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66" r:id="rId7"/>
    <p:sldId id="265" r:id="rId8"/>
    <p:sldId id="277" r:id="rId9"/>
    <p:sldId id="260" r:id="rId10"/>
    <p:sldId id="279" r:id="rId11"/>
    <p:sldId id="278" r:id="rId12"/>
    <p:sldId id="280" r:id="rId13"/>
    <p:sldId id="274" r:id="rId14"/>
    <p:sldId id="275" r:id="rId15"/>
    <p:sldId id="276" r:id="rId16"/>
    <p:sldId id="261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33" autoAdjust="0"/>
  </p:normalViewPr>
  <p:slideViewPr>
    <p:cSldViewPr>
      <p:cViewPr varScale="1">
        <p:scale>
          <a:sx n="64" d="100"/>
          <a:sy n="64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4831F-5785-47FC-AECB-6C3590B94CF0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12221-38F7-4295-ADAD-1CA58CE059F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15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12221-38F7-4295-ADAD-1CA58CE059F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04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12221-38F7-4295-ADAD-1CA58CE059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97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12221-38F7-4295-ADAD-1CA58CE059F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150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37B6-434A-4E23-9B85-D38565B173A2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EF6C-ABA3-472A-A984-CFB975EC081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88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37B6-434A-4E23-9B85-D38565B173A2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EF6C-ABA3-472A-A984-CFB975EC081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548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37B6-434A-4E23-9B85-D38565B173A2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EF6C-ABA3-472A-A984-CFB975EC081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042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37B6-434A-4E23-9B85-D38565B173A2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EF6C-ABA3-472A-A984-CFB975EC081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3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37B6-434A-4E23-9B85-D38565B173A2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EF6C-ABA3-472A-A984-CFB975EC081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42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37B6-434A-4E23-9B85-D38565B173A2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EF6C-ABA3-472A-A984-CFB975EC081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65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37B6-434A-4E23-9B85-D38565B173A2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EF6C-ABA3-472A-A984-CFB975EC081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348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37B6-434A-4E23-9B85-D38565B173A2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EF6C-ABA3-472A-A984-CFB975EC081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453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37B6-434A-4E23-9B85-D38565B173A2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EF6C-ABA3-472A-A984-CFB975EC081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61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37B6-434A-4E23-9B85-D38565B173A2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EF6C-ABA3-472A-A984-CFB975EC081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18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37B6-434A-4E23-9B85-D38565B173A2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EF6C-ABA3-472A-A984-CFB975EC081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21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237B6-434A-4E23-9B85-D38565B173A2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4EF6C-ABA3-472A-A984-CFB975EC081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79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CEStakeholderEU@eesc.europa.e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esc_sdo" TargetMode="External"/><Relationship Id="rId7" Type="http://schemas.openxmlformats.org/officeDocument/2006/relationships/image" Target="../media/image1.jpeg"/><Relationship Id="rId2" Type="http://schemas.openxmlformats.org/officeDocument/2006/relationships/hyperlink" Target="mailto:CEStakeholderEU@eesc.europa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eu_growth" TargetMode="External"/><Relationship Id="rId5" Type="http://schemas.openxmlformats.org/officeDocument/2006/relationships/hyperlink" Target="https://twitter.com/eu_env?lang=en" TargetMode="External"/><Relationship Id="rId4" Type="http://schemas.openxmlformats.org/officeDocument/2006/relationships/hyperlink" Target="https://twitter.com/EESC_I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lareconomy.europa.eu/platform/en/map-search" TargetMode="External"/><Relationship Id="rId2" Type="http://schemas.openxmlformats.org/officeDocument/2006/relationships/hyperlink" Target="https://circulareconomy.europa.eu/platform/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810" y="3212976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/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A </a:t>
            </a:r>
            <a:r>
              <a:rPr lang="en-US" b="1" dirty="0">
                <a:solidFill>
                  <a:schemeClr val="tx2"/>
                </a:solidFill>
              </a:rPr>
              <a:t>New Successful Economic, Industrial, Financial, Territorial Management Model</a:t>
            </a:r>
            <a:r>
              <a:rPr lang="en-US" sz="3600" b="1" dirty="0">
                <a:solidFill>
                  <a:schemeClr val="tx2"/>
                </a:solidFill>
              </a:rPr>
              <a:t/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4610" y="5661248"/>
            <a:ext cx="6400800" cy="1186016"/>
          </a:xfrm>
        </p:spPr>
        <p:txBody>
          <a:bodyPr>
            <a:normAutofit/>
          </a:bodyPr>
          <a:lstStyle/>
          <a:p>
            <a:r>
              <a:rPr lang="fr-BE" sz="2000" i="1" dirty="0" err="1" smtClean="0">
                <a:solidFill>
                  <a:schemeClr val="tx2"/>
                </a:solidFill>
              </a:rPr>
              <a:t>SDGs</a:t>
            </a:r>
            <a:r>
              <a:rPr lang="fr-BE" sz="2000" i="1" dirty="0" smtClean="0">
                <a:solidFill>
                  <a:schemeClr val="tx2"/>
                </a:solidFill>
              </a:rPr>
              <a:t> </a:t>
            </a:r>
            <a:r>
              <a:rPr lang="en-GB" sz="2000" i="1" dirty="0" smtClean="0">
                <a:solidFill>
                  <a:schemeClr val="tx2"/>
                </a:solidFill>
              </a:rPr>
              <a:t>and Circular Economy</a:t>
            </a:r>
            <a:endParaRPr lang="fr-BE" sz="2000" i="1" dirty="0" smtClean="0">
              <a:solidFill>
                <a:schemeClr val="tx2"/>
              </a:solidFill>
            </a:endParaRPr>
          </a:p>
          <a:p>
            <a:r>
              <a:rPr lang="en-GB" sz="2000" dirty="0" smtClean="0">
                <a:solidFill>
                  <a:schemeClr val="tx2"/>
                </a:solidFill>
              </a:rPr>
              <a:t>Bologna</a:t>
            </a:r>
            <a:r>
              <a:rPr lang="fr-BE" sz="2000" dirty="0" smtClean="0">
                <a:solidFill>
                  <a:schemeClr val="tx2"/>
                </a:solidFill>
              </a:rPr>
              <a:t>, 1</a:t>
            </a:r>
            <a:r>
              <a:rPr lang="sl-SI" sz="2000" dirty="0" smtClean="0">
                <a:solidFill>
                  <a:schemeClr val="tx2"/>
                </a:solidFill>
              </a:rPr>
              <a:t>8</a:t>
            </a:r>
            <a:r>
              <a:rPr lang="fr-BE" sz="2000" dirty="0" smtClean="0">
                <a:solidFill>
                  <a:schemeClr val="tx2"/>
                </a:solidFill>
              </a:rPr>
              <a:t> </a:t>
            </a:r>
            <a:r>
              <a:rPr lang="sl-SI" sz="2000" dirty="0" err="1" smtClean="0">
                <a:solidFill>
                  <a:schemeClr val="tx2"/>
                </a:solidFill>
              </a:rPr>
              <a:t>July</a:t>
            </a:r>
            <a:r>
              <a:rPr lang="fr-BE" sz="2000" dirty="0" smtClean="0">
                <a:solidFill>
                  <a:schemeClr val="tx2"/>
                </a:solidFill>
              </a:rPr>
              <a:t> 2018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fporc\AppData\Local\Microsoft\Windows\Temporary Internet Files\Content.Outlook\U3GRCFYC\EUCESP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0" y="-10736"/>
            <a:ext cx="9144000" cy="30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77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fporc\AppData\Local\Microsoft\Windows\Temporary Internet Files\Content.Outlook\U3GRCFYC\EUCESP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47513"/>
            <a:ext cx="7848872" cy="380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29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fporc\AppData\Local\Microsoft\Windows\Temporary Internet Files\Content.Outlook\U3GRCFYC\EUCESP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1663"/>
            <a:ext cx="7992888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34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fporc\AppData\Local\Microsoft\Windows\Temporary Internet Files\Content.Outlook\U3GRCFYC\EUCESP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1663"/>
            <a:ext cx="792088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83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140968"/>
            <a:ext cx="8244408" cy="371219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BE" b="1" dirty="0" smtClean="0">
                <a:solidFill>
                  <a:schemeClr val="tx2"/>
                </a:solidFill>
              </a:rPr>
              <a:t>HOW to </a:t>
            </a:r>
            <a:r>
              <a:rPr lang="fr-BE" b="1" dirty="0" err="1" smtClean="0">
                <a:solidFill>
                  <a:schemeClr val="tx2"/>
                </a:solidFill>
              </a:rPr>
              <a:t>get</a:t>
            </a:r>
            <a:r>
              <a:rPr lang="fr-BE" b="1" dirty="0" smtClean="0">
                <a:solidFill>
                  <a:schemeClr val="tx2"/>
                </a:solidFill>
              </a:rPr>
              <a:t> </a:t>
            </a:r>
            <a:r>
              <a:rPr lang="fr-BE" b="1" dirty="0" err="1" smtClean="0">
                <a:solidFill>
                  <a:schemeClr val="tx2"/>
                </a:solidFill>
              </a:rPr>
              <a:t>involved</a:t>
            </a:r>
            <a:r>
              <a:rPr lang="fr-BE" b="1" dirty="0" smtClean="0">
                <a:solidFill>
                  <a:schemeClr val="tx2"/>
                </a:solidFill>
              </a:rPr>
              <a:t>?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Connect to circulareconomy.europa.eu/platform and share your experience and good practices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Contact the Platform at </a:t>
            </a:r>
            <a:r>
              <a:rPr lang="en-US" sz="2000" dirty="0" smtClean="0">
                <a:solidFill>
                  <a:schemeClr val="tx2"/>
                </a:solidFill>
                <a:hlinkClick r:id="rId2"/>
              </a:rPr>
              <a:t>CEStakeholderEU@eesc.europa.eu</a:t>
            </a:r>
            <a:r>
              <a:rPr lang="en-US" sz="2000" dirty="0" smtClean="0">
                <a:solidFill>
                  <a:schemeClr val="tx2"/>
                </a:solidFill>
              </a:rPr>
              <a:t> and ask to be kept informed</a:t>
            </a:r>
          </a:p>
        </p:txBody>
      </p:sp>
      <p:pic>
        <p:nvPicPr>
          <p:cNvPr id="2050" name="Picture 2" descr="C:\Users\fporc\AppData\Local\Microsoft\Windows\Temporary Internet Files\Content.Outlook\U3GRCFYC\EUCESP-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0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40968"/>
            <a:ext cx="9144000" cy="371219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BE" b="1" dirty="0" err="1" smtClean="0">
                <a:solidFill>
                  <a:schemeClr val="tx2"/>
                </a:solidFill>
              </a:rPr>
              <a:t>Thank</a:t>
            </a:r>
            <a:r>
              <a:rPr lang="fr-BE" b="1" dirty="0" smtClean="0">
                <a:solidFill>
                  <a:schemeClr val="tx2"/>
                </a:solidFill>
              </a:rPr>
              <a:t> </a:t>
            </a:r>
            <a:r>
              <a:rPr lang="fr-BE" b="1" dirty="0" err="1" smtClean="0">
                <a:solidFill>
                  <a:schemeClr val="tx2"/>
                </a:solidFill>
              </a:rPr>
              <a:t>you</a:t>
            </a:r>
            <a:r>
              <a:rPr lang="fr-BE" b="1" dirty="0" smtClean="0">
                <a:solidFill>
                  <a:schemeClr val="tx2"/>
                </a:solidFill>
              </a:rPr>
              <a:t> for </a:t>
            </a:r>
            <a:r>
              <a:rPr lang="fr-BE" b="1" dirty="0" err="1" smtClean="0">
                <a:solidFill>
                  <a:schemeClr val="tx2"/>
                </a:solidFill>
              </a:rPr>
              <a:t>your</a:t>
            </a:r>
            <a:r>
              <a:rPr lang="fr-BE" b="1" dirty="0" smtClean="0">
                <a:solidFill>
                  <a:schemeClr val="tx2"/>
                </a:solidFill>
              </a:rPr>
              <a:t> attention!</a:t>
            </a:r>
          </a:p>
          <a:p>
            <a:pPr algn="ctr"/>
            <a:endParaRPr lang="en-US" sz="20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2"/>
                </a:solidFill>
                <a:hlinkClick r:id="rId2"/>
              </a:rPr>
              <a:t>CEStakeholderEU@eesc.europa.eu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en-US" sz="2000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tx2"/>
                </a:solidFill>
                <a:ea typeface="Calibri"/>
                <a:cs typeface="Times New Roman"/>
              </a:rPr>
              <a:t>Follow </a:t>
            </a:r>
            <a:r>
              <a:rPr lang="en-US" sz="2000" dirty="0">
                <a:solidFill>
                  <a:schemeClr val="tx2"/>
                </a:solidFill>
                <a:ea typeface="Calibri"/>
                <a:cs typeface="Times New Roman"/>
              </a:rPr>
              <a:t>us on Twitter!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000" dirty="0">
                <a:solidFill>
                  <a:schemeClr val="tx2"/>
                </a:solidFill>
                <a:ea typeface="Calibri"/>
                <a:cs typeface="Times New Roman"/>
              </a:rPr>
              <a:t>#CEStakeholderEU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00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@EESC_SDO</a:t>
            </a:r>
            <a:r>
              <a:rPr lang="en-US" sz="2000" dirty="0">
                <a:ea typeface="Calibri"/>
                <a:cs typeface="Times New Roman"/>
              </a:rPr>
              <a:t>       </a:t>
            </a:r>
            <a:r>
              <a:rPr lang="en-US" sz="2000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@EESC_INT</a:t>
            </a:r>
            <a:endParaRPr lang="en-US" sz="2000" dirty="0"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fr-BE" sz="2000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@EU_ENV</a:t>
            </a:r>
            <a:r>
              <a:rPr lang="fr-BE" sz="2000" dirty="0">
                <a:ea typeface="Calibri"/>
                <a:cs typeface="Times New Roman"/>
              </a:rPr>
              <a:t>           </a:t>
            </a:r>
            <a:r>
              <a:rPr lang="fr-BE" sz="2000" u="sng" dirty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@</a:t>
            </a:r>
            <a:r>
              <a:rPr lang="fr-BE" sz="2000" u="sng" dirty="0" err="1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EU_Growth</a:t>
            </a:r>
            <a:endParaRPr lang="en-US" sz="2000" dirty="0">
              <a:ea typeface="Calibri"/>
              <a:cs typeface="Times New Roman"/>
            </a:endParaRPr>
          </a:p>
        </p:txBody>
      </p:sp>
      <p:pic>
        <p:nvPicPr>
          <p:cNvPr id="2050" name="Picture 2" descr="C:\Users\fporc\AppData\Local\Microsoft\Windows\Temporary Internet Files\Content.Outlook\U3GRCFYC\EUCESP-pp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30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140968"/>
            <a:ext cx="7488832" cy="371219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BE" b="1" dirty="0" smtClean="0">
                <a:solidFill>
                  <a:schemeClr val="tx2"/>
                </a:solidFill>
              </a:rPr>
              <a:t>WHAT </a:t>
            </a:r>
            <a:r>
              <a:rPr lang="fr-BE" b="1" dirty="0" err="1" smtClean="0">
                <a:solidFill>
                  <a:schemeClr val="tx2"/>
                </a:solidFill>
              </a:rPr>
              <a:t>is</a:t>
            </a:r>
            <a:r>
              <a:rPr lang="fr-BE" b="1" dirty="0" smtClean="0">
                <a:solidFill>
                  <a:schemeClr val="tx2"/>
                </a:solidFill>
              </a:rPr>
              <a:t> </a:t>
            </a:r>
            <a:r>
              <a:rPr lang="fr-BE" b="1" dirty="0" err="1" smtClean="0">
                <a:solidFill>
                  <a:schemeClr val="tx2"/>
                </a:solidFill>
              </a:rPr>
              <a:t>it</a:t>
            </a:r>
            <a:r>
              <a:rPr lang="fr-BE" b="1" dirty="0" smtClean="0">
                <a:solidFill>
                  <a:schemeClr val="tx2"/>
                </a:solidFill>
              </a:rPr>
              <a:t>?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A </a:t>
            </a:r>
            <a:r>
              <a:rPr lang="en-US" sz="2000" b="1" dirty="0" smtClean="0">
                <a:solidFill>
                  <a:schemeClr val="tx2"/>
                </a:solidFill>
              </a:rPr>
              <a:t>joint initiative </a:t>
            </a:r>
            <a:r>
              <a:rPr lang="en-US" sz="2000" dirty="0" smtClean="0">
                <a:solidFill>
                  <a:schemeClr val="tx2"/>
                </a:solidFill>
              </a:rPr>
              <a:t>of the European Commission and the European Economic and Social Committee</a:t>
            </a:r>
          </a:p>
          <a:p>
            <a:r>
              <a:rPr lang="fr-BE" sz="2000" dirty="0" err="1" smtClean="0">
                <a:solidFill>
                  <a:schemeClr val="tx2"/>
                </a:solidFill>
              </a:rPr>
              <a:t>Providing</a:t>
            </a:r>
            <a:r>
              <a:rPr lang="fr-BE" sz="2000" dirty="0" smtClean="0">
                <a:solidFill>
                  <a:schemeClr val="tx2"/>
                </a:solidFill>
              </a:rPr>
              <a:t> a </a:t>
            </a:r>
            <a:r>
              <a:rPr lang="fr-BE" sz="2000" b="1" dirty="0" smtClean="0">
                <a:solidFill>
                  <a:schemeClr val="tx2"/>
                </a:solidFill>
              </a:rPr>
              <a:t>European instrument</a:t>
            </a:r>
            <a:r>
              <a:rPr lang="fr-BE" sz="2000" dirty="0" smtClean="0">
                <a:solidFill>
                  <a:schemeClr val="tx2"/>
                </a:solidFill>
              </a:rPr>
              <a:t> </a:t>
            </a:r>
            <a:r>
              <a:rPr lang="fr-BE" sz="2000" dirty="0" err="1" smtClean="0">
                <a:solidFill>
                  <a:schemeClr val="tx2"/>
                </a:solidFill>
              </a:rPr>
              <a:t>where</a:t>
            </a:r>
            <a:r>
              <a:rPr lang="fr-BE" sz="2000" dirty="0" smtClean="0">
                <a:solidFill>
                  <a:schemeClr val="tx2"/>
                </a:solidFill>
              </a:rPr>
              <a:t> </a:t>
            </a:r>
            <a:r>
              <a:rPr lang="fr-BE" sz="2000" dirty="0" err="1" smtClean="0">
                <a:solidFill>
                  <a:schemeClr val="tx2"/>
                </a:solidFill>
              </a:rPr>
              <a:t>stakeholders</a:t>
            </a:r>
            <a:r>
              <a:rPr lang="fr-BE" sz="2000" dirty="0" smtClean="0">
                <a:solidFill>
                  <a:schemeClr val="tx2"/>
                </a:solidFill>
              </a:rPr>
              <a:t> </a:t>
            </a:r>
            <a:r>
              <a:rPr lang="fr-BE" sz="2000" dirty="0" err="1" smtClean="0">
                <a:solidFill>
                  <a:schemeClr val="tx2"/>
                </a:solidFill>
              </a:rPr>
              <a:t>can</a:t>
            </a:r>
            <a:r>
              <a:rPr lang="fr-BE" sz="2000" dirty="0" smtClean="0">
                <a:solidFill>
                  <a:schemeClr val="tx2"/>
                </a:solidFill>
              </a:rPr>
              <a:t> exchange </a:t>
            </a:r>
            <a:r>
              <a:rPr lang="fr-BE" sz="2000" dirty="0" err="1" smtClean="0">
                <a:solidFill>
                  <a:schemeClr val="tx2"/>
                </a:solidFill>
              </a:rPr>
              <a:t>across</a:t>
            </a:r>
            <a:r>
              <a:rPr lang="fr-BE" sz="2000" dirty="0" smtClean="0">
                <a:solidFill>
                  <a:schemeClr val="tx2"/>
                </a:solidFill>
              </a:rPr>
              <a:t> countries and </a:t>
            </a:r>
            <a:r>
              <a:rPr lang="fr-BE" sz="2000" dirty="0" err="1" smtClean="0">
                <a:solidFill>
                  <a:schemeClr val="tx2"/>
                </a:solidFill>
              </a:rPr>
              <a:t>across</a:t>
            </a:r>
            <a:r>
              <a:rPr lang="fr-BE" sz="2000" dirty="0" smtClean="0">
                <a:solidFill>
                  <a:schemeClr val="tx2"/>
                </a:solidFill>
              </a:rPr>
              <a:t> </a:t>
            </a:r>
            <a:r>
              <a:rPr lang="fr-BE" sz="2000" dirty="0" err="1" smtClean="0">
                <a:solidFill>
                  <a:schemeClr val="tx2"/>
                </a:solidFill>
              </a:rPr>
              <a:t>sectors</a:t>
            </a:r>
            <a:endParaRPr lang="fr-BE" sz="2000" dirty="0" smtClean="0">
              <a:solidFill>
                <a:schemeClr val="tx2"/>
              </a:solidFill>
            </a:endParaRPr>
          </a:p>
          <a:p>
            <a:r>
              <a:rPr lang="fr-BE" sz="2000" dirty="0" smtClean="0">
                <a:solidFill>
                  <a:schemeClr val="tx2"/>
                </a:solidFill>
              </a:rPr>
              <a:t>A « </a:t>
            </a:r>
            <a:r>
              <a:rPr lang="fr-BE" sz="2000" b="1" dirty="0" smtClean="0">
                <a:solidFill>
                  <a:schemeClr val="tx2"/>
                </a:solidFill>
              </a:rPr>
              <a:t>network of networks</a:t>
            </a:r>
            <a:r>
              <a:rPr lang="fr-BE" sz="2000" dirty="0" smtClean="0">
                <a:solidFill>
                  <a:schemeClr val="tx2"/>
                </a:solidFill>
              </a:rPr>
              <a:t> »</a:t>
            </a:r>
          </a:p>
          <a:p>
            <a:r>
              <a:rPr lang="en-US" sz="2000" dirty="0">
                <a:solidFill>
                  <a:schemeClr val="tx2"/>
                </a:solidFill>
              </a:rPr>
              <a:t>Support the transition and the </a:t>
            </a:r>
            <a:r>
              <a:rPr lang="en-US" sz="2000" b="1" dirty="0">
                <a:solidFill>
                  <a:schemeClr val="tx2"/>
                </a:solidFill>
              </a:rPr>
              <a:t>EU Circular Economy Action </a:t>
            </a:r>
            <a:r>
              <a:rPr lang="en-US" sz="2000" b="1" dirty="0" smtClean="0">
                <a:solidFill>
                  <a:schemeClr val="tx2"/>
                </a:solidFill>
              </a:rPr>
              <a:t>Plan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fporc\AppData\Local\Microsoft\Windows\Temporary Internet Files\Content.Outlook\U3GRCFYC\EUCESP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07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140968"/>
            <a:ext cx="8676456" cy="371219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BE" b="1" dirty="0" smtClean="0">
                <a:solidFill>
                  <a:schemeClr val="tx2"/>
                </a:solidFill>
              </a:rPr>
              <a:t>WHEN </a:t>
            </a:r>
            <a:r>
              <a:rPr lang="fr-BE" b="1" dirty="0" err="1" smtClean="0">
                <a:solidFill>
                  <a:schemeClr val="tx2"/>
                </a:solidFill>
              </a:rPr>
              <a:t>did</a:t>
            </a:r>
            <a:r>
              <a:rPr lang="fr-BE" b="1" dirty="0" smtClean="0">
                <a:solidFill>
                  <a:schemeClr val="tx2"/>
                </a:solidFill>
              </a:rPr>
              <a:t> </a:t>
            </a:r>
            <a:r>
              <a:rPr lang="fr-BE" b="1" dirty="0" err="1" smtClean="0">
                <a:solidFill>
                  <a:schemeClr val="tx2"/>
                </a:solidFill>
              </a:rPr>
              <a:t>it</a:t>
            </a:r>
            <a:r>
              <a:rPr lang="fr-BE" b="1" dirty="0" smtClean="0">
                <a:solidFill>
                  <a:schemeClr val="tx2"/>
                </a:solidFill>
              </a:rPr>
              <a:t> </a:t>
            </a:r>
            <a:r>
              <a:rPr lang="fr-BE" b="1" dirty="0" err="1" smtClean="0">
                <a:solidFill>
                  <a:schemeClr val="tx2"/>
                </a:solidFill>
              </a:rPr>
              <a:t>start</a:t>
            </a:r>
            <a:r>
              <a:rPr lang="fr-BE" b="1" dirty="0" smtClean="0">
                <a:solidFill>
                  <a:schemeClr val="tx2"/>
                </a:solidFill>
              </a:rPr>
              <a:t>?</a:t>
            </a:r>
          </a:p>
          <a:p>
            <a:r>
              <a:rPr lang="fr-BE" sz="2000" b="1" dirty="0" smtClean="0">
                <a:solidFill>
                  <a:schemeClr val="tx2"/>
                </a:solidFill>
              </a:rPr>
              <a:t>Joint </a:t>
            </a:r>
            <a:r>
              <a:rPr lang="fr-BE" sz="2000" b="1" dirty="0" err="1" smtClean="0">
                <a:solidFill>
                  <a:schemeClr val="tx2"/>
                </a:solidFill>
              </a:rPr>
              <a:t>Circular</a:t>
            </a:r>
            <a:r>
              <a:rPr lang="fr-BE" sz="2000" b="1" dirty="0" smtClean="0">
                <a:solidFill>
                  <a:schemeClr val="tx2"/>
                </a:solidFill>
              </a:rPr>
              <a:t> </a:t>
            </a:r>
            <a:r>
              <a:rPr lang="fr-BE" sz="2000" b="1" dirty="0" err="1" smtClean="0">
                <a:solidFill>
                  <a:schemeClr val="tx2"/>
                </a:solidFill>
              </a:rPr>
              <a:t>Economy</a:t>
            </a:r>
            <a:r>
              <a:rPr lang="fr-BE" sz="2000" b="1" dirty="0" smtClean="0">
                <a:solidFill>
                  <a:schemeClr val="tx2"/>
                </a:solidFill>
              </a:rPr>
              <a:t> </a:t>
            </a:r>
            <a:r>
              <a:rPr lang="fr-BE" sz="2000" b="1" dirty="0" err="1" smtClean="0">
                <a:solidFill>
                  <a:schemeClr val="tx2"/>
                </a:solidFill>
              </a:rPr>
              <a:t>Stakeholder</a:t>
            </a:r>
            <a:r>
              <a:rPr lang="fr-BE" sz="2000" b="1" dirty="0" smtClean="0">
                <a:solidFill>
                  <a:schemeClr val="tx2"/>
                </a:solidFill>
              </a:rPr>
              <a:t> Conference</a:t>
            </a:r>
            <a:r>
              <a:rPr lang="fr-BE" sz="2000" dirty="0" smtClean="0">
                <a:solidFill>
                  <a:schemeClr val="tx2"/>
                </a:solidFill>
              </a:rPr>
              <a:t> </a:t>
            </a:r>
            <a:r>
              <a:rPr lang="fr-BE" sz="2000" dirty="0" err="1" smtClean="0">
                <a:solidFill>
                  <a:schemeClr val="tx2"/>
                </a:solidFill>
              </a:rPr>
              <a:t>organised</a:t>
            </a:r>
            <a:r>
              <a:rPr lang="fr-BE" sz="2000" dirty="0" smtClean="0">
                <a:solidFill>
                  <a:schemeClr val="tx2"/>
                </a:solidFill>
              </a:rPr>
              <a:t> by the European Commission and the European </a:t>
            </a:r>
            <a:r>
              <a:rPr lang="fr-BE" sz="2000" dirty="0" err="1" smtClean="0">
                <a:solidFill>
                  <a:schemeClr val="tx2"/>
                </a:solidFill>
              </a:rPr>
              <a:t>Economic</a:t>
            </a:r>
            <a:r>
              <a:rPr lang="fr-BE" sz="2000" dirty="0" smtClean="0">
                <a:solidFill>
                  <a:schemeClr val="tx2"/>
                </a:solidFill>
              </a:rPr>
              <a:t> and Social </a:t>
            </a:r>
            <a:r>
              <a:rPr lang="fr-BE" sz="2000" dirty="0" err="1" smtClean="0">
                <a:solidFill>
                  <a:schemeClr val="tx2"/>
                </a:solidFill>
              </a:rPr>
              <a:t>Committee</a:t>
            </a:r>
            <a:r>
              <a:rPr lang="fr-BE" sz="2000" dirty="0" smtClean="0">
                <a:solidFill>
                  <a:schemeClr val="tx2"/>
                </a:solidFill>
              </a:rPr>
              <a:t> in March 2017 (18-member </a:t>
            </a:r>
            <a:r>
              <a:rPr lang="fr-BE" sz="2000" dirty="0" err="1" smtClean="0">
                <a:solidFill>
                  <a:schemeClr val="tx2"/>
                </a:solidFill>
              </a:rPr>
              <a:t>delegation</a:t>
            </a:r>
            <a:r>
              <a:rPr lang="fr-BE" sz="2000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fr-BE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fporc\AppData\Local\Microsoft\Windows\Temporary Internet Files\Content.Outlook\U3GRCFYC\EUCESP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408" y="4769963"/>
            <a:ext cx="2659222" cy="197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9630" y="4769963"/>
            <a:ext cx="2938514" cy="19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4437113"/>
            <a:ext cx="311500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67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140968"/>
            <a:ext cx="8172400" cy="371219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BE" b="1" dirty="0" smtClean="0">
                <a:solidFill>
                  <a:schemeClr val="tx2"/>
                </a:solidFill>
              </a:rPr>
              <a:t>WHAT </a:t>
            </a:r>
            <a:r>
              <a:rPr lang="fr-BE" b="1" dirty="0" err="1" smtClean="0">
                <a:solidFill>
                  <a:schemeClr val="tx2"/>
                </a:solidFill>
              </a:rPr>
              <a:t>is</a:t>
            </a:r>
            <a:r>
              <a:rPr lang="fr-BE" b="1" dirty="0" smtClean="0">
                <a:solidFill>
                  <a:schemeClr val="tx2"/>
                </a:solidFill>
              </a:rPr>
              <a:t> </a:t>
            </a:r>
            <a:r>
              <a:rPr lang="fr-BE" b="1" dirty="0" err="1" smtClean="0">
                <a:solidFill>
                  <a:schemeClr val="tx2"/>
                </a:solidFill>
              </a:rPr>
              <a:t>it</a:t>
            </a:r>
            <a:r>
              <a:rPr lang="fr-BE" b="1" dirty="0" smtClean="0">
                <a:solidFill>
                  <a:schemeClr val="tx2"/>
                </a:solidFill>
              </a:rPr>
              <a:t> for?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Advancing the circular economy concept on the ground</a:t>
            </a:r>
            <a:r>
              <a:rPr lang="en-US" sz="2000" dirty="0" smtClean="0">
                <a:solidFill>
                  <a:schemeClr val="tx2"/>
                </a:solidFill>
              </a:rPr>
              <a:t> in Member States, regional and local governments,  civil society and businesses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Strengthening the cooperation among stakeholders' networks</a:t>
            </a:r>
            <a:r>
              <a:rPr lang="en-US" sz="2000" dirty="0" smtClean="0">
                <a:solidFill>
                  <a:schemeClr val="tx2"/>
                </a:solidFill>
              </a:rPr>
              <a:t> to facilitate the exchange of expertise and good practices on the circular economy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Contribute to identify social, economic and cultural barriers</a:t>
            </a:r>
            <a:r>
              <a:rPr lang="en-US" sz="2000" dirty="0" smtClean="0">
                <a:solidFill>
                  <a:schemeClr val="tx2"/>
                </a:solidFill>
              </a:rPr>
              <a:t> to the transition towards a circular economy intended for policy makers at all level of governance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fporc\AppData\Local\Microsoft\Windows\Temporary Internet Files\Content.Outlook\U3GRCFYC\EUCESP-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80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140968"/>
            <a:ext cx="8244408" cy="371219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BE" b="1" dirty="0" smtClean="0">
                <a:solidFill>
                  <a:schemeClr val="tx2"/>
                </a:solidFill>
              </a:rPr>
              <a:t>WHO </a:t>
            </a:r>
            <a:r>
              <a:rPr lang="fr-BE" b="1" dirty="0" err="1" smtClean="0">
                <a:solidFill>
                  <a:schemeClr val="tx2"/>
                </a:solidFill>
              </a:rPr>
              <a:t>is</a:t>
            </a:r>
            <a:r>
              <a:rPr lang="fr-BE" b="1" dirty="0" smtClean="0">
                <a:solidFill>
                  <a:schemeClr val="tx2"/>
                </a:solidFill>
              </a:rPr>
              <a:t> </a:t>
            </a:r>
            <a:r>
              <a:rPr lang="fr-BE" b="1" dirty="0" err="1" smtClean="0">
                <a:solidFill>
                  <a:schemeClr val="tx2"/>
                </a:solidFill>
              </a:rPr>
              <a:t>it</a:t>
            </a:r>
            <a:r>
              <a:rPr lang="fr-BE" b="1" dirty="0" smtClean="0">
                <a:solidFill>
                  <a:schemeClr val="tx2"/>
                </a:solidFill>
              </a:rPr>
              <a:t> for?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Stakeholders from all sectors </a:t>
            </a:r>
            <a:r>
              <a:rPr lang="en-US" sz="2000" dirty="0" smtClean="0">
                <a:solidFill>
                  <a:schemeClr val="tx2"/>
                </a:solidFill>
              </a:rPr>
              <a:t>and size already engaged in the transition towards circularity or willing to join the movement</a:t>
            </a:r>
          </a:p>
          <a:p>
            <a:pPr marL="0" indent="0">
              <a:buNone/>
            </a:pPr>
            <a:r>
              <a:rPr lang="fr-BE" sz="2000" dirty="0" smtClean="0">
                <a:solidFill>
                  <a:schemeClr val="tx2"/>
                </a:solidFill>
              </a:rPr>
              <a:t>      </a:t>
            </a:r>
            <a:r>
              <a:rPr lang="fr-BE" sz="2000" dirty="0" err="1" smtClean="0">
                <a:solidFill>
                  <a:schemeClr val="tx2"/>
                </a:solidFill>
              </a:rPr>
              <a:t>namely</a:t>
            </a:r>
            <a:r>
              <a:rPr lang="fr-BE" sz="2000" dirty="0" smtClean="0">
                <a:solidFill>
                  <a:schemeClr val="tx2"/>
                </a:solidFill>
              </a:rPr>
              <a:t>: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Businesses, c</a:t>
            </a:r>
            <a:r>
              <a:rPr lang="fr-BE" sz="2000" dirty="0" err="1" smtClean="0">
                <a:solidFill>
                  <a:schemeClr val="tx2"/>
                </a:solidFill>
              </a:rPr>
              <a:t>ivil</a:t>
            </a:r>
            <a:r>
              <a:rPr lang="fr-BE" sz="2000" dirty="0" smtClean="0">
                <a:solidFill>
                  <a:schemeClr val="tx2"/>
                </a:solidFill>
              </a:rPr>
              <a:t> society organisations, </a:t>
            </a:r>
            <a:r>
              <a:rPr lang="fr-BE" sz="2000" dirty="0" err="1" smtClean="0">
                <a:solidFill>
                  <a:schemeClr val="tx2"/>
                </a:solidFill>
              </a:rPr>
              <a:t>trade</a:t>
            </a:r>
            <a:r>
              <a:rPr lang="fr-BE" sz="2000" dirty="0" smtClean="0">
                <a:solidFill>
                  <a:schemeClr val="tx2"/>
                </a:solidFill>
              </a:rPr>
              <a:t> unions</a:t>
            </a:r>
          </a:p>
          <a:p>
            <a:r>
              <a:rPr lang="fr-BE" sz="2000" dirty="0" smtClean="0">
                <a:solidFill>
                  <a:schemeClr val="tx2"/>
                </a:solidFill>
              </a:rPr>
              <a:t>Multi-</a:t>
            </a:r>
            <a:r>
              <a:rPr lang="fr-BE" sz="2000" dirty="0" err="1" smtClean="0">
                <a:solidFill>
                  <a:schemeClr val="tx2"/>
                </a:solidFill>
              </a:rPr>
              <a:t>stakeholder</a:t>
            </a:r>
            <a:r>
              <a:rPr lang="fr-BE" sz="2000" dirty="0" smtClean="0">
                <a:solidFill>
                  <a:schemeClr val="tx2"/>
                </a:solidFill>
              </a:rPr>
              <a:t> organisations </a:t>
            </a:r>
            <a:r>
              <a:rPr lang="fr-BE" sz="2000" dirty="0" err="1" smtClean="0">
                <a:solidFill>
                  <a:schemeClr val="tx2"/>
                </a:solidFill>
              </a:rPr>
              <a:t>focusing</a:t>
            </a:r>
            <a:r>
              <a:rPr lang="fr-BE" sz="2000" dirty="0" smtClean="0">
                <a:solidFill>
                  <a:schemeClr val="tx2"/>
                </a:solidFill>
              </a:rPr>
              <a:t> on the </a:t>
            </a:r>
            <a:r>
              <a:rPr lang="fr-BE" sz="2000" dirty="0" err="1" smtClean="0">
                <a:solidFill>
                  <a:schemeClr val="tx2"/>
                </a:solidFill>
              </a:rPr>
              <a:t>circular</a:t>
            </a:r>
            <a:r>
              <a:rPr lang="fr-BE" sz="2000" dirty="0" smtClean="0">
                <a:solidFill>
                  <a:schemeClr val="tx2"/>
                </a:solidFill>
              </a:rPr>
              <a:t> </a:t>
            </a:r>
            <a:r>
              <a:rPr lang="fr-BE" sz="2000" dirty="0" err="1" smtClean="0">
                <a:solidFill>
                  <a:schemeClr val="tx2"/>
                </a:solidFill>
              </a:rPr>
              <a:t>economy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Local governments</a:t>
            </a:r>
          </a:p>
          <a:p>
            <a:r>
              <a:rPr lang="fr-BE" sz="2000" dirty="0" smtClean="0">
                <a:solidFill>
                  <a:schemeClr val="tx2"/>
                </a:solidFill>
              </a:rPr>
              <a:t>The </a:t>
            </a:r>
            <a:r>
              <a:rPr lang="fr-BE" sz="2000" dirty="0" err="1" smtClean="0">
                <a:solidFill>
                  <a:schemeClr val="tx2"/>
                </a:solidFill>
              </a:rPr>
              <a:t>knowledge</a:t>
            </a:r>
            <a:r>
              <a:rPr lang="fr-BE" sz="2000" dirty="0" smtClean="0">
                <a:solidFill>
                  <a:schemeClr val="tx2"/>
                </a:solidFill>
              </a:rPr>
              <a:t> </a:t>
            </a:r>
            <a:r>
              <a:rPr lang="fr-BE" sz="2000" dirty="0" err="1" smtClean="0">
                <a:solidFill>
                  <a:schemeClr val="tx2"/>
                </a:solidFill>
              </a:rPr>
              <a:t>community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fporc\AppData\Local\Microsoft\Windows\Temporary Internet Files\Content.Outlook\U3GRCFYC\EUCESP-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48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140968"/>
            <a:ext cx="8244408" cy="371219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 smtClean="0">
                <a:solidFill>
                  <a:schemeClr val="tx2"/>
                </a:solidFill>
              </a:rPr>
              <a:t>HOW </a:t>
            </a:r>
            <a:r>
              <a:rPr lang="fr-BE" b="1" dirty="0" err="1" smtClean="0">
                <a:solidFill>
                  <a:schemeClr val="tx2"/>
                </a:solidFill>
              </a:rPr>
              <a:t>does</a:t>
            </a:r>
            <a:r>
              <a:rPr lang="fr-BE" b="1" dirty="0" smtClean="0">
                <a:solidFill>
                  <a:schemeClr val="tx2"/>
                </a:solidFill>
              </a:rPr>
              <a:t> </a:t>
            </a:r>
            <a:r>
              <a:rPr lang="fr-BE" b="1" dirty="0" err="1" smtClean="0">
                <a:solidFill>
                  <a:schemeClr val="tx2"/>
                </a:solidFill>
              </a:rPr>
              <a:t>it</a:t>
            </a:r>
            <a:r>
              <a:rPr lang="fr-BE" b="1" dirty="0" smtClean="0">
                <a:solidFill>
                  <a:schemeClr val="tx2"/>
                </a:solidFill>
              </a:rPr>
              <a:t> </a:t>
            </a:r>
            <a:r>
              <a:rPr lang="fr-BE" b="1" dirty="0" err="1" smtClean="0">
                <a:solidFill>
                  <a:schemeClr val="tx2"/>
                </a:solidFill>
              </a:rPr>
              <a:t>work</a:t>
            </a:r>
            <a:r>
              <a:rPr lang="fr-BE" b="1" dirty="0" smtClean="0">
                <a:solidFill>
                  <a:schemeClr val="tx2"/>
                </a:solidFill>
              </a:rPr>
              <a:t>?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An online platform</a:t>
            </a:r>
            <a:r>
              <a:rPr lang="en-US" sz="2000" dirty="0">
                <a:solidFill>
                  <a:schemeClr val="tx2"/>
                </a:solidFill>
              </a:rPr>
              <a:t>: </a:t>
            </a:r>
            <a:r>
              <a:rPr lang="en-US" sz="2000" dirty="0">
                <a:solidFill>
                  <a:schemeClr val="tx2"/>
                </a:solidFill>
                <a:hlinkClick r:id="rId2"/>
              </a:rPr>
              <a:t>https://</a:t>
            </a:r>
            <a:r>
              <a:rPr lang="en-US" sz="2000" dirty="0" smtClean="0">
                <a:solidFill>
                  <a:schemeClr val="tx2"/>
                </a:solidFill>
                <a:hlinkClick r:id="rId2"/>
              </a:rPr>
              <a:t>circulareconomy.europa.eu/platform/en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Information on Good Practices available online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Further information under Knowledge, Strategy and Commitments tabs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 smtClean="0">
                <a:solidFill>
                  <a:schemeClr val="tx2"/>
                </a:solidFill>
                <a:hlinkClick r:id="rId3"/>
              </a:rPr>
              <a:t>Map </a:t>
            </a:r>
            <a:r>
              <a:rPr lang="en-US" sz="1600" dirty="0">
                <a:solidFill>
                  <a:schemeClr val="tx2"/>
                </a:solidFill>
                <a:hlinkClick r:id="rId3"/>
              </a:rPr>
              <a:t>search feature </a:t>
            </a:r>
            <a:r>
              <a:rPr lang="en-US" sz="1600" dirty="0">
                <a:solidFill>
                  <a:schemeClr val="tx2"/>
                </a:solidFill>
              </a:rPr>
              <a:t>to show what is happening and </a:t>
            </a:r>
            <a:r>
              <a:rPr lang="en-US" sz="1600" dirty="0" smtClean="0">
                <a:solidFill>
                  <a:schemeClr val="tx2"/>
                </a:solidFill>
              </a:rPr>
              <a:t>where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A Coordination Group composed of representatives of civil society and local governments networks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Contact Information Directory for the Coordination Group Members details under Dialogue </a:t>
            </a:r>
            <a:r>
              <a:rPr lang="en-US" sz="1600" dirty="0" smtClean="0">
                <a:solidFill>
                  <a:schemeClr val="tx2"/>
                </a:solidFill>
              </a:rPr>
              <a:t>tab of website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An annual conference gathering the circular economy community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fporc\AppData\Local\Microsoft\Windows\Temporary Internet Files\Content.Outlook\U3GRCFYC\EUCESP-p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16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140968"/>
            <a:ext cx="8244408" cy="371219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Coordination Group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24 representatives </a:t>
            </a:r>
            <a:r>
              <a:rPr lang="en-US" sz="2400" dirty="0">
                <a:solidFill>
                  <a:schemeClr val="tx2"/>
                </a:solidFill>
              </a:rPr>
              <a:t>of civil society and local governments networks selected among 192 applicants (call for expression of interest was launched in summer 2017)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Inaugural CG meeting </a:t>
            </a:r>
            <a:r>
              <a:rPr lang="en-US" sz="2400" dirty="0">
                <a:solidFill>
                  <a:schemeClr val="tx2"/>
                </a:solidFill>
              </a:rPr>
              <a:t>on 22 November – </a:t>
            </a:r>
            <a:r>
              <a:rPr lang="en-US" sz="2400" b="1" dirty="0">
                <a:solidFill>
                  <a:schemeClr val="tx2"/>
                </a:solidFill>
              </a:rPr>
              <a:t>outcome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Concrete ideas for “networking the networks” (e.g. hosting events in the MS and streamlining larger conferences)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3 Working Groups on CG actions to amplify the CE in Europe (Exchange of Practices, Providing Knowledge, Fostering Dialogue)</a:t>
            </a:r>
          </a:p>
        </p:txBody>
      </p:sp>
      <p:pic>
        <p:nvPicPr>
          <p:cNvPr id="2050" name="Picture 2" descr="C:\Users\fporc\AppData\Local\Microsoft\Windows\Temporary Internet Files\Content.Outlook\U3GRCFYC\EUCESP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82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4000" b="1" dirty="0">
                <a:solidFill>
                  <a:srgbClr val="1F497D"/>
                </a:solidFill>
              </a:rPr>
              <a:t>Coordination Group</a:t>
            </a:r>
            <a:br>
              <a:rPr lang="fr-BE" sz="4000" b="1" dirty="0">
                <a:solidFill>
                  <a:srgbClr val="1F497D"/>
                </a:solidFill>
              </a:rPr>
            </a:br>
            <a:endParaRPr lang="fr-BE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32" y="836712"/>
            <a:ext cx="8640960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594928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1F497D"/>
                </a:solidFill>
              </a:rPr>
              <a:t>Inaugural meeting -  22 </a:t>
            </a:r>
            <a:r>
              <a:rPr lang="fr-BE" sz="2400" b="1" dirty="0" err="1" smtClean="0">
                <a:solidFill>
                  <a:srgbClr val="1F497D"/>
                </a:solidFill>
              </a:rPr>
              <a:t>November</a:t>
            </a:r>
            <a:r>
              <a:rPr lang="fr-BE" sz="2400" b="1" dirty="0" smtClean="0">
                <a:solidFill>
                  <a:srgbClr val="1F497D"/>
                </a:solidFill>
              </a:rPr>
              <a:t> 2017</a:t>
            </a:r>
            <a:r>
              <a:rPr lang="fr-BE" sz="2400" b="1" dirty="0">
                <a:solidFill>
                  <a:srgbClr val="1F497D"/>
                </a:solidFill>
              </a:rPr>
              <a:t/>
            </a:r>
            <a:br>
              <a:rPr lang="fr-BE" sz="2400" b="1" dirty="0">
                <a:solidFill>
                  <a:srgbClr val="1F497D"/>
                </a:solidFill>
              </a:rPr>
            </a:b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xmlns="" val="311496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140968"/>
            <a:ext cx="8244408" cy="371219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fr-BE" b="1" dirty="0" err="1">
                <a:solidFill>
                  <a:srgbClr val="1F497D"/>
                </a:solidFill>
              </a:rPr>
              <a:t>Website</a:t>
            </a:r>
            <a:r>
              <a:rPr lang="fr-BE" b="1" dirty="0">
                <a:solidFill>
                  <a:srgbClr val="1F497D"/>
                </a:solidFill>
              </a:rPr>
              <a:t> </a:t>
            </a:r>
          </a:p>
          <a:p>
            <a:pPr lvl="0"/>
            <a:r>
              <a:rPr lang="en-US" sz="2000" b="1" dirty="0">
                <a:solidFill>
                  <a:srgbClr val="1F497D"/>
                </a:solidFill>
              </a:rPr>
              <a:t>A dedicated website/virtual platform</a:t>
            </a:r>
            <a:r>
              <a:rPr lang="en-US" sz="2000" dirty="0">
                <a:solidFill>
                  <a:srgbClr val="1F497D"/>
                </a:solidFill>
              </a:rPr>
              <a:t>: circulareconomy.europa.eu/platform</a:t>
            </a:r>
            <a:endParaRPr lang="fr-BE" sz="2000" dirty="0">
              <a:solidFill>
                <a:srgbClr val="1F497D"/>
              </a:solidFill>
            </a:endParaRPr>
          </a:p>
          <a:p>
            <a:pPr lvl="0"/>
            <a:r>
              <a:rPr lang="en-US" sz="2000" dirty="0">
                <a:solidFill>
                  <a:srgbClr val="1F497D"/>
                </a:solidFill>
              </a:rPr>
              <a:t>Launched on </a:t>
            </a:r>
            <a:r>
              <a:rPr lang="en-US" sz="2000" b="1" dirty="0">
                <a:solidFill>
                  <a:srgbClr val="1F497D"/>
                </a:solidFill>
              </a:rPr>
              <a:t>10 November 2017</a:t>
            </a:r>
          </a:p>
          <a:p>
            <a:pPr lvl="0"/>
            <a:r>
              <a:rPr lang="en-US" sz="2000" b="1" dirty="0">
                <a:solidFill>
                  <a:srgbClr val="1F497D"/>
                </a:solidFill>
              </a:rPr>
              <a:t>Phase-in approach </a:t>
            </a:r>
            <a:r>
              <a:rPr lang="en-US" sz="2000" dirty="0">
                <a:solidFill>
                  <a:srgbClr val="1F497D"/>
                </a:solidFill>
              </a:rPr>
              <a:t>to develop contents, enhance attractiveness and build up interactivity</a:t>
            </a:r>
          </a:p>
          <a:p>
            <a:pPr lvl="0"/>
            <a:r>
              <a:rPr lang="en-US" sz="2000" b="1" dirty="0">
                <a:solidFill>
                  <a:srgbClr val="1F497D"/>
                </a:solidFill>
              </a:rPr>
              <a:t>Main focal point: good practices</a:t>
            </a:r>
            <a:endParaRPr lang="en-US" sz="2000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fporc\AppData\Local\Microsoft\Windows\Temporary Internet Files\Content.Outlook\U3GRCFYC\EUCESP-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27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BFAB0E0D6EE549A6DCCF437B2B6E34" ma:contentTypeVersion="11" ma:contentTypeDescription="Create a new document." ma:contentTypeScope="" ma:versionID="f7422677d3946dac1dc3be9c46f76c40">
  <xsd:schema xmlns:xsd="http://www.w3.org/2001/XMLSchema" xmlns:xs="http://www.w3.org/2001/XMLSchema" xmlns:p="http://schemas.microsoft.com/office/2006/metadata/properties" xmlns:ns2="68968680-370a-45c9-98d5-a0a5080700d4" targetNamespace="http://schemas.microsoft.com/office/2006/metadata/properties" ma:root="true" ma:fieldsID="622a81c2ecb5f89fb24bce4ea0f58471" ns2:_="">
    <xsd:import namespace="68968680-370a-45c9-98d5-a0a5080700d4"/>
    <xsd:element name="properties">
      <xsd:complexType>
        <xsd:sequence>
          <xsd:element name="documentManagement">
            <xsd:complexType>
              <xsd:all>
                <xsd:element ref="ns2:Author0" minOccurs="0"/>
                <xsd:element ref="ns2:Document_x0020_type" minOccurs="0"/>
                <xsd:element ref="ns2:Topic" minOccurs="0"/>
                <xsd:element ref="ns2:Comment" minOccurs="0"/>
                <xsd:element ref="ns2:Archive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68680-370a-45c9-98d5-a0a5080700d4" elementFormDefault="qualified">
    <xsd:import namespace="http://schemas.microsoft.com/office/2006/documentManagement/types"/>
    <xsd:import namespace="http://schemas.microsoft.com/office/infopath/2007/PartnerControls"/>
    <xsd:element name="Author0" ma:index="2" nillable="true" ma:displayName="Author" ma:default="EESC" ma:description="Origin of the document" ma:format="Dropdown" ma:internalName="Author0">
      <xsd:simpleType>
        <xsd:restriction base="dms:Choice">
          <xsd:enumeration value="EESC"/>
          <xsd:enumeration value="DG Growth"/>
          <xsd:enumeration value="DG ENV"/>
          <xsd:enumeration value="Other"/>
        </xsd:restriction>
      </xsd:simpleType>
    </xsd:element>
    <xsd:element name="Document_x0020_type" ma:index="3" nillable="true" ma:displayName="Document type" ma:format="Dropdown" ma:internalName="Document_x0020_type">
      <xsd:simpleType>
        <xsd:restriction base="dms:Choice">
          <xsd:enumeration value="Administrative (draft) note"/>
          <xsd:enumeration value="Administrative note"/>
          <xsd:enumeration value="Briefing"/>
          <xsd:enumeration value="Budgetary (draft) note"/>
          <xsd:enumeration value="Case Study"/>
          <xsd:enumeration value="Conference output"/>
          <xsd:enumeration value="Content - News"/>
          <xsd:enumeration value="Content - Knowledge"/>
          <xsd:enumeration value="Content - EU Platform"/>
          <xsd:enumeration value="Content - Good Practice"/>
          <xsd:enumeration value="Content - Strategy"/>
          <xsd:enumeration value="Content - Commitment"/>
          <xsd:enumeration value="Content - General - Static"/>
          <xsd:enumeration value="Content management"/>
          <xsd:enumeration value="Decision log"/>
          <xsd:enumeration value="Directory"/>
          <xsd:enumeration value="Financial (draft) note"/>
          <xsd:enumeration value="Guidelines"/>
          <xsd:enumeration value="Interactive section - testing"/>
          <xsd:enumeration value="Invitation - draft"/>
          <xsd:enumeration value="Invitation - final"/>
          <xsd:enumeration value="Issue log"/>
          <xsd:enumeration value="Legal Document"/>
          <xsd:enumeration value="Letter - draft"/>
          <xsd:enumeration value="Letter - final"/>
          <xsd:enumeration value="Meeting Minutes"/>
          <xsd:enumeration value="Reference documentation"/>
          <xsd:enumeration value="Report - draft"/>
          <xsd:enumeration value="Report - final"/>
          <xsd:enumeration value="Technical specifications"/>
          <xsd:enumeration value="Template"/>
          <xsd:enumeration value="Toolkit"/>
          <xsd:enumeration value="Translation"/>
          <xsd:enumeration value="Old version"/>
        </xsd:restriction>
      </xsd:simpleType>
    </xsd:element>
    <xsd:element name="Topic" ma:index="4" nillable="true" ma:displayName="Topic" ma:format="Dropdown" ma:internalName="Topic">
      <xsd:simpleType>
        <xsd:restriction base="dms:Choice">
          <xsd:enumeration value="Admin - website"/>
          <xsd:enumeration value="Admin - team management documents"/>
          <xsd:enumeration value="Admin - info docs"/>
          <xsd:enumeration value="Communication – internal"/>
          <xsd:enumeration value="Communication – external"/>
          <xsd:enumeration value="Coordination Group – general"/>
          <xsd:enumeration value="Coordination Group – meeting 2017-11-22"/>
          <xsd:enumeration value="Coordination Group – meeting post conference 2018-02-21"/>
          <xsd:enumeration value="Coordination Group - meeting 2018-10-18"/>
          <xsd:enumeration value="Annual Conference 2017 admin"/>
          <xsd:enumeration value="Annual Conference 2017 logistics"/>
          <xsd:enumeration value="Annual Conference 2017 content"/>
          <xsd:enumeration value="Annual Conference 2018 admin"/>
          <xsd:enumeration value="Annual Conference 2018 content"/>
          <xsd:enumeration value="Annual Conference 2018 Participatory Circles"/>
          <xsd:enumeration value="External meetings"/>
          <xsd:enumeration value="meeting CECIP 2018-09-26"/>
          <xsd:enumeration value="Other events"/>
          <xsd:enumeration value="Call for manifestations of interest (archived)"/>
          <xsd:enumeration value="Terms of reference (archived)"/>
          <xsd:enumeration value="Reporting"/>
          <xsd:enumeration value="Reference documents"/>
          <xsd:enumeration value="Steering Group"/>
          <xsd:enumeration value="Platform Website"/>
        </xsd:restriction>
      </xsd:simpleType>
    </xsd:element>
    <xsd:element name="Comment" ma:index="5" nillable="true" ma:displayName="Comment" ma:internalName="Comment">
      <xsd:simpleType>
        <xsd:restriction base="dms:Note">
          <xsd:maxLength value="255"/>
        </xsd:restriction>
      </xsd:simpleType>
    </xsd:element>
    <xsd:element name="Archive_x003f_" ma:index="12" nillable="true" ma:displayName="Archive?" ma:default="0" ma:internalName="Archive_x003f_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68968680-370a-45c9-98d5-a0a5080700d4" xsi:nil="true"/>
    <Document_x0020_type xmlns="68968680-370a-45c9-98d5-a0a5080700d4">Briefing</Document_x0020_type>
    <Author0 xmlns="68968680-370a-45c9-98d5-a0a5080700d4">EESC</Author0>
    <Topic xmlns="68968680-370a-45c9-98d5-a0a5080700d4">Communication – external</Topic>
    <Archive_x003f_ xmlns="68968680-370a-45c9-98d5-a0a5080700d4">false</Archive_x003f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B2F8AE-9378-4804-A408-2029611565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968680-370a-45c9-98d5-a0a5080700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95AB27-9AEB-4B90-8383-F41CD25312D1}">
  <ds:schemaRefs>
    <ds:schemaRef ds:uri="68968680-370a-45c9-98d5-a0a5080700d4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62914DB-3467-4A72-8ADF-34A0F7AC5D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426</Words>
  <Application>Microsoft Office PowerPoint</Application>
  <PresentationFormat>Presentazione su schermo (4:3)</PresentationFormat>
  <Paragraphs>55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Office Theme</vt:lpstr>
      <vt:lpstr>   A New Successful Economic, Industrial, Financial, Territorial Management Model  </vt:lpstr>
      <vt:lpstr>Diapositiva 2</vt:lpstr>
      <vt:lpstr>Diapositiva 3</vt:lpstr>
      <vt:lpstr>Diapositiva 4</vt:lpstr>
      <vt:lpstr>Diapositiva 5</vt:lpstr>
      <vt:lpstr>Diapositiva 6</vt:lpstr>
      <vt:lpstr>Diapositiva 7</vt:lpstr>
      <vt:lpstr>Coordination Group 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CESE-CDR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Porcher</dc:creator>
  <cp:lastModifiedBy> </cp:lastModifiedBy>
  <cp:revision>42</cp:revision>
  <dcterms:created xsi:type="dcterms:W3CDTF">2017-10-05T14:44:44Z</dcterms:created>
  <dcterms:modified xsi:type="dcterms:W3CDTF">2018-07-11T09:42:53Z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0x01010088BFAB0E0D6EE549A6DCCF437B2B6E34</vt:lpwstr>
  </property>
  <property fmtid="{D5CDD505-2E9C-101B-9397-08002B2CF9AE}" pid="3" name="Uploaded on website Y/N">
    <vt:bool>false</vt:bool>
  </property>
  <property fmtid="{D5CDD505-2E9C-101B-9397-08002B2CF9AE}" pid="4" name="Third party agreement status">
    <vt:lpwstr>Necessary - to request</vt:lpwstr>
  </property>
  <property fmtid="{D5CDD505-2E9C-101B-9397-08002B2CF9AE}" pid="5" name="Project step">
    <vt:lpwstr>Platform setup</vt:lpwstr>
  </property>
  <property fmtid="{D5CDD505-2E9C-101B-9397-08002B2CF9AE}" pid="6" name="Project Section">
    <vt:lpwstr>Communication</vt:lpwstr>
  </property>
</Properties>
</file>