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8"/>
  </p:notesMasterIdLst>
  <p:handoutMasterIdLst>
    <p:handoutMasterId r:id="rId49"/>
  </p:handoutMasterIdLst>
  <p:sldIdLst>
    <p:sldId id="256" r:id="rId2"/>
    <p:sldId id="283" r:id="rId3"/>
    <p:sldId id="284" r:id="rId4"/>
    <p:sldId id="288" r:id="rId5"/>
    <p:sldId id="286" r:id="rId6"/>
    <p:sldId id="287" r:id="rId7"/>
    <p:sldId id="289" r:id="rId8"/>
    <p:sldId id="295" r:id="rId9"/>
    <p:sldId id="298" r:id="rId10"/>
    <p:sldId id="299" r:id="rId11"/>
    <p:sldId id="290" r:id="rId12"/>
    <p:sldId id="285" r:id="rId13"/>
    <p:sldId id="269" r:id="rId14"/>
    <p:sldId id="296" r:id="rId15"/>
    <p:sldId id="297" r:id="rId16"/>
    <p:sldId id="306" r:id="rId17"/>
    <p:sldId id="300" r:id="rId18"/>
    <p:sldId id="301" r:id="rId19"/>
    <p:sldId id="302" r:id="rId20"/>
    <p:sldId id="303" r:id="rId21"/>
    <p:sldId id="304" r:id="rId22"/>
    <p:sldId id="305" r:id="rId23"/>
    <p:sldId id="307" r:id="rId24"/>
    <p:sldId id="291" r:id="rId25"/>
    <p:sldId id="292" r:id="rId26"/>
    <p:sldId id="293" r:id="rId27"/>
    <p:sldId id="294" r:id="rId28"/>
    <p:sldId id="308" r:id="rId29"/>
    <p:sldId id="282" r:id="rId30"/>
    <p:sldId id="265" r:id="rId31"/>
    <p:sldId id="266" r:id="rId32"/>
    <p:sldId id="271" r:id="rId33"/>
    <p:sldId id="275" r:id="rId34"/>
    <p:sldId id="272" r:id="rId35"/>
    <p:sldId id="277" r:id="rId36"/>
    <p:sldId id="273" r:id="rId37"/>
    <p:sldId id="268" r:id="rId38"/>
    <p:sldId id="263" r:id="rId39"/>
    <p:sldId id="262" r:id="rId40"/>
    <p:sldId id="261" r:id="rId41"/>
    <p:sldId id="258" r:id="rId42"/>
    <p:sldId id="264" r:id="rId43"/>
    <p:sldId id="270" r:id="rId44"/>
    <p:sldId id="274" r:id="rId45"/>
    <p:sldId id="281" r:id="rId46"/>
    <p:sldId id="276" r:id="rId47"/>
  </p:sldIdLst>
  <p:sldSz cx="9144000" cy="6858000" type="screen4x3"/>
  <p:notesSz cx="6858000" cy="9144000"/>
  <p:defaultTextStyle>
    <a:defPPr>
      <a:defRPr lang="en-GB"/>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5378"/>
    <a:srgbClr val="189A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6310" autoAdjust="0"/>
  </p:normalViewPr>
  <p:slideViewPr>
    <p:cSldViewPr snapToGrid="0" snapToObjects="1">
      <p:cViewPr varScale="1">
        <p:scale>
          <a:sx n="74" d="100"/>
          <a:sy n="74" d="100"/>
        </p:scale>
        <p:origin x="129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roberto\Desktop\EMININN\WP8%20waste\Waste%20data%20and%20projection%20EU\projections_adj1%20(1).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AppData\Roaming\Microsoft\Excel\env_ac_mfa%20(version%201).xls"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D:\user\Documents\circular\circ%20mat.xls"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oleObject" Target="file:///C:\Users\user\AppData\Roaming\Microsoft\Excel\Eurostat_Table_cei_cie020FlagDesc_64b408c2-64a2-44e1-96c8-14868d6507b0%20(version%201).xls"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user\AppData\Local\Temp\Eurostat_Table_tsc00001FlagDesc_465d698c-6a90-4086-ab4f-f46fb336fb40.xls"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Foglio1!$B$1</c:f>
              <c:strCache>
                <c:ptCount val="1"/>
                <c:pt idx="0">
                  <c:v>projection_sht_composting_EU27</c:v>
                </c:pt>
              </c:strCache>
            </c:strRef>
          </c:tx>
          <c:spPr>
            <a:ln>
              <a:solidFill>
                <a:srgbClr val="0070C0"/>
              </a:solidFill>
            </a:ln>
          </c:spPr>
          <c:marker>
            <c:symbol val="none"/>
          </c:marker>
          <c:cat>
            <c:numRef>
              <c:f>Foglio1!$A$2:$A$37</c:f>
              <c:numCache>
                <c:formatCode>General</c:formatCode>
                <c:ptCount val="3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pt idx="30">
                  <c:v>2025</c:v>
                </c:pt>
                <c:pt idx="31">
                  <c:v>2026</c:v>
                </c:pt>
                <c:pt idx="32">
                  <c:v>2027</c:v>
                </c:pt>
                <c:pt idx="33">
                  <c:v>2028</c:v>
                </c:pt>
                <c:pt idx="34">
                  <c:v>2029</c:v>
                </c:pt>
                <c:pt idx="35">
                  <c:v>2030</c:v>
                </c:pt>
              </c:numCache>
            </c:numRef>
          </c:cat>
          <c:val>
            <c:numRef>
              <c:f>Foglio1!$B$2:$B$37</c:f>
              <c:numCache>
                <c:formatCode>General</c:formatCode>
                <c:ptCount val="36"/>
                <c:pt idx="1">
                  <c:v>6.7968375980854007E-2</c:v>
                </c:pt>
                <c:pt idx="2">
                  <c:v>7.2058625519275915E-2</c:v>
                </c:pt>
                <c:pt idx="3">
                  <c:v>7.4119798839092824E-2</c:v>
                </c:pt>
                <c:pt idx="4">
                  <c:v>7.8576102852821683E-2</c:v>
                </c:pt>
                <c:pt idx="5">
                  <c:v>9.039903432130808E-2</c:v>
                </c:pt>
                <c:pt idx="6">
                  <c:v>0.100508950650692</c:v>
                </c:pt>
                <c:pt idx="7">
                  <c:v>0.1037072539329538</c:v>
                </c:pt>
                <c:pt idx="8">
                  <c:v>0.10789325833320704</c:v>
                </c:pt>
                <c:pt idx="9">
                  <c:v>0.11489591002464312</c:v>
                </c:pt>
                <c:pt idx="10">
                  <c:v>0.12229102849960388</c:v>
                </c:pt>
                <c:pt idx="11">
                  <c:v>0.12691718339920233</c:v>
                </c:pt>
                <c:pt idx="12">
                  <c:v>0.12945719063281999</c:v>
                </c:pt>
                <c:pt idx="13">
                  <c:v>0.13734944164753207</c:v>
                </c:pt>
                <c:pt idx="14">
                  <c:v>0.14416332542896301</c:v>
                </c:pt>
                <c:pt idx="15">
                  <c:v>0.14125007390975844</c:v>
                </c:pt>
                <c:pt idx="16">
                  <c:v>0.14170184731483501</c:v>
                </c:pt>
                <c:pt idx="17">
                  <c:v>0.14634691178798853</c:v>
                </c:pt>
                <c:pt idx="18">
                  <c:v>0.14842371642589641</c:v>
                </c:pt>
                <c:pt idx="19">
                  <c:v>0.15031048655510207</c:v>
                </c:pt>
                <c:pt idx="20">
                  <c:v>0.15204724669456679</c:v>
                </c:pt>
                <c:pt idx="21">
                  <c:v>0.15365533530712344</c:v>
                </c:pt>
                <c:pt idx="22">
                  <c:v>0.15515200793743236</c:v>
                </c:pt>
                <c:pt idx="23">
                  <c:v>0.15655216574668901</c:v>
                </c:pt>
                <c:pt idx="24">
                  <c:v>0.15786884725093844</c:v>
                </c:pt>
                <c:pt idx="25">
                  <c:v>0.15911336243152807</c:v>
                </c:pt>
                <c:pt idx="26">
                  <c:v>0.1602956652641303</c:v>
                </c:pt>
                <c:pt idx="27">
                  <c:v>0.16142435371875791</c:v>
                </c:pt>
                <c:pt idx="28">
                  <c:v>0.16250702738761891</c:v>
                </c:pt>
                <c:pt idx="29">
                  <c:v>0.16355028748512504</c:v>
                </c:pt>
                <c:pt idx="30">
                  <c:v>0.16455991566181224</c:v>
                </c:pt>
                <c:pt idx="31">
                  <c:v>0.1655409932136539</c:v>
                </c:pt>
                <c:pt idx="32">
                  <c:v>0.16649797558784704</c:v>
                </c:pt>
                <c:pt idx="33">
                  <c:v>0.16743473708629864</c:v>
                </c:pt>
                <c:pt idx="34">
                  <c:v>0.16835469007492146</c:v>
                </c:pt>
                <c:pt idx="35">
                  <c:v>0.16809812188148701</c:v>
                </c:pt>
              </c:numCache>
            </c:numRef>
          </c:val>
          <c:smooth val="0"/>
        </c:ser>
        <c:ser>
          <c:idx val="1"/>
          <c:order val="1"/>
          <c:tx>
            <c:strRef>
              <c:f>Foglio1!$C$1</c:f>
              <c:strCache>
                <c:ptCount val="1"/>
                <c:pt idx="0">
                  <c:v>projection_sht_incinerated_EU27</c:v>
                </c:pt>
              </c:strCache>
            </c:strRef>
          </c:tx>
          <c:spPr>
            <a:ln>
              <a:solidFill>
                <a:srgbClr val="7030A0"/>
              </a:solidFill>
            </a:ln>
          </c:spPr>
          <c:marker>
            <c:symbol val="none"/>
          </c:marker>
          <c:cat>
            <c:numRef>
              <c:f>Foglio1!$A$2:$A$37</c:f>
              <c:numCache>
                <c:formatCode>General</c:formatCode>
                <c:ptCount val="3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pt idx="30">
                  <c:v>2025</c:v>
                </c:pt>
                <c:pt idx="31">
                  <c:v>2026</c:v>
                </c:pt>
                <c:pt idx="32">
                  <c:v>2027</c:v>
                </c:pt>
                <c:pt idx="33">
                  <c:v>2028</c:v>
                </c:pt>
                <c:pt idx="34">
                  <c:v>2029</c:v>
                </c:pt>
                <c:pt idx="35">
                  <c:v>2030</c:v>
                </c:pt>
              </c:numCache>
            </c:numRef>
          </c:cat>
          <c:val>
            <c:numRef>
              <c:f>Foglio1!$C$2:$C$37</c:f>
              <c:numCache>
                <c:formatCode>General</c:formatCode>
                <c:ptCount val="36"/>
                <c:pt idx="1">
                  <c:v>0.15092033147812101</c:v>
                </c:pt>
                <c:pt idx="2">
                  <c:v>0.15313059091567988</c:v>
                </c:pt>
                <c:pt idx="3">
                  <c:v>0.15597940981388236</c:v>
                </c:pt>
                <c:pt idx="4">
                  <c:v>0.15838748216629389</c:v>
                </c:pt>
                <c:pt idx="5">
                  <c:v>0.15945789217949213</c:v>
                </c:pt>
                <c:pt idx="6">
                  <c:v>0.16243910789489935</c:v>
                </c:pt>
                <c:pt idx="7">
                  <c:v>0.16714830696582897</c:v>
                </c:pt>
                <c:pt idx="8">
                  <c:v>0.17037671804428087</c:v>
                </c:pt>
                <c:pt idx="9">
                  <c:v>0.17746692895889299</c:v>
                </c:pt>
                <c:pt idx="10">
                  <c:v>0.19070346653461534</c:v>
                </c:pt>
                <c:pt idx="11">
                  <c:v>0.20018532872200001</c:v>
                </c:pt>
                <c:pt idx="12">
                  <c:v>0.20285262167453644</c:v>
                </c:pt>
                <c:pt idx="13">
                  <c:v>0.20549795031547707</c:v>
                </c:pt>
                <c:pt idx="14">
                  <c:v>0.213186904788017</c:v>
                </c:pt>
                <c:pt idx="15">
                  <c:v>0.2215566635131839</c:v>
                </c:pt>
                <c:pt idx="16">
                  <c:v>0.22691434621810949</c:v>
                </c:pt>
                <c:pt idx="17">
                  <c:v>0.23519355058670041</c:v>
                </c:pt>
                <c:pt idx="18">
                  <c:v>0.242374688386917</c:v>
                </c:pt>
                <c:pt idx="19">
                  <c:v>0.24933531880378701</c:v>
                </c:pt>
                <c:pt idx="20">
                  <c:v>0.25632810592651684</c:v>
                </c:pt>
                <c:pt idx="21">
                  <c:v>0.26339596509933538</c:v>
                </c:pt>
                <c:pt idx="22">
                  <c:v>0.270545333623886</c:v>
                </c:pt>
                <c:pt idx="23">
                  <c:v>0.277776420116425</c:v>
                </c:pt>
                <c:pt idx="24">
                  <c:v>0.28508847951889466</c:v>
                </c:pt>
                <c:pt idx="25">
                  <c:v>0.29248079657555054</c:v>
                </c:pt>
                <c:pt idx="26">
                  <c:v>0.29995268583298279</c:v>
                </c:pt>
                <c:pt idx="27">
                  <c:v>0.30750364065170299</c:v>
                </c:pt>
                <c:pt idx="28">
                  <c:v>0.31513330340385398</c:v>
                </c:pt>
                <c:pt idx="29">
                  <c:v>0.32284137606620888</c:v>
                </c:pt>
                <c:pt idx="30">
                  <c:v>0.33062776923180076</c:v>
                </c:pt>
                <c:pt idx="31">
                  <c:v>0.33849245309829989</c:v>
                </c:pt>
                <c:pt idx="32">
                  <c:v>0.34643548727035811</c:v>
                </c:pt>
                <c:pt idx="33">
                  <c:v>0.35445705056190474</c:v>
                </c:pt>
                <c:pt idx="34">
                  <c:v>0.36255741119385254</c:v>
                </c:pt>
                <c:pt idx="35">
                  <c:v>0.36819005012512179</c:v>
                </c:pt>
              </c:numCache>
            </c:numRef>
          </c:val>
          <c:smooth val="0"/>
        </c:ser>
        <c:ser>
          <c:idx val="2"/>
          <c:order val="2"/>
          <c:tx>
            <c:strRef>
              <c:f>Foglio1!$D$1</c:f>
              <c:strCache>
                <c:ptCount val="1"/>
                <c:pt idx="0">
                  <c:v>projection_sht_landfill_EU27</c:v>
                </c:pt>
              </c:strCache>
            </c:strRef>
          </c:tx>
          <c:spPr>
            <a:ln>
              <a:solidFill>
                <a:srgbClr val="FF0000"/>
              </a:solidFill>
            </a:ln>
          </c:spPr>
          <c:marker>
            <c:symbol val="none"/>
          </c:marker>
          <c:cat>
            <c:numRef>
              <c:f>Foglio1!$A$2:$A$37</c:f>
              <c:numCache>
                <c:formatCode>General</c:formatCode>
                <c:ptCount val="3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pt idx="30">
                  <c:v>2025</c:v>
                </c:pt>
                <c:pt idx="31">
                  <c:v>2026</c:v>
                </c:pt>
                <c:pt idx="32">
                  <c:v>2027</c:v>
                </c:pt>
                <c:pt idx="33">
                  <c:v>2028</c:v>
                </c:pt>
                <c:pt idx="34">
                  <c:v>2029</c:v>
                </c:pt>
                <c:pt idx="35">
                  <c:v>2030</c:v>
                </c:pt>
              </c:numCache>
            </c:numRef>
          </c:cat>
          <c:val>
            <c:numRef>
              <c:f>Foglio1!$D$2:$D$37</c:f>
              <c:numCache>
                <c:formatCode>General</c:formatCode>
                <c:ptCount val="36"/>
                <c:pt idx="1">
                  <c:v>0.67397242784500611</c:v>
                </c:pt>
                <c:pt idx="2">
                  <c:v>0.6556247472763127</c:v>
                </c:pt>
                <c:pt idx="3">
                  <c:v>0.63825064897537265</c:v>
                </c:pt>
                <c:pt idx="4">
                  <c:v>0.61470049619675371</c:v>
                </c:pt>
                <c:pt idx="5">
                  <c:v>0.59065335988998369</c:v>
                </c:pt>
                <c:pt idx="6">
                  <c:v>0.57461076974868797</c:v>
                </c:pt>
                <c:pt idx="7">
                  <c:v>0.55100858211517878</c:v>
                </c:pt>
                <c:pt idx="8">
                  <c:v>0.52812451124191251</c:v>
                </c:pt>
                <c:pt idx="9">
                  <c:v>0.50659573078155451</c:v>
                </c:pt>
                <c:pt idx="10">
                  <c:v>0.47661679983139038</c:v>
                </c:pt>
                <c:pt idx="11">
                  <c:v>0.45413470268249501</c:v>
                </c:pt>
                <c:pt idx="12">
                  <c:v>0.44039738178253285</c:v>
                </c:pt>
                <c:pt idx="13">
                  <c:v>0.41909703612327576</c:v>
                </c:pt>
                <c:pt idx="14">
                  <c:v>0.39697119593620811</c:v>
                </c:pt>
                <c:pt idx="15">
                  <c:v>0.38616868853569386</c:v>
                </c:pt>
                <c:pt idx="16">
                  <c:v>0.37778705358505232</c:v>
                </c:pt>
                <c:pt idx="17">
                  <c:v>0.35468143224716198</c:v>
                </c:pt>
                <c:pt idx="18">
                  <c:v>0.33501577377319658</c:v>
                </c:pt>
                <c:pt idx="19">
                  <c:v>0.31572154164314298</c:v>
                </c:pt>
                <c:pt idx="20">
                  <c:v>0.29644173383712802</c:v>
                </c:pt>
                <c:pt idx="21">
                  <c:v>0.27710399031639099</c:v>
                </c:pt>
                <c:pt idx="22">
                  <c:v>0.25768396258354198</c:v>
                </c:pt>
                <c:pt idx="23">
                  <c:v>0.23816660046577501</c:v>
                </c:pt>
                <c:pt idx="24">
                  <c:v>0.218539744615555</c:v>
                </c:pt>
                <c:pt idx="25">
                  <c:v>0.19879288971424208</c:v>
                </c:pt>
                <c:pt idx="26">
                  <c:v>0.17891673743725087</c:v>
                </c:pt>
                <c:pt idx="27">
                  <c:v>0.15890301764011441</c:v>
                </c:pt>
                <c:pt idx="28">
                  <c:v>0.13874436914920979</c:v>
                </c:pt>
                <c:pt idx="29">
                  <c:v>0.11843409389257399</c:v>
                </c:pt>
                <c:pt idx="30">
                  <c:v>9.7966186702251448E-2</c:v>
                </c:pt>
                <c:pt idx="31">
                  <c:v>7.7335111796855913E-2</c:v>
                </c:pt>
                <c:pt idx="32">
                  <c:v>5.6535810232162476E-2</c:v>
                </c:pt>
                <c:pt idx="33">
                  <c:v>3.5563554614782278E-2</c:v>
                </c:pt>
                <c:pt idx="34">
                  <c:v>1.44139509648085E-2</c:v>
                </c:pt>
                <c:pt idx="35">
                  <c:v>0</c:v>
                </c:pt>
              </c:numCache>
            </c:numRef>
          </c:val>
          <c:smooth val="0"/>
        </c:ser>
        <c:ser>
          <c:idx val="3"/>
          <c:order val="3"/>
          <c:tx>
            <c:strRef>
              <c:f>Foglio1!$E$1</c:f>
              <c:strCache>
                <c:ptCount val="1"/>
                <c:pt idx="0">
                  <c:v>projection_sht_recycled_EU27</c:v>
                </c:pt>
              </c:strCache>
            </c:strRef>
          </c:tx>
          <c:spPr>
            <a:ln>
              <a:solidFill>
                <a:srgbClr val="00B050"/>
              </a:solidFill>
            </a:ln>
          </c:spPr>
          <c:marker>
            <c:symbol val="none"/>
          </c:marker>
          <c:cat>
            <c:numRef>
              <c:f>Foglio1!$A$2:$A$37</c:f>
              <c:numCache>
                <c:formatCode>General</c:formatCode>
                <c:ptCount val="3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pt idx="30">
                  <c:v>2025</c:v>
                </c:pt>
                <c:pt idx="31">
                  <c:v>2026</c:v>
                </c:pt>
                <c:pt idx="32">
                  <c:v>2027</c:v>
                </c:pt>
                <c:pt idx="33">
                  <c:v>2028</c:v>
                </c:pt>
                <c:pt idx="34">
                  <c:v>2029</c:v>
                </c:pt>
                <c:pt idx="35">
                  <c:v>2030</c:v>
                </c:pt>
              </c:numCache>
            </c:numRef>
          </c:cat>
          <c:val>
            <c:numRef>
              <c:f>Foglio1!$E$2:$E$37</c:f>
              <c:numCache>
                <c:formatCode>General</c:formatCode>
                <c:ptCount val="36"/>
                <c:pt idx="1">
                  <c:v>0.107138879597187</c:v>
                </c:pt>
                <c:pt idx="2">
                  <c:v>0.11918606609106112</c:v>
                </c:pt>
                <c:pt idx="3">
                  <c:v>0.13165010511875117</c:v>
                </c:pt>
                <c:pt idx="4">
                  <c:v>0.14833587408065788</c:v>
                </c:pt>
                <c:pt idx="5">
                  <c:v>0.15948967635631736</c:v>
                </c:pt>
                <c:pt idx="6">
                  <c:v>0.16244116425514249</c:v>
                </c:pt>
                <c:pt idx="7">
                  <c:v>0.17813588678836936</c:v>
                </c:pt>
                <c:pt idx="8">
                  <c:v>0.1936055719852447</c:v>
                </c:pt>
                <c:pt idx="9">
                  <c:v>0.20104148983955444</c:v>
                </c:pt>
                <c:pt idx="10">
                  <c:v>0.21038872003555287</c:v>
                </c:pt>
                <c:pt idx="11">
                  <c:v>0.2187627851963071</c:v>
                </c:pt>
                <c:pt idx="12">
                  <c:v>0.22729283571243586</c:v>
                </c:pt>
                <c:pt idx="13">
                  <c:v>0.23805555701255787</c:v>
                </c:pt>
                <c:pt idx="14">
                  <c:v>0.24567854404449499</c:v>
                </c:pt>
                <c:pt idx="15">
                  <c:v>0.25102454423904735</c:v>
                </c:pt>
                <c:pt idx="16">
                  <c:v>0.25359675288200401</c:v>
                </c:pt>
                <c:pt idx="17">
                  <c:v>0.26377806067467041</c:v>
                </c:pt>
                <c:pt idx="18">
                  <c:v>0.27418580651283297</c:v>
                </c:pt>
                <c:pt idx="19">
                  <c:v>0.28463268280029302</c:v>
                </c:pt>
                <c:pt idx="20">
                  <c:v>0.29518291354179432</c:v>
                </c:pt>
                <c:pt idx="21">
                  <c:v>0.30584469437599654</c:v>
                </c:pt>
                <c:pt idx="22">
                  <c:v>0.31661868095398366</c:v>
                </c:pt>
                <c:pt idx="23">
                  <c:v>0.32750481367111489</c:v>
                </c:pt>
                <c:pt idx="24">
                  <c:v>0.33850291371346147</c:v>
                </c:pt>
                <c:pt idx="25">
                  <c:v>0.34961292147636475</c:v>
                </c:pt>
                <c:pt idx="26">
                  <c:v>0.36083492636680986</c:v>
                </c:pt>
                <c:pt idx="27">
                  <c:v>0.37216895818710338</c:v>
                </c:pt>
                <c:pt idx="28">
                  <c:v>0.3836153149604829</c:v>
                </c:pt>
                <c:pt idx="29">
                  <c:v>0.39517423510551852</c:v>
                </c:pt>
                <c:pt idx="30">
                  <c:v>0.40684610605239901</c:v>
                </c:pt>
                <c:pt idx="31">
                  <c:v>0.41863140463828979</c:v>
                </c:pt>
                <c:pt idx="32">
                  <c:v>0.43053069710731789</c:v>
                </c:pt>
                <c:pt idx="33">
                  <c:v>0.44254463911056574</c:v>
                </c:pt>
                <c:pt idx="34">
                  <c:v>0.45467394590377802</c:v>
                </c:pt>
                <c:pt idx="35">
                  <c:v>0.463711857795715</c:v>
                </c:pt>
              </c:numCache>
            </c:numRef>
          </c:val>
          <c:smooth val="0"/>
        </c:ser>
        <c:dLbls>
          <c:showLegendKey val="0"/>
          <c:showVal val="0"/>
          <c:showCatName val="0"/>
          <c:showSerName val="0"/>
          <c:showPercent val="0"/>
          <c:showBubbleSize val="0"/>
        </c:dLbls>
        <c:smooth val="0"/>
        <c:axId val="-301675616"/>
        <c:axId val="-301672896"/>
      </c:lineChart>
      <c:catAx>
        <c:axId val="-301675616"/>
        <c:scaling>
          <c:orientation val="minMax"/>
        </c:scaling>
        <c:delete val="0"/>
        <c:axPos val="b"/>
        <c:numFmt formatCode="General" sourceLinked="1"/>
        <c:majorTickMark val="out"/>
        <c:minorTickMark val="none"/>
        <c:tickLblPos val="nextTo"/>
        <c:crossAx val="-301672896"/>
        <c:crosses val="autoZero"/>
        <c:auto val="1"/>
        <c:lblAlgn val="ctr"/>
        <c:lblOffset val="100"/>
        <c:noMultiLvlLbl val="0"/>
      </c:catAx>
      <c:valAx>
        <c:axId val="-301672896"/>
        <c:scaling>
          <c:orientation val="minMax"/>
        </c:scaling>
        <c:delete val="0"/>
        <c:axPos val="l"/>
        <c:majorGridlines/>
        <c:numFmt formatCode="General" sourceLinked="1"/>
        <c:majorTickMark val="out"/>
        <c:minorTickMark val="none"/>
        <c:tickLblPos val="nextTo"/>
        <c:crossAx val="-301675616"/>
        <c:crosses val="autoZero"/>
        <c:crossBetween val="between"/>
      </c:valAx>
    </c:plotArea>
    <c:legend>
      <c:legendPos val="b"/>
      <c:overlay val="0"/>
    </c:legend>
    <c:plotVisOnly val="1"/>
    <c:dispBlanksAs val="gap"/>
    <c:showDLblsOverMax val="0"/>
  </c:chart>
  <c:spPr>
    <a:solidFill>
      <a:schemeClr val="lt1"/>
    </a:solidFill>
    <a:ln w="25400" cap="flat" cmpd="sng" algn="ctr">
      <a:solidFill>
        <a:schemeClr val="accent6"/>
      </a:solidFill>
      <a:prstDash val="solid"/>
    </a:ln>
    <a:effectLst/>
  </c:spPr>
  <c:txPr>
    <a:bodyPr/>
    <a:lstStyle/>
    <a:p>
      <a:pPr>
        <a:defRPr>
          <a:solidFill>
            <a:schemeClr val="dk1"/>
          </a:solidFill>
          <a:latin typeface="+mn-lt"/>
          <a:ea typeface="+mn-ea"/>
          <a:cs typeface="+mn-cs"/>
        </a:defRPr>
      </a:pPr>
      <a:endParaRPr lang="it-IT"/>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sz="2000" b="1" dirty="0"/>
              <a:t>Resource </a:t>
            </a:r>
            <a:r>
              <a:rPr lang="it-IT" sz="2000" b="1" dirty="0" err="1"/>
              <a:t>productivity</a:t>
            </a:r>
            <a:r>
              <a:rPr lang="it-IT" sz="2000" b="1" dirty="0"/>
              <a:t> </a:t>
            </a:r>
            <a:r>
              <a:rPr lang="it-IT" sz="2000" b="1" dirty="0" smtClean="0"/>
              <a:t>(GDP/</a:t>
            </a:r>
            <a:r>
              <a:rPr lang="it-IT" sz="2000" b="1" dirty="0" err="1" smtClean="0"/>
              <a:t>Materials</a:t>
            </a:r>
            <a:r>
              <a:rPr lang="it-IT" dirty="0" smtClean="0"/>
              <a:t>)</a:t>
            </a:r>
            <a:endParaRPr lang="it-IT" dirty="0"/>
          </a:p>
        </c:rich>
      </c:tx>
      <c:overlay val="0"/>
      <c:spPr>
        <a:noFill/>
        <a:ln>
          <a:noFill/>
        </a:ln>
        <a:effectLst/>
      </c:spPr>
    </c:title>
    <c:autoTitleDeleted val="0"/>
    <c:plotArea>
      <c:layout/>
      <c:lineChart>
        <c:grouping val="standard"/>
        <c:varyColors val="0"/>
        <c:ser>
          <c:idx val="0"/>
          <c:order val="0"/>
          <c:tx>
            <c:strRef>
              <c:f>Foglio1!$A$20</c:f>
              <c:strCache>
                <c:ptCount val="1"/>
                <c:pt idx="0">
                  <c:v>EU (28 countries)</c:v>
                </c:pt>
              </c:strCache>
            </c:strRef>
          </c:tx>
          <c:spPr>
            <a:ln w="28575" cap="rnd">
              <a:solidFill>
                <a:schemeClr val="accent1"/>
              </a:solidFill>
              <a:round/>
            </a:ln>
            <a:effectLst/>
          </c:spPr>
          <c:marker>
            <c:symbol val="none"/>
          </c:marker>
          <c:cat>
            <c:strRef>
              <c:f>Foglio1!$B$19:$K$19</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Foglio1!$B$20:$K$20</c:f>
              <c:numCache>
                <c:formatCode>General</c:formatCode>
                <c:ptCount val="10"/>
                <c:pt idx="0">
                  <c:v>1.5581023767058901</c:v>
                </c:pt>
                <c:pt idx="1">
                  <c:v>1.5808128383593023</c:v>
                </c:pt>
                <c:pt idx="2">
                  <c:v>1.6916243792988508</c:v>
                </c:pt>
                <c:pt idx="3">
                  <c:v>1.8073480648975562</c:v>
                </c:pt>
                <c:pt idx="4">
                  <c:v>1.7906296666632961</c:v>
                </c:pt>
                <c:pt idx="5">
                  <c:v>1.9687174206941598</c:v>
                </c:pt>
                <c:pt idx="6">
                  <c:v>2.0267570973650901</c:v>
                </c:pt>
                <c:pt idx="7">
                  <c:v>2.0806938177168863</c:v>
                </c:pt>
                <c:pt idx="8">
                  <c:v>2.2109166765521677</c:v>
                </c:pt>
                <c:pt idx="9">
                  <c:v>2.2447574274609634</c:v>
                </c:pt>
              </c:numCache>
            </c:numRef>
          </c:val>
          <c:smooth val="0"/>
        </c:ser>
        <c:ser>
          <c:idx val="1"/>
          <c:order val="1"/>
          <c:tx>
            <c:strRef>
              <c:f>Foglio1!$A$21</c:f>
              <c:strCache>
                <c:ptCount val="1"/>
                <c:pt idx="0">
                  <c:v>Germany</c:v>
                </c:pt>
              </c:strCache>
            </c:strRef>
          </c:tx>
          <c:spPr>
            <a:ln w="28575" cap="rnd">
              <a:solidFill>
                <a:schemeClr val="accent2"/>
              </a:solidFill>
              <a:round/>
            </a:ln>
            <a:effectLst/>
          </c:spPr>
          <c:marker>
            <c:symbol val="none"/>
          </c:marker>
          <c:cat>
            <c:strRef>
              <c:f>Foglio1!$B$19:$K$19</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Foglio1!$B$21:$K$21</c:f>
              <c:numCache>
                <c:formatCode>General</c:formatCode>
                <c:ptCount val="10"/>
                <c:pt idx="0">
                  <c:v>1.8483707126033075</c:v>
                </c:pt>
                <c:pt idx="1">
                  <c:v>1.8584986931373482</c:v>
                </c:pt>
                <c:pt idx="2">
                  <c:v>1.8249695731887934</c:v>
                </c:pt>
                <c:pt idx="3">
                  <c:v>1.9385467982376285</c:v>
                </c:pt>
                <c:pt idx="4">
                  <c:v>1.8899495705224796</c:v>
                </c:pt>
                <c:pt idx="5">
                  <c:v>2.0015702338025934</c:v>
                </c:pt>
                <c:pt idx="6">
                  <c:v>2.0400672054666891</c:v>
                </c:pt>
                <c:pt idx="7">
                  <c:v>2.0629008654339991</c:v>
                </c:pt>
                <c:pt idx="8">
                  <c:v>2.2955505083105896</c:v>
                </c:pt>
                <c:pt idx="9">
                  <c:v>2.3189752735278102</c:v>
                </c:pt>
              </c:numCache>
            </c:numRef>
          </c:val>
          <c:smooth val="0"/>
        </c:ser>
        <c:ser>
          <c:idx val="2"/>
          <c:order val="2"/>
          <c:tx>
            <c:strRef>
              <c:f>Foglio1!$A$22</c:f>
              <c:strCache>
                <c:ptCount val="1"/>
                <c:pt idx="0">
                  <c:v>Spain</c:v>
                </c:pt>
              </c:strCache>
            </c:strRef>
          </c:tx>
          <c:spPr>
            <a:ln w="28575" cap="rnd">
              <a:solidFill>
                <a:schemeClr val="accent3"/>
              </a:solidFill>
              <a:round/>
            </a:ln>
            <a:effectLst/>
          </c:spPr>
          <c:marker>
            <c:symbol val="none"/>
          </c:marker>
          <c:cat>
            <c:strRef>
              <c:f>Foglio1!$B$19:$K$19</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Foglio1!$B$22:$K$22</c:f>
              <c:numCache>
                <c:formatCode>General</c:formatCode>
                <c:ptCount val="10"/>
                <c:pt idx="0">
                  <c:v>1.3043705631794107</c:v>
                </c:pt>
                <c:pt idx="1">
                  <c:v>1.49698632932794</c:v>
                </c:pt>
                <c:pt idx="2">
                  <c:v>1.7239527477666929</c:v>
                </c:pt>
                <c:pt idx="3">
                  <c:v>1.9326478480527731</c:v>
                </c:pt>
                <c:pt idx="4">
                  <c:v>2.176200409638064</c:v>
                </c:pt>
                <c:pt idx="5">
                  <c:v>2.7368848985270602</c:v>
                </c:pt>
                <c:pt idx="6">
                  <c:v>2.8782281705807056</c:v>
                </c:pt>
                <c:pt idx="7">
                  <c:v>2.9527485275409715</c:v>
                </c:pt>
                <c:pt idx="8">
                  <c:v>3.1830280855405513</c:v>
                </c:pt>
                <c:pt idx="9">
                  <c:v>3.1944276611679268</c:v>
                </c:pt>
              </c:numCache>
            </c:numRef>
          </c:val>
          <c:smooth val="0"/>
        </c:ser>
        <c:ser>
          <c:idx val="3"/>
          <c:order val="3"/>
          <c:tx>
            <c:strRef>
              <c:f>Foglio1!$A$23</c:f>
              <c:strCache>
                <c:ptCount val="1"/>
                <c:pt idx="0">
                  <c:v>France</c:v>
                </c:pt>
              </c:strCache>
            </c:strRef>
          </c:tx>
          <c:spPr>
            <a:ln w="28575" cap="rnd">
              <a:solidFill>
                <a:schemeClr val="accent4"/>
              </a:solidFill>
              <a:round/>
            </a:ln>
            <a:effectLst/>
          </c:spPr>
          <c:marker>
            <c:symbol val="none"/>
          </c:marker>
          <c:cat>
            <c:strRef>
              <c:f>Foglio1!$B$19:$K$19</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Foglio1!$B$23:$K$23</c:f>
              <c:numCache>
                <c:formatCode>General</c:formatCode>
                <c:ptCount val="10"/>
                <c:pt idx="0">
                  <c:v>1.97784265545775</c:v>
                </c:pt>
                <c:pt idx="1">
                  <c:v>2.004245377687552</c:v>
                </c:pt>
                <c:pt idx="2">
                  <c:v>2.1411320501283715</c:v>
                </c:pt>
                <c:pt idx="3">
                  <c:v>2.2812582150713823</c:v>
                </c:pt>
                <c:pt idx="4">
                  <c:v>2.2854542041835479</c:v>
                </c:pt>
                <c:pt idx="5">
                  <c:v>2.3793129087608906</c:v>
                </c:pt>
                <c:pt idx="6">
                  <c:v>2.4335277769788863</c:v>
                </c:pt>
                <c:pt idx="7">
                  <c:v>2.529862893591833</c:v>
                </c:pt>
                <c:pt idx="8">
                  <c:v>2.7286643757385209</c:v>
                </c:pt>
                <c:pt idx="9">
                  <c:v>2.7965652633123739</c:v>
                </c:pt>
              </c:numCache>
            </c:numRef>
          </c:val>
          <c:smooth val="0"/>
        </c:ser>
        <c:ser>
          <c:idx val="4"/>
          <c:order val="4"/>
          <c:tx>
            <c:strRef>
              <c:f>Foglio1!$A$24</c:f>
              <c:strCache>
                <c:ptCount val="1"/>
                <c:pt idx="0">
                  <c:v>Italy</c:v>
                </c:pt>
              </c:strCache>
            </c:strRef>
          </c:tx>
          <c:spPr>
            <a:ln w="28575" cap="rnd">
              <a:solidFill>
                <a:schemeClr val="accent5"/>
              </a:solidFill>
              <a:round/>
            </a:ln>
            <a:effectLst/>
          </c:spPr>
          <c:marker>
            <c:symbol val="none"/>
          </c:marker>
          <c:cat>
            <c:strRef>
              <c:f>Foglio1!$B$19:$K$19</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Foglio1!$B$24:$K$24</c:f>
              <c:numCache>
                <c:formatCode>General</c:formatCode>
                <c:ptCount val="10"/>
                <c:pt idx="0">
                  <c:v>1.9683412930678967</c:v>
                </c:pt>
                <c:pt idx="1">
                  <c:v>2.0442705512255355</c:v>
                </c:pt>
                <c:pt idx="2">
                  <c:v>2.1434684097990924</c:v>
                </c:pt>
                <c:pt idx="3">
                  <c:v>2.3290882855152697</c:v>
                </c:pt>
                <c:pt idx="4">
                  <c:v>2.4627922894842538</c:v>
                </c:pt>
                <c:pt idx="5">
                  <c:v>2.9095230224253918</c:v>
                </c:pt>
                <c:pt idx="6">
                  <c:v>3.2664359644939536</c:v>
                </c:pt>
                <c:pt idx="7">
                  <c:v>3.8342546137399567</c:v>
                </c:pt>
                <c:pt idx="8">
                  <c:v>3.9823922128024063</c:v>
                </c:pt>
                <c:pt idx="9">
                  <c:v>4.0271753487633868</c:v>
                </c:pt>
              </c:numCache>
            </c:numRef>
          </c:val>
          <c:smooth val="0"/>
        </c:ser>
        <c:ser>
          <c:idx val="5"/>
          <c:order val="5"/>
          <c:tx>
            <c:strRef>
              <c:f>Foglio1!$A$25</c:f>
              <c:strCache>
                <c:ptCount val="1"/>
                <c:pt idx="0">
                  <c:v>United Kingdom</c:v>
                </c:pt>
              </c:strCache>
            </c:strRef>
          </c:tx>
          <c:spPr>
            <a:ln w="28575" cap="rnd">
              <a:solidFill>
                <a:schemeClr val="accent6"/>
              </a:solidFill>
              <a:round/>
            </a:ln>
            <a:effectLst/>
          </c:spPr>
          <c:marker>
            <c:symbol val="none"/>
          </c:marker>
          <c:cat>
            <c:strRef>
              <c:f>Foglio1!$B$19:$K$19</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Foglio1!$B$25:$K$25</c:f>
              <c:numCache>
                <c:formatCode>General</c:formatCode>
                <c:ptCount val="10"/>
                <c:pt idx="0">
                  <c:v>2.4821928509195454</c:v>
                </c:pt>
                <c:pt idx="1">
                  <c:v>2.623893359296281</c:v>
                </c:pt>
                <c:pt idx="2">
                  <c:v>2.7644148068543024</c:v>
                </c:pt>
                <c:pt idx="3">
                  <c:v>2.9833335275749611</c:v>
                </c:pt>
                <c:pt idx="4">
                  <c:v>3.0006401911336078</c:v>
                </c:pt>
                <c:pt idx="5">
                  <c:v>3.2210686766538625</c:v>
                </c:pt>
                <c:pt idx="6">
                  <c:v>3.2472019906387364</c:v>
                </c:pt>
                <c:pt idx="7">
                  <c:v>3.2778863651973369</c:v>
                </c:pt>
                <c:pt idx="8">
                  <c:v>3.548420639073615</c:v>
                </c:pt>
                <c:pt idx="9">
                  <c:v>3.6106218153249539</c:v>
                </c:pt>
              </c:numCache>
            </c:numRef>
          </c:val>
          <c:smooth val="0"/>
        </c:ser>
        <c:dLbls>
          <c:showLegendKey val="0"/>
          <c:showVal val="0"/>
          <c:showCatName val="0"/>
          <c:showSerName val="0"/>
          <c:showPercent val="0"/>
          <c:showBubbleSize val="0"/>
        </c:dLbls>
        <c:smooth val="0"/>
        <c:axId val="-301670176"/>
        <c:axId val="-301671808"/>
      </c:lineChart>
      <c:catAx>
        <c:axId val="-301670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01671808"/>
        <c:crosses val="autoZero"/>
        <c:auto val="1"/>
        <c:lblAlgn val="ctr"/>
        <c:lblOffset val="100"/>
        <c:noMultiLvlLbl val="0"/>
      </c:catAx>
      <c:valAx>
        <c:axId val="-301671808"/>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01670176"/>
        <c:crosses val="autoZero"/>
        <c:crossBetween val="between"/>
      </c:valAx>
      <c:spPr>
        <a:noFill/>
        <a:ln w="25400">
          <a:noFill/>
        </a:ln>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sz="2000" b="1" dirty="0" err="1"/>
              <a:t>Circular</a:t>
            </a:r>
            <a:r>
              <a:rPr lang="it-IT" sz="2000" b="1" dirty="0"/>
              <a:t> </a:t>
            </a:r>
            <a:r>
              <a:rPr lang="it-IT" sz="2000" b="1" dirty="0" err="1"/>
              <a:t>material</a:t>
            </a:r>
            <a:r>
              <a:rPr lang="it-IT" sz="2000" b="1" dirty="0"/>
              <a:t> use rate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lineChart>
        <c:grouping val="standard"/>
        <c:varyColors val="0"/>
        <c:ser>
          <c:idx val="0"/>
          <c:order val="0"/>
          <c:tx>
            <c:strRef>
              <c:f>Foglio1!$A$2</c:f>
              <c:strCache>
                <c:ptCount val="1"/>
                <c:pt idx="0">
                  <c:v>EU (28 countries)</c:v>
                </c:pt>
              </c:strCache>
            </c:strRef>
          </c:tx>
          <c:spPr>
            <a:ln w="28575" cap="rnd">
              <a:solidFill>
                <a:schemeClr val="accent1"/>
              </a:solidFill>
              <a:round/>
            </a:ln>
            <a:effectLst/>
          </c:spPr>
          <c:marker>
            <c:symbol val="none"/>
          </c:marker>
          <c:cat>
            <c:strRef>
              <c:f>Foglio1!$B$1:$F$1</c:f>
              <c:strCache>
                <c:ptCount val="5"/>
                <c:pt idx="0">
                  <c:v>2010</c:v>
                </c:pt>
                <c:pt idx="1">
                  <c:v>2011</c:v>
                </c:pt>
                <c:pt idx="2">
                  <c:v>2012</c:v>
                </c:pt>
                <c:pt idx="3">
                  <c:v>2013</c:v>
                </c:pt>
                <c:pt idx="4">
                  <c:v>2014</c:v>
                </c:pt>
              </c:strCache>
            </c:strRef>
          </c:cat>
          <c:val>
            <c:numRef>
              <c:f>Foglio1!$B$2:$F$2</c:f>
              <c:numCache>
                <c:formatCode>General</c:formatCode>
                <c:ptCount val="5"/>
                <c:pt idx="0">
                  <c:v>10.8</c:v>
                </c:pt>
                <c:pt idx="1">
                  <c:v>10.4</c:v>
                </c:pt>
                <c:pt idx="2">
                  <c:v>11.2</c:v>
                </c:pt>
                <c:pt idx="3">
                  <c:v>11.4</c:v>
                </c:pt>
                <c:pt idx="4">
                  <c:v>11.4</c:v>
                </c:pt>
              </c:numCache>
            </c:numRef>
          </c:val>
          <c:smooth val="0"/>
        </c:ser>
        <c:ser>
          <c:idx val="1"/>
          <c:order val="1"/>
          <c:tx>
            <c:strRef>
              <c:f>Foglio1!$A$3</c:f>
              <c:strCache>
                <c:ptCount val="1"/>
                <c:pt idx="0">
                  <c:v>Germany</c:v>
                </c:pt>
              </c:strCache>
            </c:strRef>
          </c:tx>
          <c:spPr>
            <a:ln w="28575" cap="rnd">
              <a:solidFill>
                <a:schemeClr val="accent2"/>
              </a:solidFill>
              <a:round/>
            </a:ln>
            <a:effectLst/>
          </c:spPr>
          <c:marker>
            <c:symbol val="none"/>
          </c:marker>
          <c:cat>
            <c:strRef>
              <c:f>Foglio1!$B$1:$F$1</c:f>
              <c:strCache>
                <c:ptCount val="5"/>
                <c:pt idx="0">
                  <c:v>2010</c:v>
                </c:pt>
                <c:pt idx="1">
                  <c:v>2011</c:v>
                </c:pt>
                <c:pt idx="2">
                  <c:v>2012</c:v>
                </c:pt>
                <c:pt idx="3">
                  <c:v>2013</c:v>
                </c:pt>
                <c:pt idx="4">
                  <c:v>2014</c:v>
                </c:pt>
              </c:strCache>
            </c:strRef>
          </c:cat>
          <c:val>
            <c:numRef>
              <c:f>Foglio1!$B$3:$F$3</c:f>
              <c:numCache>
                <c:formatCode>General</c:formatCode>
                <c:ptCount val="5"/>
                <c:pt idx="0">
                  <c:v>11</c:v>
                </c:pt>
                <c:pt idx="1">
                  <c:v>10.3</c:v>
                </c:pt>
                <c:pt idx="2">
                  <c:v>10.7</c:v>
                </c:pt>
                <c:pt idx="3">
                  <c:v>10.9</c:v>
                </c:pt>
                <c:pt idx="4">
                  <c:v>10.7</c:v>
                </c:pt>
              </c:numCache>
            </c:numRef>
          </c:val>
          <c:smooth val="0"/>
        </c:ser>
        <c:ser>
          <c:idx val="2"/>
          <c:order val="2"/>
          <c:tx>
            <c:strRef>
              <c:f>Foglio1!$A$4</c:f>
              <c:strCache>
                <c:ptCount val="1"/>
                <c:pt idx="0">
                  <c:v>Spain</c:v>
                </c:pt>
              </c:strCache>
            </c:strRef>
          </c:tx>
          <c:spPr>
            <a:ln w="28575" cap="rnd">
              <a:solidFill>
                <a:schemeClr val="accent3"/>
              </a:solidFill>
              <a:round/>
            </a:ln>
            <a:effectLst/>
          </c:spPr>
          <c:marker>
            <c:symbol val="none"/>
          </c:marker>
          <c:cat>
            <c:strRef>
              <c:f>Foglio1!$B$1:$F$1</c:f>
              <c:strCache>
                <c:ptCount val="5"/>
                <c:pt idx="0">
                  <c:v>2010</c:v>
                </c:pt>
                <c:pt idx="1">
                  <c:v>2011</c:v>
                </c:pt>
                <c:pt idx="2">
                  <c:v>2012</c:v>
                </c:pt>
                <c:pt idx="3">
                  <c:v>2013</c:v>
                </c:pt>
                <c:pt idx="4">
                  <c:v>2014</c:v>
                </c:pt>
              </c:strCache>
            </c:strRef>
          </c:cat>
          <c:val>
            <c:numRef>
              <c:f>Foglio1!$B$4:$F$4</c:f>
              <c:numCache>
                <c:formatCode>General</c:formatCode>
                <c:ptCount val="5"/>
                <c:pt idx="0">
                  <c:v>10.4</c:v>
                </c:pt>
                <c:pt idx="1">
                  <c:v>9.8000000000000007</c:v>
                </c:pt>
                <c:pt idx="2">
                  <c:v>9.8000000000000007</c:v>
                </c:pt>
                <c:pt idx="3">
                  <c:v>8.9</c:v>
                </c:pt>
                <c:pt idx="4">
                  <c:v>7.7</c:v>
                </c:pt>
              </c:numCache>
            </c:numRef>
          </c:val>
          <c:smooth val="0"/>
        </c:ser>
        <c:ser>
          <c:idx val="3"/>
          <c:order val="3"/>
          <c:tx>
            <c:strRef>
              <c:f>Foglio1!$A$5</c:f>
              <c:strCache>
                <c:ptCount val="1"/>
                <c:pt idx="0">
                  <c:v>France</c:v>
                </c:pt>
              </c:strCache>
            </c:strRef>
          </c:tx>
          <c:spPr>
            <a:ln w="28575" cap="rnd">
              <a:solidFill>
                <a:schemeClr val="accent4"/>
              </a:solidFill>
              <a:round/>
            </a:ln>
            <a:effectLst/>
          </c:spPr>
          <c:marker>
            <c:symbol val="none"/>
          </c:marker>
          <c:cat>
            <c:strRef>
              <c:f>Foglio1!$B$1:$F$1</c:f>
              <c:strCache>
                <c:ptCount val="5"/>
                <c:pt idx="0">
                  <c:v>2010</c:v>
                </c:pt>
                <c:pt idx="1">
                  <c:v>2011</c:v>
                </c:pt>
                <c:pt idx="2">
                  <c:v>2012</c:v>
                </c:pt>
                <c:pt idx="3">
                  <c:v>2013</c:v>
                </c:pt>
                <c:pt idx="4">
                  <c:v>2014</c:v>
                </c:pt>
              </c:strCache>
            </c:strRef>
          </c:cat>
          <c:val>
            <c:numRef>
              <c:f>Foglio1!$B$5:$F$5</c:f>
              <c:numCache>
                <c:formatCode>General</c:formatCode>
                <c:ptCount val="5"/>
                <c:pt idx="0">
                  <c:v>17.5</c:v>
                </c:pt>
                <c:pt idx="1">
                  <c:v>16.8</c:v>
                </c:pt>
                <c:pt idx="2">
                  <c:v>16.899999999999999</c:v>
                </c:pt>
                <c:pt idx="3">
                  <c:v>17.3</c:v>
                </c:pt>
                <c:pt idx="4">
                  <c:v>17.8</c:v>
                </c:pt>
              </c:numCache>
            </c:numRef>
          </c:val>
          <c:smooth val="0"/>
        </c:ser>
        <c:ser>
          <c:idx val="4"/>
          <c:order val="4"/>
          <c:tx>
            <c:strRef>
              <c:f>Foglio1!$A$6</c:f>
              <c:strCache>
                <c:ptCount val="1"/>
                <c:pt idx="0">
                  <c:v>Italy</c:v>
                </c:pt>
              </c:strCache>
            </c:strRef>
          </c:tx>
          <c:spPr>
            <a:ln w="28575" cap="rnd">
              <a:solidFill>
                <a:schemeClr val="accent5"/>
              </a:solidFill>
              <a:round/>
            </a:ln>
            <a:effectLst/>
          </c:spPr>
          <c:marker>
            <c:symbol val="none"/>
          </c:marker>
          <c:cat>
            <c:strRef>
              <c:f>Foglio1!$B$1:$F$1</c:f>
              <c:strCache>
                <c:ptCount val="5"/>
                <c:pt idx="0">
                  <c:v>2010</c:v>
                </c:pt>
                <c:pt idx="1">
                  <c:v>2011</c:v>
                </c:pt>
                <c:pt idx="2">
                  <c:v>2012</c:v>
                </c:pt>
                <c:pt idx="3">
                  <c:v>2013</c:v>
                </c:pt>
                <c:pt idx="4">
                  <c:v>2014</c:v>
                </c:pt>
              </c:strCache>
            </c:strRef>
          </c:cat>
          <c:val>
            <c:numRef>
              <c:f>Foglio1!$B$6:$F$6</c:f>
              <c:numCache>
                <c:formatCode>General</c:formatCode>
                <c:ptCount val="5"/>
                <c:pt idx="0">
                  <c:v>11.6</c:v>
                </c:pt>
                <c:pt idx="1">
                  <c:v>12.1</c:v>
                </c:pt>
                <c:pt idx="2">
                  <c:v>14.6</c:v>
                </c:pt>
                <c:pt idx="3">
                  <c:v>16.399999999999999</c:v>
                </c:pt>
                <c:pt idx="4">
                  <c:v>18.5</c:v>
                </c:pt>
              </c:numCache>
            </c:numRef>
          </c:val>
          <c:smooth val="0"/>
        </c:ser>
        <c:ser>
          <c:idx val="5"/>
          <c:order val="5"/>
          <c:tx>
            <c:strRef>
              <c:f>Foglio1!$A$7</c:f>
              <c:strCache>
                <c:ptCount val="1"/>
                <c:pt idx="0">
                  <c:v>United Kingdom</c:v>
                </c:pt>
              </c:strCache>
            </c:strRef>
          </c:tx>
          <c:spPr>
            <a:ln w="28575" cap="rnd">
              <a:solidFill>
                <a:schemeClr val="accent6"/>
              </a:solidFill>
              <a:round/>
            </a:ln>
            <a:effectLst/>
          </c:spPr>
          <c:marker>
            <c:symbol val="none"/>
          </c:marker>
          <c:cat>
            <c:strRef>
              <c:f>Foglio1!$B$1:$F$1</c:f>
              <c:strCache>
                <c:ptCount val="5"/>
                <c:pt idx="0">
                  <c:v>2010</c:v>
                </c:pt>
                <c:pt idx="1">
                  <c:v>2011</c:v>
                </c:pt>
                <c:pt idx="2">
                  <c:v>2012</c:v>
                </c:pt>
                <c:pt idx="3">
                  <c:v>2013</c:v>
                </c:pt>
                <c:pt idx="4">
                  <c:v>2014</c:v>
                </c:pt>
              </c:strCache>
            </c:strRef>
          </c:cat>
          <c:val>
            <c:numRef>
              <c:f>Foglio1!$B$7:$F$7</c:f>
              <c:numCache>
                <c:formatCode>General</c:formatCode>
                <c:ptCount val="5"/>
                <c:pt idx="0">
                  <c:v>14.6</c:v>
                </c:pt>
                <c:pt idx="1">
                  <c:v>14</c:v>
                </c:pt>
                <c:pt idx="2">
                  <c:v>13.9</c:v>
                </c:pt>
                <c:pt idx="3">
                  <c:v>14.5</c:v>
                </c:pt>
                <c:pt idx="4">
                  <c:v>14.9</c:v>
                </c:pt>
              </c:numCache>
            </c:numRef>
          </c:val>
          <c:smooth val="0"/>
        </c:ser>
        <c:dLbls>
          <c:showLegendKey val="0"/>
          <c:showVal val="0"/>
          <c:showCatName val="0"/>
          <c:showSerName val="0"/>
          <c:showPercent val="0"/>
          <c:showBubbleSize val="0"/>
        </c:dLbls>
        <c:smooth val="0"/>
        <c:axId val="-301676704"/>
        <c:axId val="-301671264"/>
      </c:lineChart>
      <c:catAx>
        <c:axId val="-301676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01671264"/>
        <c:crosses val="autoZero"/>
        <c:auto val="1"/>
        <c:lblAlgn val="ctr"/>
        <c:lblOffset val="100"/>
        <c:noMultiLvlLbl val="0"/>
      </c:catAx>
      <c:valAx>
        <c:axId val="-301671264"/>
        <c:scaling>
          <c:orientation val="minMax"/>
          <c:min val="7"/>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01676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sz="2000" b="1" dirty="0" smtClean="0"/>
              <a:t>CE </a:t>
            </a:r>
            <a:r>
              <a:rPr lang="it-IT" sz="2000" b="1" dirty="0" err="1" smtClean="0"/>
              <a:t>patents</a:t>
            </a:r>
            <a:endParaRPr lang="it-IT" sz="2000" b="1" dirty="0" smtClean="0"/>
          </a:p>
          <a:p>
            <a:pPr>
              <a:defRPr sz="1400" b="0" i="0" u="none" strike="noStrike" kern="1200" spc="0" baseline="0">
                <a:solidFill>
                  <a:schemeClr val="tx1">
                    <a:lumMod val="65000"/>
                    <a:lumOff val="35000"/>
                  </a:schemeClr>
                </a:solidFill>
                <a:latin typeface="+mn-lt"/>
                <a:ea typeface="+mn-ea"/>
                <a:cs typeface="+mn-cs"/>
              </a:defRPr>
            </a:pPr>
            <a:r>
              <a:rPr lang="it-IT" sz="2000" b="1" dirty="0" smtClean="0"/>
              <a:t>  </a:t>
            </a:r>
            <a:r>
              <a:rPr lang="it-IT" sz="2000" b="1" dirty="0"/>
              <a:t>% EU28</a:t>
            </a:r>
          </a:p>
        </c:rich>
      </c:tx>
      <c:overlay val="0"/>
      <c:spPr>
        <a:noFill/>
        <a:ln>
          <a:noFill/>
        </a:ln>
        <a:effectLst/>
      </c:spPr>
    </c:title>
    <c:autoTitleDeleted val="0"/>
    <c:plotArea>
      <c:layout>
        <c:manualLayout>
          <c:layoutTarget val="inner"/>
          <c:xMode val="edge"/>
          <c:yMode val="edge"/>
          <c:x val="3.5500216455733452E-2"/>
          <c:y val="0.15657580282567751"/>
          <c:w val="0.94825207197687023"/>
          <c:h val="0.71814053136118838"/>
        </c:manualLayout>
      </c:layout>
      <c:lineChart>
        <c:grouping val="standard"/>
        <c:varyColors val="0"/>
        <c:ser>
          <c:idx val="0"/>
          <c:order val="0"/>
          <c:tx>
            <c:strRef>
              <c:f>Foglio1!$A$15</c:f>
              <c:strCache>
                <c:ptCount val="1"/>
                <c:pt idx="0">
                  <c:v>Germany</c:v>
                </c:pt>
              </c:strCache>
            </c:strRef>
          </c:tx>
          <c:spPr>
            <a:ln w="28575" cap="rnd">
              <a:solidFill>
                <a:schemeClr val="accent1"/>
              </a:solidFill>
              <a:round/>
            </a:ln>
            <a:effectLst/>
          </c:spPr>
          <c:marker>
            <c:symbol val="none"/>
          </c:marker>
          <c:cat>
            <c:strRef>
              <c:f>Foglio1!$B$14:$O$14</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strCache>
            </c:strRef>
          </c:cat>
          <c:val>
            <c:numRef>
              <c:f>Foglio1!$B$15:$O$15</c:f>
              <c:numCache>
                <c:formatCode>0%</c:formatCode>
                <c:ptCount val="14"/>
                <c:pt idx="0">
                  <c:v>0.44579294013172505</c:v>
                </c:pt>
                <c:pt idx="1">
                  <c:v>0.35365943905868424</c:v>
                </c:pt>
                <c:pt idx="2">
                  <c:v>0.35839561903352329</c:v>
                </c:pt>
                <c:pt idx="3">
                  <c:v>0.33726781617701473</c:v>
                </c:pt>
                <c:pt idx="4">
                  <c:v>0.32102419891955897</c:v>
                </c:pt>
                <c:pt idx="5">
                  <c:v>0.33604676977725151</c:v>
                </c:pt>
                <c:pt idx="6">
                  <c:v>0.30215348183230961</c:v>
                </c:pt>
                <c:pt idx="7">
                  <c:v>0.28872197143491451</c:v>
                </c:pt>
                <c:pt idx="8">
                  <c:v>0.34056094131577003</c:v>
                </c:pt>
                <c:pt idx="9">
                  <c:v>0.34366905942425813</c:v>
                </c:pt>
                <c:pt idx="10">
                  <c:v>0.26422704062754382</c:v>
                </c:pt>
                <c:pt idx="11">
                  <c:v>0.3212092059498261</c:v>
                </c:pt>
                <c:pt idx="12">
                  <c:v>0.30581662103159923</c:v>
                </c:pt>
                <c:pt idx="13">
                  <c:v>0.34281802708502929</c:v>
                </c:pt>
              </c:numCache>
            </c:numRef>
          </c:val>
          <c:smooth val="0"/>
        </c:ser>
        <c:ser>
          <c:idx val="1"/>
          <c:order val="1"/>
          <c:tx>
            <c:strRef>
              <c:f>Foglio1!$A$16</c:f>
              <c:strCache>
                <c:ptCount val="1"/>
                <c:pt idx="0">
                  <c:v>Spain</c:v>
                </c:pt>
              </c:strCache>
            </c:strRef>
          </c:tx>
          <c:spPr>
            <a:ln w="28575" cap="rnd">
              <a:solidFill>
                <a:schemeClr val="accent2"/>
              </a:solidFill>
              <a:round/>
            </a:ln>
            <a:effectLst/>
          </c:spPr>
          <c:marker>
            <c:symbol val="none"/>
          </c:marker>
          <c:cat>
            <c:strRef>
              <c:f>Foglio1!$B$14:$O$14</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strCache>
            </c:strRef>
          </c:cat>
          <c:val>
            <c:numRef>
              <c:f>Foglio1!$B$16:$O$16</c:f>
              <c:numCache>
                <c:formatCode>0%</c:formatCode>
                <c:ptCount val="14"/>
                <c:pt idx="0">
                  <c:v>3.7001406053430032E-2</c:v>
                </c:pt>
                <c:pt idx="1">
                  <c:v>5.5872123140679346E-2</c:v>
                </c:pt>
                <c:pt idx="2">
                  <c:v>4.9655886923703103E-2</c:v>
                </c:pt>
                <c:pt idx="3">
                  <c:v>4.8582846148153634E-2</c:v>
                </c:pt>
                <c:pt idx="4">
                  <c:v>2.6493006734255902E-2</c:v>
                </c:pt>
                <c:pt idx="5">
                  <c:v>6.852660401095241E-2</c:v>
                </c:pt>
                <c:pt idx="6">
                  <c:v>2.5012950492118699E-2</c:v>
                </c:pt>
                <c:pt idx="7">
                  <c:v>5.2875009250351511E-2</c:v>
                </c:pt>
                <c:pt idx="8">
                  <c:v>7.1264708058906251E-2</c:v>
                </c:pt>
                <c:pt idx="9">
                  <c:v>7.1708724931547396E-2</c:v>
                </c:pt>
                <c:pt idx="10">
                  <c:v>4.1959594464589654E-2</c:v>
                </c:pt>
                <c:pt idx="11">
                  <c:v>5.7167172352549395E-2</c:v>
                </c:pt>
                <c:pt idx="12">
                  <c:v>6.601050839931917E-2</c:v>
                </c:pt>
                <c:pt idx="13">
                  <c:v>0.10600902834307703</c:v>
                </c:pt>
              </c:numCache>
            </c:numRef>
          </c:val>
          <c:smooth val="0"/>
        </c:ser>
        <c:ser>
          <c:idx val="2"/>
          <c:order val="2"/>
          <c:tx>
            <c:strRef>
              <c:f>Foglio1!$A$17</c:f>
              <c:strCache>
                <c:ptCount val="1"/>
                <c:pt idx="0">
                  <c:v>France</c:v>
                </c:pt>
              </c:strCache>
            </c:strRef>
          </c:tx>
          <c:spPr>
            <a:ln w="28575" cap="rnd">
              <a:solidFill>
                <a:schemeClr val="accent3"/>
              </a:solidFill>
              <a:round/>
            </a:ln>
            <a:effectLst/>
          </c:spPr>
          <c:marker>
            <c:symbol val="none"/>
          </c:marker>
          <c:cat>
            <c:strRef>
              <c:f>Foglio1!$B$14:$O$14</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strCache>
            </c:strRef>
          </c:cat>
          <c:val>
            <c:numRef>
              <c:f>Foglio1!$B$17:$O$17</c:f>
              <c:numCache>
                <c:formatCode>0%</c:formatCode>
                <c:ptCount val="14"/>
                <c:pt idx="0">
                  <c:v>0.1389772811366832</c:v>
                </c:pt>
                <c:pt idx="1">
                  <c:v>0.15181676903722344</c:v>
                </c:pt>
                <c:pt idx="2">
                  <c:v>0.10867312957892401</c:v>
                </c:pt>
                <c:pt idx="3">
                  <c:v>0.13335306741656183</c:v>
                </c:pt>
                <c:pt idx="4">
                  <c:v>0.12487974543032636</c:v>
                </c:pt>
                <c:pt idx="5">
                  <c:v>0.11607341078961002</c:v>
                </c:pt>
                <c:pt idx="6">
                  <c:v>0.13583216162214165</c:v>
                </c:pt>
                <c:pt idx="7">
                  <c:v>0.10604602974913047</c:v>
                </c:pt>
                <c:pt idx="8">
                  <c:v>0.14397247095389623</c:v>
                </c:pt>
                <c:pt idx="9">
                  <c:v>0.1223266484126397</c:v>
                </c:pt>
                <c:pt idx="10">
                  <c:v>0.17398061126322803</c:v>
                </c:pt>
                <c:pt idx="11">
                  <c:v>0.14260341892991935</c:v>
                </c:pt>
                <c:pt idx="12">
                  <c:v>0.20698586546288758</c:v>
                </c:pt>
                <c:pt idx="13">
                  <c:v>0.19880855472507955</c:v>
                </c:pt>
              </c:numCache>
            </c:numRef>
          </c:val>
          <c:smooth val="0"/>
        </c:ser>
        <c:ser>
          <c:idx val="3"/>
          <c:order val="3"/>
          <c:tx>
            <c:strRef>
              <c:f>Foglio1!$A$18</c:f>
              <c:strCache>
                <c:ptCount val="1"/>
                <c:pt idx="0">
                  <c:v>Italy</c:v>
                </c:pt>
              </c:strCache>
            </c:strRef>
          </c:tx>
          <c:spPr>
            <a:ln w="28575" cap="rnd">
              <a:solidFill>
                <a:schemeClr val="accent4"/>
              </a:solidFill>
              <a:round/>
            </a:ln>
            <a:effectLst/>
          </c:spPr>
          <c:marker>
            <c:symbol val="none"/>
          </c:marker>
          <c:cat>
            <c:strRef>
              <c:f>Foglio1!$B$14:$O$14</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strCache>
            </c:strRef>
          </c:cat>
          <c:val>
            <c:numRef>
              <c:f>Foglio1!$B$18:$O$18</c:f>
              <c:numCache>
                <c:formatCode>0%</c:formatCode>
                <c:ptCount val="14"/>
                <c:pt idx="0">
                  <c:v>4.9285872863168802E-2</c:v>
                </c:pt>
                <c:pt idx="1">
                  <c:v>4.9285872863168802E-2</c:v>
                </c:pt>
                <c:pt idx="2">
                  <c:v>3.7630429956338342E-2</c:v>
                </c:pt>
                <c:pt idx="3">
                  <c:v>5.0432916450825135E-2</c:v>
                </c:pt>
                <c:pt idx="4">
                  <c:v>5.0358913638718271E-2</c:v>
                </c:pt>
                <c:pt idx="5">
                  <c:v>6.9525641974395022E-2</c:v>
                </c:pt>
                <c:pt idx="6">
                  <c:v>5.6760156885961671E-2</c:v>
                </c:pt>
                <c:pt idx="7">
                  <c:v>5.135795160216089E-2</c:v>
                </c:pt>
                <c:pt idx="8">
                  <c:v>8.7545326722415454E-2</c:v>
                </c:pt>
                <c:pt idx="9">
                  <c:v>0.12943091837489823</c:v>
                </c:pt>
                <c:pt idx="10">
                  <c:v>0.10149485680455858</c:v>
                </c:pt>
                <c:pt idx="11">
                  <c:v>0.11437134611115223</c:v>
                </c:pt>
                <c:pt idx="12">
                  <c:v>0.10963516613631318</c:v>
                </c:pt>
                <c:pt idx="13">
                  <c:v>0.12920890993857767</c:v>
                </c:pt>
              </c:numCache>
            </c:numRef>
          </c:val>
          <c:smooth val="0"/>
        </c:ser>
        <c:ser>
          <c:idx val="4"/>
          <c:order val="4"/>
          <c:tx>
            <c:strRef>
              <c:f>Foglio1!$A$19</c:f>
              <c:strCache>
                <c:ptCount val="1"/>
                <c:pt idx="0">
                  <c:v>United Kingdom</c:v>
                </c:pt>
              </c:strCache>
            </c:strRef>
          </c:tx>
          <c:spPr>
            <a:ln w="28575" cap="rnd">
              <a:solidFill>
                <a:schemeClr val="accent5"/>
              </a:solidFill>
              <a:round/>
            </a:ln>
            <a:effectLst/>
          </c:spPr>
          <c:marker>
            <c:symbol val="none"/>
          </c:marker>
          <c:cat>
            <c:strRef>
              <c:f>Foglio1!$B$14:$O$14</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strCache>
            </c:strRef>
          </c:cat>
          <c:val>
            <c:numRef>
              <c:f>Foglio1!$B$19:$O$19</c:f>
              <c:numCache>
                <c:formatCode>0%</c:formatCode>
                <c:ptCount val="14"/>
                <c:pt idx="0">
                  <c:v>8.2032117220454392E-2</c:v>
                </c:pt>
                <c:pt idx="1">
                  <c:v>6.3013394508991349E-2</c:v>
                </c:pt>
                <c:pt idx="2">
                  <c:v>0.11962554577073929</c:v>
                </c:pt>
                <c:pt idx="3">
                  <c:v>8.4770221268408205E-2</c:v>
                </c:pt>
                <c:pt idx="4">
                  <c:v>9.4316584030193149E-2</c:v>
                </c:pt>
                <c:pt idx="5">
                  <c:v>5.8203211722045442E-2</c:v>
                </c:pt>
                <c:pt idx="6">
                  <c:v>6.7897580108044114E-2</c:v>
                </c:pt>
                <c:pt idx="7">
                  <c:v>4.2551616961444536E-2</c:v>
                </c:pt>
                <c:pt idx="8">
                  <c:v>5.616813438910679E-2</c:v>
                </c:pt>
                <c:pt idx="9">
                  <c:v>7.5038851476356111E-2</c:v>
                </c:pt>
                <c:pt idx="10">
                  <c:v>7.3299785391844882E-2</c:v>
                </c:pt>
                <c:pt idx="11">
                  <c:v>8.0330052541996599E-2</c:v>
                </c:pt>
                <c:pt idx="12">
                  <c:v>9.5056612151261752E-2</c:v>
                </c:pt>
                <c:pt idx="13">
                  <c:v>8.8803374528232074E-2</c:v>
                </c:pt>
              </c:numCache>
            </c:numRef>
          </c:val>
          <c:smooth val="0"/>
        </c:ser>
        <c:dLbls>
          <c:showLegendKey val="0"/>
          <c:showVal val="0"/>
          <c:showCatName val="0"/>
          <c:showSerName val="0"/>
          <c:showPercent val="0"/>
          <c:showBubbleSize val="0"/>
        </c:dLbls>
        <c:smooth val="0"/>
        <c:axId val="-299252848"/>
        <c:axId val="-299262096"/>
      </c:lineChart>
      <c:catAx>
        <c:axId val="-299252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99262096"/>
        <c:crosses val="autoZero"/>
        <c:auto val="1"/>
        <c:lblAlgn val="ctr"/>
        <c:lblOffset val="100"/>
        <c:noMultiLvlLbl val="0"/>
      </c:catAx>
      <c:valAx>
        <c:axId val="-299262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99252848"/>
        <c:crosses val="autoZero"/>
        <c:crossBetween val="between"/>
      </c:valAx>
      <c:spPr>
        <a:noFill/>
        <a:ln w="25400">
          <a:noFill/>
        </a:ln>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it-I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sz="2000" b="1" dirty="0" smtClean="0"/>
              <a:t>R&amp;D / </a:t>
            </a:r>
            <a:r>
              <a:rPr lang="it-IT" sz="2000" b="1" baseline="0" dirty="0" smtClean="0"/>
              <a:t>GDP</a:t>
            </a:r>
            <a:endParaRPr lang="it-IT" sz="20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lineChart>
        <c:grouping val="standard"/>
        <c:varyColors val="0"/>
        <c:ser>
          <c:idx val="0"/>
          <c:order val="0"/>
          <c:tx>
            <c:strRef>
              <c:f>'[Eurostat_Table_tsc00001FlagDesc_465d698c-6a90-4086-ab4f-f46fb336fb40.xls]Foglio1'!$A$2</c:f>
              <c:strCache>
                <c:ptCount val="1"/>
                <c:pt idx="0">
                  <c:v>EU (28 countries)</c:v>
                </c:pt>
              </c:strCache>
            </c:strRef>
          </c:tx>
          <c:spPr>
            <a:ln w="28575" cap="rnd">
              <a:solidFill>
                <a:schemeClr val="accent1"/>
              </a:solidFill>
              <a:round/>
            </a:ln>
            <a:effectLst/>
          </c:spPr>
          <c:marker>
            <c:symbol val="none"/>
          </c:marker>
          <c:cat>
            <c:strRef>
              <c:f>'[Eurostat_Table_tsc00001FlagDesc_465d698c-6a90-4086-ab4f-f46fb336fb40.xls]Foglio1'!$B$1:$L$1</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'[Eurostat_Table_tsc00001FlagDesc_465d698c-6a90-4086-ab4f-f46fb336fb40.xls]Foglio1'!$B$2:$L$2</c:f>
              <c:numCache>
                <c:formatCode>General</c:formatCode>
                <c:ptCount val="11"/>
                <c:pt idx="0">
                  <c:v>1.74</c:v>
                </c:pt>
                <c:pt idx="1">
                  <c:v>1.76</c:v>
                </c:pt>
                <c:pt idx="2">
                  <c:v>1.77</c:v>
                </c:pt>
                <c:pt idx="3">
                  <c:v>1.84</c:v>
                </c:pt>
                <c:pt idx="4">
                  <c:v>1.93</c:v>
                </c:pt>
                <c:pt idx="5">
                  <c:v>1.93</c:v>
                </c:pt>
                <c:pt idx="6">
                  <c:v>1.97</c:v>
                </c:pt>
                <c:pt idx="7">
                  <c:v>2.0099999999999998</c:v>
                </c:pt>
                <c:pt idx="8">
                  <c:v>2.02</c:v>
                </c:pt>
                <c:pt idx="9">
                  <c:v>2.0299999999999998</c:v>
                </c:pt>
                <c:pt idx="10">
                  <c:v>2.0299999999999998</c:v>
                </c:pt>
              </c:numCache>
            </c:numRef>
          </c:val>
          <c:smooth val="0"/>
        </c:ser>
        <c:ser>
          <c:idx val="1"/>
          <c:order val="1"/>
          <c:tx>
            <c:strRef>
              <c:f>'[Eurostat_Table_tsc00001FlagDesc_465d698c-6a90-4086-ab4f-f46fb336fb40.xls]Foglio1'!$A$3</c:f>
              <c:strCache>
                <c:ptCount val="1"/>
                <c:pt idx="0">
                  <c:v>Germany</c:v>
                </c:pt>
              </c:strCache>
            </c:strRef>
          </c:tx>
          <c:spPr>
            <a:ln w="28575" cap="rnd">
              <a:solidFill>
                <a:schemeClr val="accent2"/>
              </a:solidFill>
              <a:round/>
            </a:ln>
            <a:effectLst/>
          </c:spPr>
          <c:marker>
            <c:symbol val="none"/>
          </c:marker>
          <c:cat>
            <c:strRef>
              <c:f>'[Eurostat_Table_tsc00001FlagDesc_465d698c-6a90-4086-ab4f-f46fb336fb40.xls]Foglio1'!$B$1:$L$1</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'[Eurostat_Table_tsc00001FlagDesc_465d698c-6a90-4086-ab4f-f46fb336fb40.xls]Foglio1'!$B$3:$L$3</c:f>
              <c:numCache>
                <c:formatCode>General</c:formatCode>
                <c:ptCount val="11"/>
                <c:pt idx="0">
                  <c:v>2.42</c:v>
                </c:pt>
                <c:pt idx="1">
                  <c:v>2.46</c:v>
                </c:pt>
                <c:pt idx="2">
                  <c:v>2.4500000000000002</c:v>
                </c:pt>
                <c:pt idx="3">
                  <c:v>2.6</c:v>
                </c:pt>
                <c:pt idx="4">
                  <c:v>2.72</c:v>
                </c:pt>
                <c:pt idx="5">
                  <c:v>2.71</c:v>
                </c:pt>
                <c:pt idx="6">
                  <c:v>2.8</c:v>
                </c:pt>
                <c:pt idx="7">
                  <c:v>2.87</c:v>
                </c:pt>
                <c:pt idx="8">
                  <c:v>2.82</c:v>
                </c:pt>
                <c:pt idx="9">
                  <c:v>2.87</c:v>
                </c:pt>
                <c:pt idx="10">
                  <c:v>2.92</c:v>
                </c:pt>
              </c:numCache>
            </c:numRef>
          </c:val>
          <c:smooth val="0"/>
        </c:ser>
        <c:ser>
          <c:idx val="2"/>
          <c:order val="2"/>
          <c:tx>
            <c:strRef>
              <c:f>'[Eurostat_Table_tsc00001FlagDesc_465d698c-6a90-4086-ab4f-f46fb336fb40.xls]Foglio1'!$A$4</c:f>
              <c:strCache>
                <c:ptCount val="1"/>
                <c:pt idx="0">
                  <c:v>Spain</c:v>
                </c:pt>
              </c:strCache>
            </c:strRef>
          </c:tx>
          <c:spPr>
            <a:ln w="28575" cap="rnd">
              <a:solidFill>
                <a:schemeClr val="accent3"/>
              </a:solidFill>
              <a:round/>
            </a:ln>
            <a:effectLst/>
          </c:spPr>
          <c:marker>
            <c:symbol val="none"/>
          </c:marker>
          <c:cat>
            <c:strRef>
              <c:f>'[Eurostat_Table_tsc00001FlagDesc_465d698c-6a90-4086-ab4f-f46fb336fb40.xls]Foglio1'!$B$1:$L$1</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'[Eurostat_Table_tsc00001FlagDesc_465d698c-6a90-4086-ab4f-f46fb336fb40.xls]Foglio1'!$B$4:$L$4</c:f>
              <c:numCache>
                <c:formatCode>General</c:formatCode>
                <c:ptCount val="11"/>
                <c:pt idx="0">
                  <c:v>1.1000000000000001</c:v>
                </c:pt>
                <c:pt idx="1">
                  <c:v>1.17</c:v>
                </c:pt>
                <c:pt idx="2">
                  <c:v>1.23</c:v>
                </c:pt>
                <c:pt idx="3">
                  <c:v>1.32</c:v>
                </c:pt>
                <c:pt idx="4">
                  <c:v>1.35</c:v>
                </c:pt>
                <c:pt idx="5">
                  <c:v>1.35</c:v>
                </c:pt>
                <c:pt idx="6">
                  <c:v>1.33</c:v>
                </c:pt>
                <c:pt idx="7">
                  <c:v>1.29</c:v>
                </c:pt>
                <c:pt idx="8">
                  <c:v>1.27</c:v>
                </c:pt>
                <c:pt idx="9">
                  <c:v>1.24</c:v>
                </c:pt>
                <c:pt idx="10">
                  <c:v>1.22</c:v>
                </c:pt>
              </c:numCache>
            </c:numRef>
          </c:val>
          <c:smooth val="0"/>
        </c:ser>
        <c:ser>
          <c:idx val="3"/>
          <c:order val="3"/>
          <c:tx>
            <c:strRef>
              <c:f>'[Eurostat_Table_tsc00001FlagDesc_465d698c-6a90-4086-ab4f-f46fb336fb40.xls]Foglio1'!$A$5</c:f>
              <c:strCache>
                <c:ptCount val="1"/>
                <c:pt idx="0">
                  <c:v>France</c:v>
                </c:pt>
              </c:strCache>
            </c:strRef>
          </c:tx>
          <c:spPr>
            <a:ln w="28575" cap="rnd">
              <a:solidFill>
                <a:schemeClr val="accent4"/>
              </a:solidFill>
              <a:round/>
            </a:ln>
            <a:effectLst/>
          </c:spPr>
          <c:marker>
            <c:symbol val="none"/>
          </c:marker>
          <c:cat>
            <c:strRef>
              <c:f>'[Eurostat_Table_tsc00001FlagDesc_465d698c-6a90-4086-ab4f-f46fb336fb40.xls]Foglio1'!$B$1:$L$1</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'[Eurostat_Table_tsc00001FlagDesc_465d698c-6a90-4086-ab4f-f46fb336fb40.xls]Foglio1'!$B$5:$L$5</c:f>
              <c:numCache>
                <c:formatCode>General</c:formatCode>
                <c:ptCount val="11"/>
                <c:pt idx="0">
                  <c:v>2.04</c:v>
                </c:pt>
                <c:pt idx="1">
                  <c:v>2.0499999999999998</c:v>
                </c:pt>
                <c:pt idx="2">
                  <c:v>2.02</c:v>
                </c:pt>
                <c:pt idx="3">
                  <c:v>2.06</c:v>
                </c:pt>
                <c:pt idx="4">
                  <c:v>2.21</c:v>
                </c:pt>
                <c:pt idx="5">
                  <c:v>2.1800000000000002</c:v>
                </c:pt>
                <c:pt idx="6">
                  <c:v>2.19</c:v>
                </c:pt>
                <c:pt idx="7">
                  <c:v>2.23</c:v>
                </c:pt>
                <c:pt idx="8">
                  <c:v>2.2400000000000002</c:v>
                </c:pt>
                <c:pt idx="9">
                  <c:v>2.23</c:v>
                </c:pt>
                <c:pt idx="10">
                  <c:v>2.2200000000000002</c:v>
                </c:pt>
              </c:numCache>
            </c:numRef>
          </c:val>
          <c:smooth val="0"/>
        </c:ser>
        <c:ser>
          <c:idx val="4"/>
          <c:order val="4"/>
          <c:tx>
            <c:strRef>
              <c:f>'[Eurostat_Table_tsc00001FlagDesc_465d698c-6a90-4086-ab4f-f46fb336fb40.xls]Foglio1'!$A$6</c:f>
              <c:strCache>
                <c:ptCount val="1"/>
                <c:pt idx="0">
                  <c:v>Italy</c:v>
                </c:pt>
              </c:strCache>
            </c:strRef>
          </c:tx>
          <c:spPr>
            <a:ln w="28575" cap="rnd">
              <a:solidFill>
                <a:schemeClr val="accent5"/>
              </a:solidFill>
              <a:round/>
            </a:ln>
            <a:effectLst/>
          </c:spPr>
          <c:marker>
            <c:symbol val="none"/>
          </c:marker>
          <c:cat>
            <c:strRef>
              <c:f>'[Eurostat_Table_tsc00001FlagDesc_465d698c-6a90-4086-ab4f-f46fb336fb40.xls]Foglio1'!$B$1:$L$1</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'[Eurostat_Table_tsc00001FlagDesc_465d698c-6a90-4086-ab4f-f46fb336fb40.xls]Foglio1'!$B$6:$L$6</c:f>
              <c:numCache>
                <c:formatCode>General</c:formatCode>
                <c:ptCount val="11"/>
                <c:pt idx="0">
                  <c:v>1.05</c:v>
                </c:pt>
                <c:pt idx="1">
                  <c:v>1.0900000000000001</c:v>
                </c:pt>
                <c:pt idx="2">
                  <c:v>1.1299999999999999</c:v>
                </c:pt>
                <c:pt idx="3">
                  <c:v>1.1599999999999999</c:v>
                </c:pt>
                <c:pt idx="4">
                  <c:v>1.22</c:v>
                </c:pt>
                <c:pt idx="5">
                  <c:v>1.22</c:v>
                </c:pt>
                <c:pt idx="6">
                  <c:v>1.21</c:v>
                </c:pt>
                <c:pt idx="7">
                  <c:v>1.27</c:v>
                </c:pt>
                <c:pt idx="8">
                  <c:v>1.31</c:v>
                </c:pt>
                <c:pt idx="9">
                  <c:v>1.34</c:v>
                </c:pt>
                <c:pt idx="10">
                  <c:v>1.34</c:v>
                </c:pt>
              </c:numCache>
            </c:numRef>
          </c:val>
          <c:smooth val="0"/>
        </c:ser>
        <c:ser>
          <c:idx val="5"/>
          <c:order val="5"/>
          <c:tx>
            <c:strRef>
              <c:f>'[Eurostat_Table_tsc00001FlagDesc_465d698c-6a90-4086-ab4f-f46fb336fb40.xls]Foglio1'!$A$7</c:f>
              <c:strCache>
                <c:ptCount val="1"/>
                <c:pt idx="0">
                  <c:v>Sweden</c:v>
                </c:pt>
              </c:strCache>
            </c:strRef>
          </c:tx>
          <c:spPr>
            <a:ln w="28575" cap="rnd">
              <a:solidFill>
                <a:schemeClr val="accent6"/>
              </a:solidFill>
              <a:round/>
            </a:ln>
            <a:effectLst/>
          </c:spPr>
          <c:marker>
            <c:symbol val="none"/>
          </c:marker>
          <c:cat>
            <c:strRef>
              <c:f>'[Eurostat_Table_tsc00001FlagDesc_465d698c-6a90-4086-ab4f-f46fb336fb40.xls]Foglio1'!$B$1:$L$1</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'[Eurostat_Table_tsc00001FlagDesc_465d698c-6a90-4086-ab4f-f46fb336fb40.xls]Foglio1'!$B$7:$L$7</c:f>
              <c:numCache>
                <c:formatCode>General</c:formatCode>
                <c:ptCount val="11"/>
                <c:pt idx="0">
                  <c:v>3.39</c:v>
                </c:pt>
                <c:pt idx="1">
                  <c:v>3.5</c:v>
                </c:pt>
                <c:pt idx="2">
                  <c:v>3.26</c:v>
                </c:pt>
                <c:pt idx="3">
                  <c:v>3.5</c:v>
                </c:pt>
                <c:pt idx="4">
                  <c:v>3.45</c:v>
                </c:pt>
                <c:pt idx="5">
                  <c:v>3.22</c:v>
                </c:pt>
                <c:pt idx="6">
                  <c:v>3.25</c:v>
                </c:pt>
                <c:pt idx="7">
                  <c:v>3.28</c:v>
                </c:pt>
                <c:pt idx="8">
                  <c:v>3.31</c:v>
                </c:pt>
                <c:pt idx="9">
                  <c:v>3.15</c:v>
                </c:pt>
                <c:pt idx="10">
                  <c:v>3.27</c:v>
                </c:pt>
              </c:numCache>
            </c:numRef>
          </c:val>
          <c:smooth val="0"/>
        </c:ser>
        <c:ser>
          <c:idx val="6"/>
          <c:order val="6"/>
          <c:tx>
            <c:strRef>
              <c:f>'[Eurostat_Table_tsc00001FlagDesc_465d698c-6a90-4086-ab4f-f46fb336fb40.xls]Foglio1'!$A$8</c:f>
              <c:strCache>
                <c:ptCount val="1"/>
                <c:pt idx="0">
                  <c:v>United Kingdom</c:v>
                </c:pt>
              </c:strCache>
            </c:strRef>
          </c:tx>
          <c:spPr>
            <a:ln w="28575" cap="rnd">
              <a:solidFill>
                <a:schemeClr val="accent1">
                  <a:lumMod val="60000"/>
                </a:schemeClr>
              </a:solidFill>
              <a:round/>
            </a:ln>
            <a:effectLst/>
          </c:spPr>
          <c:marker>
            <c:symbol val="none"/>
          </c:marker>
          <c:cat>
            <c:strRef>
              <c:f>'[Eurostat_Table_tsc00001FlagDesc_465d698c-6a90-4086-ab4f-f46fb336fb40.xls]Foglio1'!$B$1:$L$1</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'[Eurostat_Table_tsc00001FlagDesc_465d698c-6a90-4086-ab4f-f46fb336fb40.xls]Foglio1'!$B$8:$L$8</c:f>
              <c:numCache>
                <c:formatCode>General</c:formatCode>
                <c:ptCount val="11"/>
                <c:pt idx="0">
                  <c:v>1.56</c:v>
                </c:pt>
                <c:pt idx="1">
                  <c:v>1.59</c:v>
                </c:pt>
                <c:pt idx="2">
                  <c:v>1.63</c:v>
                </c:pt>
                <c:pt idx="3">
                  <c:v>1.63</c:v>
                </c:pt>
                <c:pt idx="4">
                  <c:v>1.69</c:v>
                </c:pt>
                <c:pt idx="5">
                  <c:v>1.67</c:v>
                </c:pt>
                <c:pt idx="6">
                  <c:v>1.67</c:v>
                </c:pt>
                <c:pt idx="7">
                  <c:v>1.6</c:v>
                </c:pt>
                <c:pt idx="8">
                  <c:v>1.65</c:v>
                </c:pt>
                <c:pt idx="9">
                  <c:v>1.67</c:v>
                </c:pt>
                <c:pt idx="10">
                  <c:v>1.67</c:v>
                </c:pt>
              </c:numCache>
            </c:numRef>
          </c:val>
          <c:smooth val="0"/>
        </c:ser>
        <c:ser>
          <c:idx val="7"/>
          <c:order val="7"/>
          <c:tx>
            <c:strRef>
              <c:f>'[Eurostat_Table_tsc00001FlagDesc_465d698c-6a90-4086-ab4f-f46fb336fb40.xls]Foglio1'!$A$9</c:f>
              <c:strCache>
                <c:ptCount val="1"/>
                <c:pt idx="0">
                  <c:v>United States</c:v>
                </c:pt>
              </c:strCache>
            </c:strRef>
          </c:tx>
          <c:spPr>
            <a:ln w="28575" cap="rnd">
              <a:solidFill>
                <a:schemeClr val="accent2">
                  <a:lumMod val="60000"/>
                </a:schemeClr>
              </a:solidFill>
              <a:round/>
            </a:ln>
            <a:effectLst/>
          </c:spPr>
          <c:marker>
            <c:symbol val="none"/>
          </c:marker>
          <c:cat>
            <c:strRef>
              <c:f>'[Eurostat_Table_tsc00001FlagDesc_465d698c-6a90-4086-ab4f-f46fb336fb40.xls]Foglio1'!$B$1:$L$1</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'[Eurostat_Table_tsc00001FlagDesc_465d698c-6a90-4086-ab4f-f46fb336fb40.xls]Foglio1'!$B$9:$L$9</c:f>
              <c:numCache>
                <c:formatCode>General</c:formatCode>
                <c:ptCount val="11"/>
                <c:pt idx="0">
                  <c:v>2.5099999999999998</c:v>
                </c:pt>
                <c:pt idx="1">
                  <c:v>2.5499999999999998</c:v>
                </c:pt>
                <c:pt idx="2">
                  <c:v>2.63</c:v>
                </c:pt>
                <c:pt idx="3">
                  <c:v>2.77</c:v>
                </c:pt>
                <c:pt idx="4">
                  <c:v>2.82</c:v>
                </c:pt>
                <c:pt idx="5">
                  <c:v>2.74</c:v>
                </c:pt>
                <c:pt idx="6">
                  <c:v>2.77</c:v>
                </c:pt>
                <c:pt idx="7">
                  <c:v>2.7</c:v>
                </c:pt>
                <c:pt idx="8">
                  <c:v>2.73</c:v>
                </c:pt>
                <c:pt idx="9">
                  <c:v>2.75</c:v>
                </c:pt>
                <c:pt idx="10">
                  <c:v>2.79</c:v>
                </c:pt>
              </c:numCache>
            </c:numRef>
          </c:val>
          <c:smooth val="0"/>
        </c:ser>
        <c:ser>
          <c:idx val="8"/>
          <c:order val="8"/>
          <c:tx>
            <c:strRef>
              <c:f>'[Eurostat_Table_tsc00001FlagDesc_465d698c-6a90-4086-ab4f-f46fb336fb40.xls]Foglio1'!$A$10</c:f>
              <c:strCache>
                <c:ptCount val="1"/>
                <c:pt idx="0">
                  <c:v>China except Hong Kong</c:v>
                </c:pt>
              </c:strCache>
            </c:strRef>
          </c:tx>
          <c:spPr>
            <a:ln w="28575" cap="rnd">
              <a:solidFill>
                <a:schemeClr val="accent3">
                  <a:lumMod val="60000"/>
                </a:schemeClr>
              </a:solidFill>
              <a:round/>
            </a:ln>
            <a:effectLst/>
          </c:spPr>
          <c:marker>
            <c:symbol val="none"/>
          </c:marker>
          <c:cat>
            <c:strRef>
              <c:f>'[Eurostat_Table_tsc00001FlagDesc_465d698c-6a90-4086-ab4f-f46fb336fb40.xls]Foglio1'!$B$1:$L$1</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'[Eurostat_Table_tsc00001FlagDesc_465d698c-6a90-4086-ab4f-f46fb336fb40.xls]Foglio1'!$B$10:$L$10</c:f>
              <c:numCache>
                <c:formatCode>General</c:formatCode>
                <c:ptCount val="11"/>
                <c:pt idx="0">
                  <c:v>1.31</c:v>
                </c:pt>
                <c:pt idx="1">
                  <c:v>1.37</c:v>
                </c:pt>
                <c:pt idx="2">
                  <c:v>1.37</c:v>
                </c:pt>
                <c:pt idx="3">
                  <c:v>1.44</c:v>
                </c:pt>
                <c:pt idx="4">
                  <c:v>1.66</c:v>
                </c:pt>
                <c:pt idx="5">
                  <c:v>1.71</c:v>
                </c:pt>
                <c:pt idx="6">
                  <c:v>1.78</c:v>
                </c:pt>
                <c:pt idx="7">
                  <c:v>1.91</c:v>
                </c:pt>
                <c:pt idx="8">
                  <c:v>1.99</c:v>
                </c:pt>
                <c:pt idx="9">
                  <c:v>2.02</c:v>
                </c:pt>
                <c:pt idx="10">
                  <c:v>2.0699999999999998</c:v>
                </c:pt>
              </c:numCache>
            </c:numRef>
          </c:val>
          <c:smooth val="0"/>
        </c:ser>
        <c:ser>
          <c:idx val="9"/>
          <c:order val="9"/>
          <c:tx>
            <c:strRef>
              <c:f>'[Eurostat_Table_tsc00001FlagDesc_465d698c-6a90-4086-ab4f-f46fb336fb40.xls]Foglio1'!$A$11</c:f>
              <c:strCache>
                <c:ptCount val="1"/>
                <c:pt idx="0">
                  <c:v>Japan</c:v>
                </c:pt>
              </c:strCache>
            </c:strRef>
          </c:tx>
          <c:spPr>
            <a:ln w="28575" cap="rnd">
              <a:solidFill>
                <a:schemeClr val="accent4">
                  <a:lumMod val="60000"/>
                </a:schemeClr>
              </a:solidFill>
              <a:round/>
            </a:ln>
            <a:effectLst/>
          </c:spPr>
          <c:marker>
            <c:symbol val="none"/>
          </c:marker>
          <c:cat>
            <c:strRef>
              <c:f>'[Eurostat_Table_tsc00001FlagDesc_465d698c-6a90-4086-ab4f-f46fb336fb40.xls]Foglio1'!$B$1:$L$1</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'[Eurostat_Table_tsc00001FlagDesc_465d698c-6a90-4086-ab4f-f46fb336fb40.xls]Foglio1'!$B$11:$L$11</c:f>
              <c:numCache>
                <c:formatCode>General</c:formatCode>
                <c:ptCount val="11"/>
                <c:pt idx="0">
                  <c:v>3.18</c:v>
                </c:pt>
                <c:pt idx="1">
                  <c:v>3.28</c:v>
                </c:pt>
                <c:pt idx="2">
                  <c:v>3.34</c:v>
                </c:pt>
                <c:pt idx="3">
                  <c:v>3.34</c:v>
                </c:pt>
                <c:pt idx="4">
                  <c:v>3.23</c:v>
                </c:pt>
                <c:pt idx="5">
                  <c:v>3.14</c:v>
                </c:pt>
                <c:pt idx="6">
                  <c:v>3.24</c:v>
                </c:pt>
                <c:pt idx="7">
                  <c:v>3.21</c:v>
                </c:pt>
                <c:pt idx="8">
                  <c:v>3.32</c:v>
                </c:pt>
                <c:pt idx="9">
                  <c:v>3.4</c:v>
                </c:pt>
                <c:pt idx="10">
                  <c:v>3.29</c:v>
                </c:pt>
              </c:numCache>
            </c:numRef>
          </c:val>
          <c:smooth val="0"/>
        </c:ser>
        <c:ser>
          <c:idx val="10"/>
          <c:order val="10"/>
          <c:tx>
            <c:strRef>
              <c:f>'[Eurostat_Table_tsc00001FlagDesc_465d698c-6a90-4086-ab4f-f46fb336fb40.xls]Foglio1'!$A$12</c:f>
              <c:strCache>
                <c:ptCount val="1"/>
                <c:pt idx="0">
                  <c:v>South Korea</c:v>
                </c:pt>
              </c:strCache>
            </c:strRef>
          </c:tx>
          <c:spPr>
            <a:ln w="28575" cap="rnd">
              <a:solidFill>
                <a:schemeClr val="accent5">
                  <a:lumMod val="60000"/>
                </a:schemeClr>
              </a:solidFill>
              <a:round/>
            </a:ln>
            <a:effectLst/>
          </c:spPr>
          <c:marker>
            <c:symbol val="none"/>
          </c:marker>
          <c:cat>
            <c:strRef>
              <c:f>'[Eurostat_Table_tsc00001FlagDesc_465d698c-6a90-4086-ab4f-f46fb336fb40.xls]Foglio1'!$B$1:$L$1</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'[Eurostat_Table_tsc00001FlagDesc_465d698c-6a90-4086-ab4f-f46fb336fb40.xls]Foglio1'!$B$12:$L$12</c:f>
              <c:numCache>
                <c:formatCode>General</c:formatCode>
                <c:ptCount val="11"/>
                <c:pt idx="0">
                  <c:v>2.63</c:v>
                </c:pt>
                <c:pt idx="1">
                  <c:v>2.83</c:v>
                </c:pt>
                <c:pt idx="2">
                  <c:v>3</c:v>
                </c:pt>
                <c:pt idx="3">
                  <c:v>3.12</c:v>
                </c:pt>
                <c:pt idx="4">
                  <c:v>3.29</c:v>
                </c:pt>
                <c:pt idx="5">
                  <c:v>3.47</c:v>
                </c:pt>
                <c:pt idx="6">
                  <c:v>3.74</c:v>
                </c:pt>
                <c:pt idx="7">
                  <c:v>4.03</c:v>
                </c:pt>
                <c:pt idx="8">
                  <c:v>4.1500000000000004</c:v>
                </c:pt>
                <c:pt idx="9">
                  <c:v>4.29</c:v>
                </c:pt>
                <c:pt idx="10">
                  <c:v>4.2300000000000004</c:v>
                </c:pt>
              </c:numCache>
            </c:numRef>
          </c:val>
          <c:smooth val="0"/>
        </c:ser>
        <c:dLbls>
          <c:showLegendKey val="0"/>
          <c:showVal val="0"/>
          <c:showCatName val="0"/>
          <c:showSerName val="0"/>
          <c:showPercent val="0"/>
          <c:showBubbleSize val="0"/>
        </c:dLbls>
        <c:smooth val="0"/>
        <c:axId val="-299255024"/>
        <c:axId val="-299256112"/>
      </c:lineChart>
      <c:catAx>
        <c:axId val="-29925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99256112"/>
        <c:crosses val="autoZero"/>
        <c:auto val="1"/>
        <c:lblAlgn val="ctr"/>
        <c:lblOffset val="100"/>
        <c:noMultiLvlLbl val="0"/>
      </c:catAx>
      <c:valAx>
        <c:axId val="-299256112"/>
        <c:scaling>
          <c:orientation val="minMax"/>
          <c:max val="4.5"/>
          <c:min val="0.9"/>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99255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8B2C03-FE1D-4645-B0BE-6D88A2D451E2}"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F5C78A29-1178-467C-B052-149CC55FC032}">
      <dgm:prSet phldrT="[Text]">
        <dgm:style>
          <a:lnRef idx="2">
            <a:schemeClr val="accent1"/>
          </a:lnRef>
          <a:fillRef idx="1">
            <a:schemeClr val="lt1"/>
          </a:fillRef>
          <a:effectRef idx="0">
            <a:schemeClr val="accent1"/>
          </a:effectRef>
          <a:fontRef idx="minor">
            <a:schemeClr val="dk1"/>
          </a:fontRef>
        </dgm:style>
      </dgm:prSet>
      <dgm:spPr/>
      <dgm:t>
        <a:bodyPr/>
        <a:lstStyle/>
        <a:p>
          <a:endParaRPr lang="en-US" dirty="0"/>
        </a:p>
      </dgm:t>
    </dgm:pt>
    <dgm:pt modelId="{B8791542-A936-48C9-906A-8E4E020A7C1E}" type="parTrans" cxnId="{78E7BAB1-A84B-4250-94F2-19F67298D3D4}">
      <dgm:prSet/>
      <dgm:spPr/>
      <dgm:t>
        <a:bodyPr/>
        <a:lstStyle/>
        <a:p>
          <a:endParaRPr lang="en-US"/>
        </a:p>
      </dgm:t>
    </dgm:pt>
    <dgm:pt modelId="{07C6CC33-FCFC-4A68-9162-E5BA09190AB6}" type="sibTrans" cxnId="{78E7BAB1-A84B-4250-94F2-19F67298D3D4}">
      <dgm:prSet/>
      <dgm:spPr/>
      <dgm:t>
        <a:bodyPr/>
        <a:lstStyle/>
        <a:p>
          <a:endParaRPr lang="en-US"/>
        </a:p>
      </dgm:t>
    </dgm:pt>
    <dgm:pt modelId="{0F8AAC9B-D58A-4BD1-9817-8F003D37D318}">
      <dgm:prSet phldrT="[Text]" custT="1"/>
      <dgm:spPr/>
      <dgm:t>
        <a:bodyPr/>
        <a:lstStyle/>
        <a:p>
          <a:r>
            <a:rPr lang="en-US" sz="2000" b="1" dirty="0">
              <a:solidFill>
                <a:schemeClr val="tx2"/>
              </a:solidFill>
            </a:rPr>
            <a:t>Networks</a:t>
          </a:r>
          <a:endParaRPr lang="en-US" sz="1100" b="1" dirty="0">
            <a:solidFill>
              <a:schemeClr val="tx2"/>
            </a:solidFill>
          </a:endParaRPr>
        </a:p>
      </dgm:t>
    </dgm:pt>
    <dgm:pt modelId="{A12989A0-F375-4713-85AB-ECBF6903ABF5}" type="parTrans" cxnId="{6599291F-48D3-42DA-BAA6-8B2F9FEAA57F}">
      <dgm:prSet/>
      <dgm:spPr/>
      <dgm:t>
        <a:bodyPr/>
        <a:lstStyle/>
        <a:p>
          <a:endParaRPr lang="en-US"/>
        </a:p>
      </dgm:t>
    </dgm:pt>
    <dgm:pt modelId="{78587F1D-4942-47F4-B0B4-B898D3F50566}" type="sibTrans" cxnId="{6599291F-48D3-42DA-BAA6-8B2F9FEAA57F}">
      <dgm:prSet/>
      <dgm:spPr/>
      <dgm:t>
        <a:bodyPr/>
        <a:lstStyle/>
        <a:p>
          <a:endParaRPr lang="en-US"/>
        </a:p>
      </dgm:t>
    </dgm:pt>
    <dgm:pt modelId="{7F126C1C-6BE8-4382-B1F4-BB0E4B91D13D}">
      <dgm:prSet phldrT="[Text]" custT="1"/>
      <dgm:spPr/>
      <dgm:t>
        <a:bodyPr/>
        <a:lstStyle/>
        <a:p>
          <a:r>
            <a:rPr lang="en-US" sz="1800" dirty="0" err="1"/>
            <a:t>Programme</a:t>
          </a:r>
          <a:r>
            <a:rPr lang="en-US" sz="1800" dirty="0"/>
            <a:t> owners</a:t>
          </a:r>
        </a:p>
      </dgm:t>
    </dgm:pt>
    <dgm:pt modelId="{D8358E3D-0398-4750-BF08-8962DCDB079A}" type="parTrans" cxnId="{F295F45B-B361-4C61-B16E-CE9C134606AB}">
      <dgm:prSet/>
      <dgm:spPr/>
      <dgm:t>
        <a:bodyPr/>
        <a:lstStyle/>
        <a:p>
          <a:endParaRPr lang="en-US"/>
        </a:p>
      </dgm:t>
    </dgm:pt>
    <dgm:pt modelId="{DE2E8A1C-2689-467D-B15B-4DD083BD1C8F}" type="sibTrans" cxnId="{F295F45B-B361-4C61-B16E-CE9C134606AB}">
      <dgm:prSet/>
      <dgm:spPr/>
      <dgm:t>
        <a:bodyPr/>
        <a:lstStyle/>
        <a:p>
          <a:endParaRPr lang="en-US"/>
        </a:p>
      </dgm:t>
    </dgm:pt>
    <dgm:pt modelId="{36ED3715-97C4-456D-B4D6-8023A4659E24}">
      <dgm:prSet phldrT="[Text]" custT="1"/>
      <dgm:spPr/>
      <dgm:t>
        <a:bodyPr/>
        <a:lstStyle/>
        <a:p>
          <a:r>
            <a:rPr lang="en-US" sz="1600" dirty="0"/>
            <a:t>Private,  public, not-for-profit entities</a:t>
          </a:r>
        </a:p>
      </dgm:t>
    </dgm:pt>
    <dgm:pt modelId="{287B22FE-8C2C-47F5-97D1-616042E52ACB}" type="parTrans" cxnId="{D4FD9005-17FD-4357-B086-95D12C6621B4}">
      <dgm:prSet/>
      <dgm:spPr/>
      <dgm:t>
        <a:bodyPr/>
        <a:lstStyle/>
        <a:p>
          <a:endParaRPr lang="en-US"/>
        </a:p>
      </dgm:t>
    </dgm:pt>
    <dgm:pt modelId="{5105E531-29BC-45A7-BCA7-E3523B5AD90C}" type="sibTrans" cxnId="{D4FD9005-17FD-4357-B086-95D12C6621B4}">
      <dgm:prSet/>
      <dgm:spPr/>
      <dgm:t>
        <a:bodyPr/>
        <a:lstStyle/>
        <a:p>
          <a:endParaRPr lang="en-US"/>
        </a:p>
      </dgm:t>
    </dgm:pt>
    <dgm:pt modelId="{6B3A9F12-76AB-499E-93FA-E1445633124F}">
      <dgm:prSet phldrT="[Text]" custT="1"/>
      <dgm:spPr/>
      <dgm:t>
        <a:bodyPr/>
        <a:lstStyle/>
        <a:p>
          <a:r>
            <a:rPr lang="en-US" sz="1600" dirty="0"/>
            <a:t>Knowledge </a:t>
          </a:r>
          <a:r>
            <a:rPr lang="en-US" sz="1600" dirty="0" err="1"/>
            <a:t>organisations</a:t>
          </a:r>
          <a:endParaRPr lang="en-US" sz="1600" dirty="0"/>
        </a:p>
      </dgm:t>
    </dgm:pt>
    <dgm:pt modelId="{5038CD5F-B0BD-47DE-BCDB-9DE1505D6C2E}" type="parTrans" cxnId="{CD7655A4-0C5B-4CE7-B58D-7984FE7E6630}">
      <dgm:prSet/>
      <dgm:spPr/>
      <dgm:t>
        <a:bodyPr/>
        <a:lstStyle/>
        <a:p>
          <a:endParaRPr lang="en-US"/>
        </a:p>
      </dgm:t>
    </dgm:pt>
    <dgm:pt modelId="{B8326473-FF65-4FB4-8DA7-4CEC6BF10D27}" type="sibTrans" cxnId="{CD7655A4-0C5B-4CE7-B58D-7984FE7E6630}">
      <dgm:prSet/>
      <dgm:spPr/>
      <dgm:t>
        <a:bodyPr/>
        <a:lstStyle/>
        <a:p>
          <a:endParaRPr lang="en-US"/>
        </a:p>
      </dgm:t>
    </dgm:pt>
    <dgm:pt modelId="{A6165FCE-1BED-4CF5-A2C5-8D8F59AD885B}">
      <dgm:prSet/>
      <dgm:spPr/>
      <dgm:t>
        <a:bodyPr/>
        <a:lstStyle/>
        <a:p>
          <a:r>
            <a:rPr lang="en-US" dirty="0"/>
            <a:t>individuals</a:t>
          </a:r>
        </a:p>
      </dgm:t>
    </dgm:pt>
    <dgm:pt modelId="{2AD4BF87-0648-48CD-82F2-6DC73CD777F3}" type="parTrans" cxnId="{2CAFDDBF-8AA0-431E-9BE3-029D740A6066}">
      <dgm:prSet/>
      <dgm:spPr/>
      <dgm:t>
        <a:bodyPr/>
        <a:lstStyle/>
        <a:p>
          <a:endParaRPr lang="en-US"/>
        </a:p>
      </dgm:t>
    </dgm:pt>
    <dgm:pt modelId="{2DDD21AC-1F34-42A3-98BE-938770047213}" type="sibTrans" cxnId="{2CAFDDBF-8AA0-431E-9BE3-029D740A6066}">
      <dgm:prSet/>
      <dgm:spPr/>
      <dgm:t>
        <a:bodyPr/>
        <a:lstStyle/>
        <a:p>
          <a:endParaRPr lang="en-US"/>
        </a:p>
      </dgm:t>
    </dgm:pt>
    <dgm:pt modelId="{B473B6A2-0E12-4CAD-8AA3-64DE6F05E01A}" type="pres">
      <dgm:prSet presAssocID="{6E8B2C03-FE1D-4645-B0BE-6D88A2D451E2}" presName="composite" presStyleCnt="0">
        <dgm:presLayoutVars>
          <dgm:chMax val="1"/>
          <dgm:dir/>
          <dgm:resizeHandles val="exact"/>
        </dgm:presLayoutVars>
      </dgm:prSet>
      <dgm:spPr/>
      <dgm:t>
        <a:bodyPr/>
        <a:lstStyle/>
        <a:p>
          <a:endParaRPr lang="it-IT"/>
        </a:p>
      </dgm:t>
    </dgm:pt>
    <dgm:pt modelId="{4C72F054-9E93-4CAA-8A10-34776192F1DA}" type="pres">
      <dgm:prSet presAssocID="{6E8B2C03-FE1D-4645-B0BE-6D88A2D451E2}" presName="radial" presStyleCnt="0">
        <dgm:presLayoutVars>
          <dgm:animLvl val="ctr"/>
        </dgm:presLayoutVars>
      </dgm:prSet>
      <dgm:spPr/>
    </dgm:pt>
    <dgm:pt modelId="{49210CF5-58EF-47E7-8C1A-F4DDE6BFAE7A}" type="pres">
      <dgm:prSet presAssocID="{F5C78A29-1178-467C-B052-149CC55FC032}" presName="centerShape" presStyleLbl="vennNode1" presStyleIdx="0" presStyleCnt="6" custLinFactNeighborX="697" custLinFactNeighborY="2090"/>
      <dgm:spPr/>
      <dgm:t>
        <a:bodyPr/>
        <a:lstStyle/>
        <a:p>
          <a:endParaRPr lang="it-IT"/>
        </a:p>
      </dgm:t>
    </dgm:pt>
    <dgm:pt modelId="{F282A971-44DA-401D-9724-7A35E8962646}" type="pres">
      <dgm:prSet presAssocID="{0F8AAC9B-D58A-4BD1-9817-8F003D37D318}" presName="node" presStyleLbl="vennNode1" presStyleIdx="1" presStyleCnt="6" custRadScaleRad="10274" custRadScaleInc="219812">
        <dgm:presLayoutVars>
          <dgm:bulletEnabled val="1"/>
        </dgm:presLayoutVars>
      </dgm:prSet>
      <dgm:spPr/>
      <dgm:t>
        <a:bodyPr/>
        <a:lstStyle/>
        <a:p>
          <a:endParaRPr lang="it-IT"/>
        </a:p>
      </dgm:t>
    </dgm:pt>
    <dgm:pt modelId="{3FCDB97F-E01D-4E2A-A1DD-D7A242075C4B}" type="pres">
      <dgm:prSet presAssocID="{7F126C1C-6BE8-4382-B1F4-BB0E4B91D13D}" presName="node" presStyleLbl="vennNode1" presStyleIdx="2" presStyleCnt="6" custScaleX="114512" custScaleY="117449" custRadScaleRad="105334" custRadScaleInc="-5078">
        <dgm:presLayoutVars>
          <dgm:bulletEnabled val="1"/>
        </dgm:presLayoutVars>
      </dgm:prSet>
      <dgm:spPr/>
      <dgm:t>
        <a:bodyPr/>
        <a:lstStyle/>
        <a:p>
          <a:endParaRPr lang="it-IT"/>
        </a:p>
      </dgm:t>
    </dgm:pt>
    <dgm:pt modelId="{EE6BECE0-AA96-4878-A1F8-FEE630CD94C7}" type="pres">
      <dgm:prSet presAssocID="{36ED3715-97C4-456D-B4D6-8023A4659E24}" presName="node" presStyleLbl="vennNode1" presStyleIdx="3" presStyleCnt="6" custRadScaleRad="99181" custRadScaleInc="-1169">
        <dgm:presLayoutVars>
          <dgm:bulletEnabled val="1"/>
        </dgm:presLayoutVars>
      </dgm:prSet>
      <dgm:spPr/>
      <dgm:t>
        <a:bodyPr/>
        <a:lstStyle/>
        <a:p>
          <a:endParaRPr lang="it-IT"/>
        </a:p>
      </dgm:t>
    </dgm:pt>
    <dgm:pt modelId="{C052378C-4F1F-4047-8DA6-79E351F5C3B6}" type="pres">
      <dgm:prSet presAssocID="{A6165FCE-1BED-4CF5-A2C5-8D8F59AD885B}" presName="node" presStyleLbl="vennNode1" presStyleIdx="4" presStyleCnt="6" custScaleX="60606" custScaleY="58904" custRadScaleRad="81723" custRadScaleInc="39985">
        <dgm:presLayoutVars>
          <dgm:bulletEnabled val="1"/>
        </dgm:presLayoutVars>
      </dgm:prSet>
      <dgm:spPr/>
      <dgm:t>
        <a:bodyPr/>
        <a:lstStyle/>
        <a:p>
          <a:endParaRPr lang="it-IT"/>
        </a:p>
      </dgm:t>
    </dgm:pt>
    <dgm:pt modelId="{6AB7A212-6F9F-4AAD-A481-B559E58740FB}" type="pres">
      <dgm:prSet presAssocID="{6B3A9F12-76AB-499E-93FA-E1445633124F}" presName="node" presStyleLbl="vennNode1" presStyleIdx="5" presStyleCnt="6" custScaleX="122502" custScaleY="111522" custRadScaleRad="97346" custRadScaleInc="-5401">
        <dgm:presLayoutVars>
          <dgm:bulletEnabled val="1"/>
        </dgm:presLayoutVars>
      </dgm:prSet>
      <dgm:spPr/>
      <dgm:t>
        <a:bodyPr/>
        <a:lstStyle/>
        <a:p>
          <a:endParaRPr lang="it-IT"/>
        </a:p>
      </dgm:t>
    </dgm:pt>
  </dgm:ptLst>
  <dgm:cxnLst>
    <dgm:cxn modelId="{8D1C6D23-EBD1-42CB-9E22-8CB7CDDA964D}" type="presOf" srcId="{7F126C1C-6BE8-4382-B1F4-BB0E4B91D13D}" destId="{3FCDB97F-E01D-4E2A-A1DD-D7A242075C4B}" srcOrd="0" destOrd="0" presId="urn:microsoft.com/office/officeart/2005/8/layout/radial3"/>
    <dgm:cxn modelId="{6599291F-48D3-42DA-BAA6-8B2F9FEAA57F}" srcId="{F5C78A29-1178-467C-B052-149CC55FC032}" destId="{0F8AAC9B-D58A-4BD1-9817-8F003D37D318}" srcOrd="0" destOrd="0" parTransId="{A12989A0-F375-4713-85AB-ECBF6903ABF5}" sibTransId="{78587F1D-4942-47F4-B0B4-B898D3F50566}"/>
    <dgm:cxn modelId="{56FCD677-DBD3-4D60-AF70-99BB1C61A42C}" type="presOf" srcId="{36ED3715-97C4-456D-B4D6-8023A4659E24}" destId="{EE6BECE0-AA96-4878-A1F8-FEE630CD94C7}" srcOrd="0" destOrd="0" presId="urn:microsoft.com/office/officeart/2005/8/layout/radial3"/>
    <dgm:cxn modelId="{2CAFDDBF-8AA0-431E-9BE3-029D740A6066}" srcId="{F5C78A29-1178-467C-B052-149CC55FC032}" destId="{A6165FCE-1BED-4CF5-A2C5-8D8F59AD885B}" srcOrd="3" destOrd="0" parTransId="{2AD4BF87-0648-48CD-82F2-6DC73CD777F3}" sibTransId="{2DDD21AC-1F34-42A3-98BE-938770047213}"/>
    <dgm:cxn modelId="{D4FD9005-17FD-4357-B086-95D12C6621B4}" srcId="{F5C78A29-1178-467C-B052-149CC55FC032}" destId="{36ED3715-97C4-456D-B4D6-8023A4659E24}" srcOrd="2" destOrd="0" parTransId="{287B22FE-8C2C-47F5-97D1-616042E52ACB}" sibTransId="{5105E531-29BC-45A7-BCA7-E3523B5AD90C}"/>
    <dgm:cxn modelId="{46F448B8-5440-46AC-A2E0-E17E10C34C54}" type="presOf" srcId="{6B3A9F12-76AB-499E-93FA-E1445633124F}" destId="{6AB7A212-6F9F-4AAD-A481-B559E58740FB}" srcOrd="0" destOrd="0" presId="urn:microsoft.com/office/officeart/2005/8/layout/radial3"/>
    <dgm:cxn modelId="{F295F45B-B361-4C61-B16E-CE9C134606AB}" srcId="{F5C78A29-1178-467C-B052-149CC55FC032}" destId="{7F126C1C-6BE8-4382-B1F4-BB0E4B91D13D}" srcOrd="1" destOrd="0" parTransId="{D8358E3D-0398-4750-BF08-8962DCDB079A}" sibTransId="{DE2E8A1C-2689-467D-B15B-4DD083BD1C8F}"/>
    <dgm:cxn modelId="{8EC9C71A-2967-4AAD-8DB2-460D214175CD}" type="presOf" srcId="{6E8B2C03-FE1D-4645-B0BE-6D88A2D451E2}" destId="{B473B6A2-0E12-4CAD-8AA3-64DE6F05E01A}" srcOrd="0" destOrd="0" presId="urn:microsoft.com/office/officeart/2005/8/layout/radial3"/>
    <dgm:cxn modelId="{78E7BAB1-A84B-4250-94F2-19F67298D3D4}" srcId="{6E8B2C03-FE1D-4645-B0BE-6D88A2D451E2}" destId="{F5C78A29-1178-467C-B052-149CC55FC032}" srcOrd="0" destOrd="0" parTransId="{B8791542-A936-48C9-906A-8E4E020A7C1E}" sibTransId="{07C6CC33-FCFC-4A68-9162-E5BA09190AB6}"/>
    <dgm:cxn modelId="{CD7655A4-0C5B-4CE7-B58D-7984FE7E6630}" srcId="{F5C78A29-1178-467C-B052-149CC55FC032}" destId="{6B3A9F12-76AB-499E-93FA-E1445633124F}" srcOrd="4" destOrd="0" parTransId="{5038CD5F-B0BD-47DE-BCDB-9DE1505D6C2E}" sibTransId="{B8326473-FF65-4FB4-8DA7-4CEC6BF10D27}"/>
    <dgm:cxn modelId="{FBE75906-963B-4C5D-A2CB-072E393B5C64}" type="presOf" srcId="{0F8AAC9B-D58A-4BD1-9817-8F003D37D318}" destId="{F282A971-44DA-401D-9724-7A35E8962646}" srcOrd="0" destOrd="0" presId="urn:microsoft.com/office/officeart/2005/8/layout/radial3"/>
    <dgm:cxn modelId="{D7D34C7A-67D2-42DA-AD26-5A946F2B2F0E}" type="presOf" srcId="{A6165FCE-1BED-4CF5-A2C5-8D8F59AD885B}" destId="{C052378C-4F1F-4047-8DA6-79E351F5C3B6}" srcOrd="0" destOrd="0" presId="urn:microsoft.com/office/officeart/2005/8/layout/radial3"/>
    <dgm:cxn modelId="{93E289F3-CCB0-4EB1-BB64-07B9522231E0}" type="presOf" srcId="{F5C78A29-1178-467C-B052-149CC55FC032}" destId="{49210CF5-58EF-47E7-8C1A-F4DDE6BFAE7A}" srcOrd="0" destOrd="0" presId="urn:microsoft.com/office/officeart/2005/8/layout/radial3"/>
    <dgm:cxn modelId="{91BA24DF-741C-44D2-A713-5CF8261E3E75}" type="presParOf" srcId="{B473B6A2-0E12-4CAD-8AA3-64DE6F05E01A}" destId="{4C72F054-9E93-4CAA-8A10-34776192F1DA}" srcOrd="0" destOrd="0" presId="urn:microsoft.com/office/officeart/2005/8/layout/radial3"/>
    <dgm:cxn modelId="{4BD7194A-9C8D-45F0-BB11-0E9F84F3B205}" type="presParOf" srcId="{4C72F054-9E93-4CAA-8A10-34776192F1DA}" destId="{49210CF5-58EF-47E7-8C1A-F4DDE6BFAE7A}" srcOrd="0" destOrd="0" presId="urn:microsoft.com/office/officeart/2005/8/layout/radial3"/>
    <dgm:cxn modelId="{6067DB98-CA80-492F-B022-2A777426EB98}" type="presParOf" srcId="{4C72F054-9E93-4CAA-8A10-34776192F1DA}" destId="{F282A971-44DA-401D-9724-7A35E8962646}" srcOrd="1" destOrd="0" presId="urn:microsoft.com/office/officeart/2005/8/layout/radial3"/>
    <dgm:cxn modelId="{763A2EAE-EF25-4C2B-BA87-DD025EE9CC29}" type="presParOf" srcId="{4C72F054-9E93-4CAA-8A10-34776192F1DA}" destId="{3FCDB97F-E01D-4E2A-A1DD-D7A242075C4B}" srcOrd="2" destOrd="0" presId="urn:microsoft.com/office/officeart/2005/8/layout/radial3"/>
    <dgm:cxn modelId="{0800DAB5-5F69-4C27-8D38-C2335A09A92E}" type="presParOf" srcId="{4C72F054-9E93-4CAA-8A10-34776192F1DA}" destId="{EE6BECE0-AA96-4878-A1F8-FEE630CD94C7}" srcOrd="3" destOrd="0" presId="urn:microsoft.com/office/officeart/2005/8/layout/radial3"/>
    <dgm:cxn modelId="{13E54BA8-8508-49FF-8C34-FFAE4B2F339C}" type="presParOf" srcId="{4C72F054-9E93-4CAA-8A10-34776192F1DA}" destId="{C052378C-4F1F-4047-8DA6-79E351F5C3B6}" srcOrd="4" destOrd="0" presId="urn:microsoft.com/office/officeart/2005/8/layout/radial3"/>
    <dgm:cxn modelId="{75538F54-32ED-417D-9235-CF9764863384}" type="presParOf" srcId="{4C72F054-9E93-4CAA-8A10-34776192F1DA}" destId="{6AB7A212-6F9F-4AAD-A481-B559E58740FB}"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066C6DB3-F5B1-422D-A621-3036B22A0936}" type="datetimeFigureOut">
              <a:rPr lang="en-US"/>
              <a:pPr>
                <a:defRPr/>
              </a:pPr>
              <a:t>7/17/2018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F4DC5674-F4A8-474A-8CC6-ECC6F6FCA097}" type="slidenum">
              <a:rPr lang="en-US"/>
              <a:pPr>
                <a:defRPr/>
              </a:pPr>
              <a:t>‹N›</a:t>
            </a:fld>
            <a:endParaRPr lang="en-US"/>
          </a:p>
        </p:txBody>
      </p:sp>
    </p:spTree>
    <p:extLst>
      <p:ext uri="{BB962C8B-B14F-4D97-AF65-F5344CB8AC3E}">
        <p14:creationId xmlns:p14="http://schemas.microsoft.com/office/powerpoint/2010/main" val="39376178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5BE2952E-780C-413E-8946-B42E1F4CA0C3}" type="datetimeFigureOut">
              <a:rPr lang="en-US"/>
              <a:pPr>
                <a:defRPr/>
              </a:pPr>
              <a:t>7/17/2018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noProof="0"/>
              <a:t>Click to edit Master text styles</a:t>
            </a:r>
          </a:p>
          <a:p>
            <a:pPr lvl="1"/>
            <a:r>
              <a:rPr lang="pt-PT" noProof="0"/>
              <a:t>Second level</a:t>
            </a:r>
          </a:p>
          <a:p>
            <a:pPr lvl="2"/>
            <a:r>
              <a:rPr lang="pt-PT" noProof="0"/>
              <a:t>Third level</a:t>
            </a:r>
          </a:p>
          <a:p>
            <a:pPr lvl="3"/>
            <a:r>
              <a:rPr lang="pt-PT" noProof="0"/>
              <a:t>Fourth level</a:t>
            </a:r>
          </a:p>
          <a:p>
            <a:pPr lvl="4"/>
            <a:r>
              <a:rPr lang="pt-PT"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539C0042-05DE-4587-B70F-7E5AC5F5555B}" type="slidenum">
              <a:rPr lang="en-US"/>
              <a:pPr>
                <a:defRPr/>
              </a:pPr>
              <a:t>‹N›</a:t>
            </a:fld>
            <a:endParaRPr lang="en-US"/>
          </a:p>
        </p:txBody>
      </p:sp>
    </p:spTree>
    <p:extLst>
      <p:ext uri="{BB962C8B-B14F-4D97-AF65-F5344CB8AC3E}">
        <p14:creationId xmlns:p14="http://schemas.microsoft.com/office/powerpoint/2010/main" val="2819432157"/>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9pPr>
          </a:lstStyle>
          <a:p>
            <a:pPr eaLnBrk="1" hangingPunct="1"/>
            <a:fld id="{D47B0666-E8FF-42E1-9700-F8E3BED7A524}" type="slidenum">
              <a:rPr lang="it-IT" altLang="it-IT">
                <a:solidFill>
                  <a:srgbClr val="000000"/>
                </a:solidFill>
              </a:rPr>
              <a:pPr eaLnBrk="1" hangingPunct="1"/>
              <a:t>5</a:t>
            </a:fld>
            <a:endParaRPr lang="it-IT" altLang="it-IT">
              <a:solidFill>
                <a:srgbClr val="000000"/>
              </a:solidFill>
            </a:endParaRPr>
          </a:p>
        </p:txBody>
      </p:sp>
      <p:sp>
        <p:nvSpPr>
          <p:cNvPr id="74755" name="Rectangle 1"/>
          <p:cNvSpPr txBox="1">
            <a:spLocks noGrp="1" noRot="1" noChangeAspect="1" noChangeArrowheads="1" noTextEdit="1"/>
          </p:cNvSpPr>
          <p:nvPr>
            <p:ph type="sldImg"/>
          </p:nvPr>
        </p:nvSpPr>
        <p:spPr>
          <a:xfrm>
            <a:off x="1143000" y="685800"/>
            <a:ext cx="4572000" cy="3429000"/>
          </a:xfrm>
          <a:ln/>
        </p:spPr>
      </p:sp>
      <p:sp>
        <p:nvSpPr>
          <p:cNvPr id="74756" name="Rectangle 2"/>
          <p:cNvSpPr txBox="1">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it-IT" smtClean="0"/>
          </a:p>
        </p:txBody>
      </p:sp>
    </p:spTree>
    <p:extLst>
      <p:ext uri="{BB962C8B-B14F-4D97-AF65-F5344CB8AC3E}">
        <p14:creationId xmlns:p14="http://schemas.microsoft.com/office/powerpoint/2010/main" val="172856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9pPr>
          </a:lstStyle>
          <a:p>
            <a:pPr eaLnBrk="1" hangingPunct="1"/>
            <a:fld id="{54238889-F1A1-4252-81DD-AA1CB9D4E688}" type="slidenum">
              <a:rPr lang="it-IT" altLang="it-IT">
                <a:solidFill>
                  <a:srgbClr val="000000"/>
                </a:solidFill>
              </a:rPr>
              <a:pPr eaLnBrk="1" hangingPunct="1"/>
              <a:t>6</a:t>
            </a:fld>
            <a:endParaRPr lang="it-IT" altLang="it-IT">
              <a:solidFill>
                <a:srgbClr val="000000"/>
              </a:solidFill>
            </a:endParaRPr>
          </a:p>
        </p:txBody>
      </p:sp>
      <p:sp>
        <p:nvSpPr>
          <p:cNvPr id="77827" name="Rectangle 1"/>
          <p:cNvSpPr txBox="1">
            <a:spLocks noGrp="1" noRot="1" noChangeAspect="1" noChangeArrowheads="1" noTextEdit="1"/>
          </p:cNvSpPr>
          <p:nvPr>
            <p:ph type="sldImg"/>
          </p:nvPr>
        </p:nvSpPr>
        <p:spPr>
          <a:xfrm>
            <a:off x="1143000" y="685800"/>
            <a:ext cx="4572000" cy="3429000"/>
          </a:xfrm>
          <a:ln/>
        </p:spPr>
      </p:sp>
      <p:sp>
        <p:nvSpPr>
          <p:cNvPr id="77828" name="Text Box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it-IT" smtClean="0">
                <a:latin typeface="Arial" charset="0"/>
                <a:ea typeface="Microsoft YaHei" charset="-122"/>
              </a:rPr>
              <a:t>Indirect emissions arise when waste is recycled into secondary materials and thereby replace the use of raw materials such as plastics, paper, metals etc., or when waste is incinerated with energy recovery and replace energy production from fossil fuels. The indirect emissions also include a minor contribution from landfills, namely the avoided CO2-emissions when methane is recovered in landfills and used as an energy source, </a:t>
            </a:r>
          </a:p>
        </p:txBody>
      </p:sp>
    </p:spTree>
    <p:extLst>
      <p:ext uri="{BB962C8B-B14F-4D97-AF65-F5344CB8AC3E}">
        <p14:creationId xmlns:p14="http://schemas.microsoft.com/office/powerpoint/2010/main" val="4096737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Feedback Channel: Eco-Innovation</a:t>
            </a:r>
            <a:r>
              <a:rPr lang="en-US" baseline="0" noProof="0" dirty="0"/>
              <a:t> that enables a competitive sustainable economic development and thus a win-win situation itself increases the demand for such green innovations.</a:t>
            </a:r>
          </a:p>
          <a:p>
            <a:r>
              <a:rPr lang="en-US" baseline="0" noProof="0" dirty="0"/>
              <a:t>This channel accelerates the system and spurs sustainable development. Support by policy and high energy and resource prices and further accelerate this development.</a:t>
            </a:r>
            <a:endParaRPr lang="en-US" noProof="0" dirty="0"/>
          </a:p>
        </p:txBody>
      </p:sp>
      <p:sp>
        <p:nvSpPr>
          <p:cNvPr id="4" name="Foliennummernplatzhalter 3"/>
          <p:cNvSpPr>
            <a:spLocks noGrp="1"/>
          </p:cNvSpPr>
          <p:nvPr>
            <p:ph type="sldNum" sz="quarter" idx="10"/>
          </p:nvPr>
        </p:nvSpPr>
        <p:spPr/>
        <p:txBody>
          <a:bodyPr/>
          <a:lstStyle/>
          <a:p>
            <a:fld id="{DC937824-4F05-4F20-8428-5832170DCCFE}" type="slidenum">
              <a:rPr lang="en-US" smtClean="0"/>
              <a:t>13</a:t>
            </a:fld>
            <a:endParaRPr lang="en-US"/>
          </a:p>
        </p:txBody>
      </p:sp>
    </p:spTree>
    <p:extLst>
      <p:ext uri="{BB962C8B-B14F-4D97-AF65-F5344CB8AC3E}">
        <p14:creationId xmlns:p14="http://schemas.microsoft.com/office/powerpoint/2010/main" val="22374430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8" descr="logo-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1688" y="430213"/>
            <a:ext cx="2805112"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0"/>
          <p:cNvSpPr txBox="1">
            <a:spLocks noChangeArrowheads="1"/>
          </p:cNvSpPr>
          <p:nvPr/>
        </p:nvSpPr>
        <p:spPr bwMode="auto">
          <a:xfrm>
            <a:off x="1470025" y="63754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2" name="Title 1"/>
          <p:cNvSpPr>
            <a:spLocks noGrp="1"/>
          </p:cNvSpPr>
          <p:nvPr>
            <p:ph type="ctrTitle"/>
          </p:nvPr>
        </p:nvSpPr>
        <p:spPr>
          <a:xfrm>
            <a:off x="3262681" y="3097848"/>
            <a:ext cx="4957586" cy="1147487"/>
          </a:xfrm>
        </p:spPr>
        <p:txBody>
          <a:bodyPr anchor="t" anchorCtr="0"/>
          <a:lstStyle>
            <a:lvl1pPr algn="l">
              <a:defRPr sz="3600" b="1" i="0" cap="all">
                <a:solidFill>
                  <a:srgbClr val="189AC8"/>
                </a:solidFill>
                <a:latin typeface="Titillium Bold"/>
                <a:cs typeface="Titillium Bold"/>
              </a:defRPr>
            </a:lvl1pPr>
          </a:lstStyle>
          <a:p>
            <a:r>
              <a:rPr lang="en-US"/>
              <a:t>Click to edit Master title style</a:t>
            </a:r>
            <a:endParaRPr lang="en-US" dirty="0"/>
          </a:p>
        </p:txBody>
      </p:sp>
      <p:sp>
        <p:nvSpPr>
          <p:cNvPr id="3" name="Subtitle 2"/>
          <p:cNvSpPr>
            <a:spLocks noGrp="1"/>
          </p:cNvSpPr>
          <p:nvPr>
            <p:ph type="subTitle" idx="1"/>
          </p:nvPr>
        </p:nvSpPr>
        <p:spPr>
          <a:xfrm>
            <a:off x="3262681" y="4307383"/>
            <a:ext cx="4957586" cy="1752600"/>
          </a:xfrm>
        </p:spPr>
        <p:txBody>
          <a:bodyPr>
            <a:normAutofit/>
          </a:bodyPr>
          <a:lstStyle>
            <a:lvl1pPr marL="0" indent="0" algn="l">
              <a:buNone/>
              <a:defRPr sz="1800">
                <a:solidFill>
                  <a:schemeClr val="tx1">
                    <a:tint val="75000"/>
                  </a:schemeClr>
                </a:solidFill>
                <a:latin typeface="Titillium Light"/>
                <a:cs typeface="Titillium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2"/>
          </p:nvPr>
        </p:nvSpPr>
        <p:spPr>
          <a:xfrm>
            <a:off x="3262313" y="2686686"/>
            <a:ext cx="4957762" cy="411162"/>
          </a:xfrm>
        </p:spPr>
        <p:txBody>
          <a:bodyPr>
            <a:noAutofit/>
          </a:bodyPr>
          <a:lstStyle>
            <a:lvl1pPr marL="0" indent="0">
              <a:buFontTx/>
              <a:buNone/>
              <a:defRPr sz="1800">
                <a:solidFill>
                  <a:schemeClr val="bg1">
                    <a:lumMod val="65000"/>
                  </a:schemeClr>
                </a:solidFill>
                <a:latin typeface="Titillium Light"/>
                <a:cs typeface="Titillium Light"/>
              </a:defRPr>
            </a:lvl1pPr>
            <a:lvl2pPr marL="457200" indent="0">
              <a:buFontTx/>
              <a:buNone/>
              <a:defRPr sz="1200">
                <a:solidFill>
                  <a:schemeClr val="bg1">
                    <a:lumMod val="65000"/>
                  </a:schemeClr>
                </a:solidFill>
                <a:latin typeface="Titillium Light"/>
                <a:cs typeface="Titillium Light"/>
              </a:defRPr>
            </a:lvl2pPr>
            <a:lvl3pPr marL="914400" indent="0">
              <a:buFontTx/>
              <a:buNone/>
              <a:defRPr sz="1100">
                <a:solidFill>
                  <a:schemeClr val="bg1">
                    <a:lumMod val="65000"/>
                  </a:schemeClr>
                </a:solidFill>
                <a:latin typeface="Titillium Light"/>
                <a:cs typeface="Titillium Light"/>
              </a:defRPr>
            </a:lvl3pPr>
            <a:lvl4pPr marL="1371600" indent="0">
              <a:buFontTx/>
              <a:buNone/>
              <a:defRPr sz="1050">
                <a:solidFill>
                  <a:schemeClr val="bg1">
                    <a:lumMod val="65000"/>
                  </a:schemeClr>
                </a:solidFill>
                <a:latin typeface="Titillium Light"/>
                <a:cs typeface="Titillium Light"/>
              </a:defRPr>
            </a:lvl4pPr>
            <a:lvl5pPr marL="1828800" indent="0">
              <a:buFontTx/>
              <a:buNone/>
              <a:defRPr sz="1050">
                <a:solidFill>
                  <a:schemeClr val="bg1">
                    <a:lumMod val="65000"/>
                  </a:schemeClr>
                </a:solidFill>
                <a:latin typeface="Titillium Light"/>
                <a:cs typeface="Titillium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0378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102214D0-CF5E-45CC-A1AD-25E1F82B35AD}" type="datetimeFigureOut">
              <a:rPr lang="it-IT" smtClean="0"/>
              <a:pPr/>
              <a:t>17/07/2018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8B6DB46-B963-45E4-8BEC-F4E28C02E575}" type="slidenum">
              <a:rPr lang="it-IT" smtClean="0"/>
              <a:pPr/>
              <a:t>‹N›</a:t>
            </a:fld>
            <a:endParaRPr lang="it-IT"/>
          </a:p>
        </p:txBody>
      </p:sp>
      <p:sp>
        <p:nvSpPr>
          <p:cNvPr id="9" name="Segnaposto contenuto 8"/>
          <p:cNvSpPr>
            <a:spLocks noGrp="1"/>
          </p:cNvSpPr>
          <p:nvPr>
            <p:ph sz="quarter" idx="1"/>
          </p:nvPr>
        </p:nvSpPr>
        <p:spPr>
          <a:xfrm>
            <a:off x="914400" y="1447800"/>
            <a:ext cx="3749040" cy="4572000"/>
          </a:xfrm>
        </p:spPr>
        <p:txBody>
          <a:bodyPr vert="horz"/>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933950" y="1447800"/>
            <a:ext cx="3749040" cy="4572000"/>
          </a:xfrm>
        </p:spPr>
        <p:txBody>
          <a:bodyPr vert="horz"/>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extLst>
      <p:ext uri="{BB962C8B-B14F-4D97-AF65-F5344CB8AC3E}">
        <p14:creationId xmlns:p14="http://schemas.microsoft.com/office/powerpoint/2010/main" val="1679879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102214D0-CF5E-45CC-A1AD-25E1F82B35AD}" type="datetimeFigureOut">
              <a:rPr lang="it-IT" smtClean="0"/>
              <a:pPr/>
              <a:t>17/07/2018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8B6DB46-B963-45E4-8BEC-F4E28C02E575}" type="slidenum">
              <a:rPr lang="it-IT" smtClean="0"/>
              <a:pPr/>
              <a:t>‹N›</a:t>
            </a:fld>
            <a:endParaRPr lang="it-IT"/>
          </a:p>
        </p:txBody>
      </p:sp>
    </p:spTree>
    <p:extLst>
      <p:ext uri="{BB962C8B-B14F-4D97-AF65-F5344CB8AC3E}">
        <p14:creationId xmlns:p14="http://schemas.microsoft.com/office/powerpoint/2010/main" val="606081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vy Tex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8" descr="logo-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30213"/>
            <a:ext cx="1752600"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61977" y="1888404"/>
            <a:ext cx="6160321" cy="635039"/>
          </a:xfrm>
        </p:spPr>
        <p:txBody>
          <a:bodyPr anchor="t" anchorCtr="0">
            <a:noAutofit/>
          </a:bodyPr>
          <a:lstStyle>
            <a:lvl1pPr algn="l">
              <a:defRPr sz="2400" b="1" i="0" kern="1000" cap="all">
                <a:solidFill>
                  <a:srgbClr val="189AC8"/>
                </a:solidFill>
                <a:latin typeface="Titillium Bold"/>
                <a:cs typeface="Titillium Bold"/>
              </a:defRPr>
            </a:lvl1pPr>
          </a:lstStyle>
          <a:p>
            <a:r>
              <a:rPr lang="en-US"/>
              <a:t>Click to edit Master title style</a:t>
            </a:r>
            <a:endParaRPr lang="en-US" dirty="0"/>
          </a:p>
        </p:txBody>
      </p:sp>
      <p:sp>
        <p:nvSpPr>
          <p:cNvPr id="8" name="Text Placeholder 7"/>
          <p:cNvSpPr>
            <a:spLocks noGrp="1"/>
          </p:cNvSpPr>
          <p:nvPr>
            <p:ph type="body" sz="quarter" idx="13"/>
          </p:nvPr>
        </p:nvSpPr>
        <p:spPr>
          <a:xfrm>
            <a:off x="2262188" y="2539411"/>
            <a:ext cx="6159500" cy="814387"/>
          </a:xfrm>
        </p:spPr>
        <p:txBody>
          <a:bodyPr>
            <a:noAutofit/>
          </a:bodyPr>
          <a:lstStyle>
            <a:lvl1pPr marL="176213" indent="-176213">
              <a:buClr>
                <a:srgbClr val="0D5378"/>
              </a:buClr>
              <a:buSzPct val="70000"/>
              <a:buFontTx/>
              <a:buBlip>
                <a:blip r:embed="rId4"/>
              </a:buBlip>
              <a:defRPr sz="2000">
                <a:solidFill>
                  <a:srgbClr val="189AC8"/>
                </a:solidFill>
                <a:latin typeface="Titillium Light"/>
                <a:cs typeface="Titillium Light"/>
              </a:defRPr>
            </a:lvl1pPr>
            <a:lvl2pPr marL="358775" indent="-176213">
              <a:buClr>
                <a:srgbClr val="0D5378"/>
              </a:buClr>
              <a:buSzPct val="60000"/>
              <a:buFontTx/>
              <a:buBlip>
                <a:blip r:embed="rId4"/>
              </a:buBlip>
              <a:defRPr sz="1800">
                <a:solidFill>
                  <a:srgbClr val="189AC8"/>
                </a:solidFill>
                <a:latin typeface="Titillium Light"/>
                <a:cs typeface="Titillium Light"/>
              </a:defRPr>
            </a:lvl2pPr>
            <a:lvl3pPr marL="534988" indent="-176213">
              <a:buClr>
                <a:srgbClr val="0D5378"/>
              </a:buClr>
              <a:buSzPct val="60000"/>
              <a:buFontTx/>
              <a:buBlip>
                <a:blip r:embed="rId4"/>
              </a:buBlip>
              <a:defRPr sz="1600">
                <a:solidFill>
                  <a:srgbClr val="189AC8"/>
                </a:solidFill>
                <a:latin typeface="Titillium Light"/>
                <a:cs typeface="Titillium Light"/>
              </a:defRPr>
            </a:lvl3pPr>
            <a:lvl4pPr marL="719138" indent="-176213">
              <a:buClr>
                <a:srgbClr val="0D5378"/>
              </a:buClr>
              <a:buSzPct val="50000"/>
              <a:buFontTx/>
              <a:buBlip>
                <a:blip r:embed="rId4"/>
              </a:buBlip>
              <a:defRPr sz="1400">
                <a:solidFill>
                  <a:schemeClr val="bg1">
                    <a:lumMod val="65000"/>
                  </a:schemeClr>
                </a:solidFill>
                <a:latin typeface="Titillium Light"/>
                <a:cs typeface="Titillium Light"/>
              </a:defRPr>
            </a:lvl4pPr>
            <a:lvl5pPr marL="719138" indent="-176213">
              <a:buClr>
                <a:srgbClr val="0D5378"/>
              </a:buClr>
              <a:buSzPct val="50000"/>
              <a:buFontTx/>
              <a:buBlip>
                <a:blip r:embed="rId4"/>
              </a:buBlip>
              <a:defRPr sz="1400">
                <a:solidFill>
                  <a:schemeClr val="bg1">
                    <a:lumMod val="65000"/>
                  </a:schemeClr>
                </a:solidFill>
                <a:latin typeface="Titillium Light"/>
                <a:cs typeface="Titillium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4"/>
          </p:nvPr>
        </p:nvSpPr>
        <p:spPr/>
        <p:txBody>
          <a:bodyPr/>
          <a:lstStyle>
            <a:lvl1pPr>
              <a:defRPr sz="1050" i="1" smtClean="0">
                <a:solidFill>
                  <a:srgbClr val="189AC8"/>
                </a:solidFill>
                <a:latin typeface="Titillium Light"/>
                <a:cs typeface="Titillium Light"/>
              </a:defRPr>
            </a:lvl1pPr>
          </a:lstStyle>
          <a:p>
            <a:pPr>
              <a:defRPr/>
            </a:pPr>
            <a:fld id="{4F30B6EF-85BA-48BF-99EA-79D8BD023029}" type="slidenum">
              <a:rPr lang="en-US"/>
              <a:pPr>
                <a:defRPr/>
              </a:pPr>
              <a:t>‹N›</a:t>
            </a:fld>
            <a:endParaRPr lang="en-US" dirty="0"/>
          </a:p>
        </p:txBody>
      </p:sp>
    </p:spTree>
    <p:extLst>
      <p:ext uri="{BB962C8B-B14F-4D97-AF65-F5344CB8AC3E}">
        <p14:creationId xmlns:p14="http://schemas.microsoft.com/office/powerpoint/2010/main" val="3166833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 Pictur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Picture 8" descr="logo-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30213"/>
            <a:ext cx="1752600"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89338" y="943102"/>
            <a:ext cx="6279641" cy="736409"/>
          </a:xfrm>
        </p:spPr>
        <p:txBody>
          <a:bodyPr anchor="t" anchorCtr="0"/>
          <a:lstStyle>
            <a:lvl1pPr algn="l">
              <a:defRPr sz="2400" b="1" i="0" cap="all">
                <a:solidFill>
                  <a:srgbClr val="189AC8"/>
                </a:solidFill>
              </a:defRPr>
            </a:lvl1pPr>
          </a:lstStyle>
          <a:p>
            <a:r>
              <a:rPr lang="en-US"/>
              <a:t>Click to edit Master title style</a:t>
            </a:r>
            <a:endParaRPr lang="en-US" dirty="0"/>
          </a:p>
        </p:txBody>
      </p:sp>
      <p:sp>
        <p:nvSpPr>
          <p:cNvPr id="6" name="Text Placeholder 7"/>
          <p:cNvSpPr>
            <a:spLocks noGrp="1"/>
          </p:cNvSpPr>
          <p:nvPr>
            <p:ph type="body" sz="quarter" idx="13"/>
          </p:nvPr>
        </p:nvSpPr>
        <p:spPr>
          <a:xfrm>
            <a:off x="889338" y="1461516"/>
            <a:ext cx="6159500" cy="814387"/>
          </a:xfrm>
        </p:spPr>
        <p:txBody>
          <a:bodyPr>
            <a:noAutofit/>
          </a:bodyPr>
          <a:lstStyle>
            <a:lvl1pPr marL="0" indent="0">
              <a:buClr>
                <a:srgbClr val="0D5378"/>
              </a:buClr>
              <a:buSzPct val="120000"/>
              <a:buFont typeface="Arial"/>
              <a:buNone/>
              <a:defRPr sz="1800">
                <a:solidFill>
                  <a:srgbClr val="189AC8"/>
                </a:solidFill>
                <a:latin typeface="Titillium Light"/>
                <a:cs typeface="Titillium Light"/>
              </a:defRPr>
            </a:lvl1pPr>
            <a:lvl2pPr marL="358775" indent="-182563" defTabSz="358775">
              <a:buClr>
                <a:srgbClr val="0D5378"/>
              </a:buClr>
              <a:buSzPct val="65000"/>
              <a:buFontTx/>
              <a:buBlip>
                <a:blip r:embed="rId4"/>
              </a:buBlip>
              <a:tabLst>
                <a:tab pos="266700" algn="l"/>
              </a:tabLst>
              <a:defRPr sz="1600">
                <a:solidFill>
                  <a:srgbClr val="189AC8"/>
                </a:solidFill>
                <a:latin typeface="Titillium Light"/>
                <a:cs typeface="Titillium Light"/>
              </a:defRPr>
            </a:lvl2pPr>
            <a:lvl3pPr marL="534988" indent="-176213">
              <a:buClr>
                <a:srgbClr val="0D5378"/>
              </a:buClr>
              <a:buSzPct val="65000"/>
              <a:buFontTx/>
              <a:buBlip>
                <a:blip r:embed="rId4"/>
              </a:buBlip>
              <a:defRPr sz="1600">
                <a:solidFill>
                  <a:srgbClr val="189AC8"/>
                </a:solidFill>
                <a:latin typeface="Titillium Light"/>
                <a:cs typeface="Titillium Light"/>
              </a:defRPr>
            </a:lvl3pPr>
            <a:lvl4pPr marL="811213" indent="-184150">
              <a:buClr>
                <a:srgbClr val="0D5378"/>
              </a:buClr>
              <a:buSzPct val="65000"/>
              <a:buFontTx/>
              <a:buBlip>
                <a:blip r:embed="rId4"/>
              </a:buBlip>
              <a:defRPr sz="1400">
                <a:solidFill>
                  <a:schemeClr val="bg1">
                    <a:lumMod val="65000"/>
                  </a:schemeClr>
                </a:solidFill>
                <a:latin typeface="Titillium Light"/>
                <a:cs typeface="Titillium Light"/>
              </a:defRPr>
            </a:lvl4pPr>
            <a:lvl5pPr marL="811213" indent="-184150">
              <a:buClr>
                <a:srgbClr val="0D5378"/>
              </a:buClr>
              <a:buSzPct val="65000"/>
              <a:buFontTx/>
              <a:buBlip>
                <a:blip r:embed="rId4"/>
              </a:buBlip>
              <a:defRPr sz="1400">
                <a:solidFill>
                  <a:schemeClr val="bg1">
                    <a:lumMod val="65000"/>
                  </a:schemeClr>
                </a:solidFill>
                <a:latin typeface="Titillium Light"/>
                <a:cs typeface="Titillium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4"/>
          </p:nvPr>
        </p:nvSpPr>
        <p:spPr>
          <a:xfrm>
            <a:off x="4587875" y="2532064"/>
            <a:ext cx="4151313" cy="3225800"/>
          </a:xfrm>
        </p:spPr>
        <p:txBody>
          <a:bodyPr>
            <a:normAutofit/>
          </a:bodyPr>
          <a:lstStyle>
            <a:lvl1pPr marL="176213" indent="-176213">
              <a:buClr>
                <a:srgbClr val="0D5378"/>
              </a:buClr>
              <a:buSzPct val="65000"/>
              <a:buFontTx/>
              <a:buBlip>
                <a:blip r:embed="rId4"/>
              </a:buBlip>
              <a:defRPr sz="1600">
                <a:latin typeface="Titillium Light"/>
                <a:cs typeface="Titillium Light"/>
              </a:defRPr>
            </a:lvl1pPr>
            <a:lvl2pPr marL="176213" indent="182563">
              <a:buClr>
                <a:srgbClr val="0D5378"/>
              </a:buClr>
              <a:buSzPct val="65000"/>
              <a:buFontTx/>
              <a:buBlip>
                <a:blip r:embed="rId4"/>
              </a:buBlip>
              <a:defRPr sz="1400">
                <a:latin typeface="Titillium Light"/>
                <a:cs typeface="Titillium Light"/>
              </a:defRPr>
            </a:lvl2pPr>
            <a:lvl3pPr marL="534988" indent="184150">
              <a:buClr>
                <a:srgbClr val="0D5378"/>
              </a:buClr>
              <a:buSzPct val="65000"/>
              <a:buFontTx/>
              <a:buBlip>
                <a:blip r:embed="rId4"/>
              </a:buBlip>
              <a:defRPr sz="1400">
                <a:latin typeface="Titillium Light"/>
                <a:cs typeface="Titillium Light"/>
              </a:defRPr>
            </a:lvl3pPr>
            <a:lvl4pPr marL="534988" indent="184150">
              <a:buClr>
                <a:srgbClr val="0D5378"/>
              </a:buClr>
              <a:buSzPct val="65000"/>
              <a:buFontTx/>
              <a:buBlip>
                <a:blip r:embed="rId4"/>
              </a:buBlip>
              <a:defRPr sz="1200">
                <a:solidFill>
                  <a:srgbClr val="189AC8"/>
                </a:solidFill>
                <a:latin typeface="Titillium Light"/>
                <a:cs typeface="Titillium Light"/>
              </a:defRPr>
            </a:lvl4pPr>
            <a:lvl5pPr marL="534988" indent="184150">
              <a:buClr>
                <a:srgbClr val="0D5378"/>
              </a:buClr>
              <a:buSzPct val="65000"/>
              <a:buFontTx/>
              <a:buBlip>
                <a:blip r:embed="rId4"/>
              </a:buBlip>
              <a:defRPr sz="1200">
                <a:solidFill>
                  <a:srgbClr val="189AC8"/>
                </a:solidFill>
                <a:latin typeface="Titillium Light"/>
                <a:cs typeface="Titillium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p:cNvSpPr>
            <a:spLocks noGrp="1"/>
          </p:cNvSpPr>
          <p:nvPr>
            <p:ph type="pic" sz="quarter" idx="15"/>
          </p:nvPr>
        </p:nvSpPr>
        <p:spPr>
          <a:xfrm>
            <a:off x="889000" y="2532063"/>
            <a:ext cx="3481388" cy="3225800"/>
          </a:xfrm>
        </p:spPr>
        <p:txBody>
          <a:bodyPr rtlCol="0">
            <a:normAutofit/>
          </a:bodyPr>
          <a:lstStyle>
            <a:lvl1pPr marL="0" indent="0">
              <a:buFont typeface="Arial"/>
              <a:buNone/>
              <a:defRPr sz="1800"/>
            </a:lvl1pPr>
          </a:lstStyle>
          <a:p>
            <a:pPr lvl="0"/>
            <a:r>
              <a:rPr lang="en-US" noProof="0"/>
              <a:t>Click icon to add picture</a:t>
            </a:r>
            <a:endParaRPr lang="en-US" noProof="0" dirty="0"/>
          </a:p>
        </p:txBody>
      </p:sp>
      <p:sp>
        <p:nvSpPr>
          <p:cNvPr id="9" name="Slide Number Placeholder 4"/>
          <p:cNvSpPr>
            <a:spLocks noGrp="1"/>
          </p:cNvSpPr>
          <p:nvPr>
            <p:ph type="sldNum" sz="quarter" idx="16"/>
          </p:nvPr>
        </p:nvSpPr>
        <p:spPr>
          <a:xfrm>
            <a:off x="6686550" y="6343650"/>
            <a:ext cx="2133600" cy="365125"/>
          </a:xfrm>
        </p:spPr>
        <p:txBody>
          <a:bodyPr/>
          <a:lstStyle>
            <a:lvl1pPr>
              <a:defRPr/>
            </a:lvl1pPr>
          </a:lstStyle>
          <a:p>
            <a:pPr>
              <a:defRPr/>
            </a:pPr>
            <a:fld id="{6D40AAAA-DF05-445F-B21C-4938B94745B4}" type="slidenum">
              <a:rPr lang="en-US"/>
              <a:pPr>
                <a:defRPr/>
              </a:pPr>
              <a:t>‹N›</a:t>
            </a:fld>
            <a:endParaRPr lang="en-US" dirty="0"/>
          </a:p>
        </p:txBody>
      </p:sp>
    </p:spTree>
    <p:extLst>
      <p:ext uri="{BB962C8B-B14F-4D97-AF65-F5344CB8AC3E}">
        <p14:creationId xmlns:p14="http://schemas.microsoft.com/office/powerpoint/2010/main" val="1089872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Picture 8" descr="logo-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30213"/>
            <a:ext cx="1752600"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89338" y="943102"/>
            <a:ext cx="6279641" cy="736409"/>
          </a:xfrm>
        </p:spPr>
        <p:txBody>
          <a:bodyPr anchor="t" anchorCtr="0"/>
          <a:lstStyle>
            <a:lvl1pPr algn="l">
              <a:defRPr sz="2400" b="1" i="0" cap="all">
                <a:solidFill>
                  <a:srgbClr val="189AC8"/>
                </a:solidFill>
              </a:defRPr>
            </a:lvl1pPr>
          </a:lstStyle>
          <a:p>
            <a:r>
              <a:rPr lang="en-US"/>
              <a:t>Click to edit Master title style</a:t>
            </a:r>
            <a:endParaRPr lang="en-US" dirty="0"/>
          </a:p>
        </p:txBody>
      </p:sp>
      <p:sp>
        <p:nvSpPr>
          <p:cNvPr id="6" name="Text Placeholder 7"/>
          <p:cNvSpPr>
            <a:spLocks noGrp="1"/>
          </p:cNvSpPr>
          <p:nvPr>
            <p:ph type="body" sz="quarter" idx="13"/>
          </p:nvPr>
        </p:nvSpPr>
        <p:spPr>
          <a:xfrm>
            <a:off x="889338" y="1461516"/>
            <a:ext cx="6159500" cy="814387"/>
          </a:xfrm>
        </p:spPr>
        <p:txBody>
          <a:bodyPr>
            <a:noAutofit/>
          </a:bodyPr>
          <a:lstStyle>
            <a:lvl1pPr marL="0" indent="0">
              <a:buClr>
                <a:srgbClr val="0D5378"/>
              </a:buClr>
              <a:buSzPct val="120000"/>
              <a:buFont typeface="Arial"/>
              <a:buNone/>
              <a:defRPr sz="1800">
                <a:solidFill>
                  <a:srgbClr val="189AC8"/>
                </a:solidFill>
                <a:latin typeface="Titillium Light"/>
                <a:cs typeface="Titillium Light"/>
              </a:defRPr>
            </a:lvl1pPr>
            <a:lvl2pPr marL="358775" indent="-182563" defTabSz="358775">
              <a:buClr>
                <a:srgbClr val="0D5378"/>
              </a:buClr>
              <a:buSzPct val="65000"/>
              <a:buFontTx/>
              <a:buBlip>
                <a:blip r:embed="rId4"/>
              </a:buBlip>
              <a:tabLst>
                <a:tab pos="266700" algn="l"/>
              </a:tabLst>
              <a:defRPr sz="1600">
                <a:solidFill>
                  <a:srgbClr val="189AC8"/>
                </a:solidFill>
                <a:latin typeface="Titillium Light"/>
                <a:cs typeface="Titillium Light"/>
              </a:defRPr>
            </a:lvl2pPr>
            <a:lvl3pPr marL="534988" indent="-176213">
              <a:buClr>
                <a:srgbClr val="0D5378"/>
              </a:buClr>
              <a:buSzPct val="65000"/>
              <a:buFontTx/>
              <a:buBlip>
                <a:blip r:embed="rId4"/>
              </a:buBlip>
              <a:defRPr sz="1600">
                <a:solidFill>
                  <a:srgbClr val="189AC8"/>
                </a:solidFill>
                <a:latin typeface="Titillium Light"/>
                <a:cs typeface="Titillium Light"/>
              </a:defRPr>
            </a:lvl3pPr>
            <a:lvl4pPr marL="811213" indent="-184150">
              <a:buClr>
                <a:srgbClr val="0D5378"/>
              </a:buClr>
              <a:buSzPct val="65000"/>
              <a:buFontTx/>
              <a:buBlip>
                <a:blip r:embed="rId4"/>
              </a:buBlip>
              <a:defRPr sz="1400">
                <a:solidFill>
                  <a:schemeClr val="bg1">
                    <a:lumMod val="65000"/>
                  </a:schemeClr>
                </a:solidFill>
                <a:latin typeface="Titillium Light"/>
                <a:cs typeface="Titillium Light"/>
              </a:defRPr>
            </a:lvl4pPr>
            <a:lvl5pPr marL="811213" indent="-184150">
              <a:buClr>
                <a:srgbClr val="0D5378"/>
              </a:buClr>
              <a:buSzPct val="65000"/>
              <a:buFontTx/>
              <a:buBlip>
                <a:blip r:embed="rId4"/>
              </a:buBlip>
              <a:defRPr sz="1400">
                <a:solidFill>
                  <a:schemeClr val="bg1">
                    <a:lumMod val="65000"/>
                  </a:schemeClr>
                </a:solidFill>
                <a:latin typeface="Titillium Light"/>
                <a:cs typeface="Titillium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7"/>
          </p:nvPr>
        </p:nvSpPr>
        <p:spPr>
          <a:xfrm>
            <a:off x="889338" y="2551562"/>
            <a:ext cx="3542336" cy="3267363"/>
          </a:xfrm>
        </p:spPr>
        <p:txBody>
          <a:bodyPr>
            <a:normAutofit/>
          </a:bodyPr>
          <a:lstStyle>
            <a:lvl1pPr marL="0" indent="0">
              <a:buFont typeface="Arial"/>
              <a:buNone/>
              <a:defRPr sz="2000"/>
            </a:lvl1pPr>
            <a:lvl2pPr marL="457200" indent="0">
              <a:buFont typeface="Arial"/>
              <a:buNone/>
              <a:defRPr sz="1800"/>
            </a:lvl2pPr>
            <a:lvl3pPr marL="914400" indent="0">
              <a:buFont typeface="Arial"/>
              <a:buNone/>
              <a:defRPr sz="1600"/>
            </a:lvl3pPr>
            <a:lvl4pPr marL="1371600" indent="0">
              <a:buFont typeface="Arial"/>
              <a:buNone/>
              <a:defRPr sz="1400"/>
            </a:lvl4pPr>
            <a:lvl5pPr marL="1828800" indent="0">
              <a:buFont typeface="Arial"/>
              <a:buNone/>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8"/>
          </p:nvPr>
        </p:nvSpPr>
        <p:spPr>
          <a:xfrm>
            <a:off x="4676361" y="2556610"/>
            <a:ext cx="3542336" cy="3267363"/>
          </a:xfrm>
        </p:spPr>
        <p:txBody>
          <a:bodyPr>
            <a:normAutofit/>
          </a:bodyPr>
          <a:lstStyle>
            <a:lvl1pPr marL="0" indent="0">
              <a:buFont typeface="Arial"/>
              <a:buNone/>
              <a:defRPr sz="1800"/>
            </a:lvl1pPr>
            <a:lvl2pPr marL="457200" indent="0">
              <a:buFont typeface="Arial"/>
              <a:buNone/>
              <a:defRPr sz="1600"/>
            </a:lvl2pPr>
            <a:lvl3pPr marL="914400" indent="0">
              <a:buFont typeface="Arial"/>
              <a:buNone/>
              <a:defRPr sz="1400"/>
            </a:lvl3pPr>
            <a:lvl4pPr marL="1371600" indent="0">
              <a:buFont typeface="Arial"/>
              <a:buNone/>
              <a:defRPr sz="1200"/>
            </a:lvl4pPr>
            <a:lvl5pPr marL="1828800" indent="0">
              <a:buFont typeface="Arial"/>
              <a:buNone/>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4"/>
          <p:cNvSpPr>
            <a:spLocks noGrp="1"/>
          </p:cNvSpPr>
          <p:nvPr>
            <p:ph type="sldNum" sz="quarter" idx="19"/>
          </p:nvPr>
        </p:nvSpPr>
        <p:spPr>
          <a:xfrm>
            <a:off x="6686550" y="6343650"/>
            <a:ext cx="2133600" cy="365125"/>
          </a:xfrm>
        </p:spPr>
        <p:txBody>
          <a:bodyPr/>
          <a:lstStyle>
            <a:lvl1pPr>
              <a:defRPr/>
            </a:lvl1pPr>
          </a:lstStyle>
          <a:p>
            <a:pPr>
              <a:defRPr/>
            </a:pPr>
            <a:fld id="{642804F6-7931-4D8F-A755-3831F3BA9998}" type="slidenum">
              <a:rPr lang="en-US"/>
              <a:pPr>
                <a:defRPr/>
              </a:pPr>
              <a:t>‹N›</a:t>
            </a:fld>
            <a:endParaRPr lang="en-US" dirty="0"/>
          </a:p>
        </p:txBody>
      </p:sp>
    </p:spTree>
    <p:extLst>
      <p:ext uri="{BB962C8B-B14F-4D97-AF65-F5344CB8AC3E}">
        <p14:creationId xmlns:p14="http://schemas.microsoft.com/office/powerpoint/2010/main" val="3073052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8" descr="logo-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30213"/>
            <a:ext cx="1752600"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89338" y="943102"/>
            <a:ext cx="6162665" cy="736409"/>
          </a:xfrm>
        </p:spPr>
        <p:txBody>
          <a:bodyPr anchor="t" anchorCtr="0"/>
          <a:lstStyle>
            <a:lvl1pPr algn="l">
              <a:defRPr sz="2400" b="1" i="0" cap="all">
                <a:solidFill>
                  <a:srgbClr val="189AC8"/>
                </a:solidFill>
              </a:defRPr>
            </a:lvl1pPr>
          </a:lstStyle>
          <a:p>
            <a:r>
              <a:rPr lang="en-US"/>
              <a:t>Click to edit Master title style</a:t>
            </a:r>
            <a:endParaRPr lang="en-US" dirty="0"/>
          </a:p>
        </p:txBody>
      </p:sp>
      <p:sp>
        <p:nvSpPr>
          <p:cNvPr id="4" name="Content Placeholder 3"/>
          <p:cNvSpPr>
            <a:spLocks noGrp="1"/>
          </p:cNvSpPr>
          <p:nvPr>
            <p:ph sz="quarter" idx="13"/>
          </p:nvPr>
        </p:nvSpPr>
        <p:spPr>
          <a:xfrm>
            <a:off x="889000" y="1854200"/>
            <a:ext cx="7273925" cy="4170363"/>
          </a:xfrm>
        </p:spPr>
        <p:txBody>
          <a:bodyPr>
            <a:normAutofit/>
          </a:bodyPr>
          <a:lstStyle>
            <a:lvl1pPr marL="0" indent="0">
              <a:buFont typeface="Arial"/>
              <a:buNone/>
              <a:defRPr sz="2000"/>
            </a:lvl1pPr>
            <a:lvl2pPr marL="457200" indent="0">
              <a:buFont typeface="Arial"/>
              <a:buNone/>
              <a:defRPr sz="1800"/>
            </a:lvl2pPr>
            <a:lvl3pPr marL="914400" indent="0">
              <a:buFont typeface="Arial"/>
              <a:buNone/>
              <a:defRPr sz="1600"/>
            </a:lvl3pPr>
            <a:lvl4pPr marL="1371600" indent="0">
              <a:buFont typeface="Arial"/>
              <a:buNone/>
              <a:defRPr sz="1400"/>
            </a:lvl4pPr>
            <a:lvl5pPr marL="1828800" indent="0">
              <a:buFont typeface="Arial"/>
              <a:buNone/>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4"/>
          <p:cNvSpPr>
            <a:spLocks noGrp="1"/>
          </p:cNvSpPr>
          <p:nvPr>
            <p:ph type="sldNum" sz="quarter" idx="14"/>
          </p:nvPr>
        </p:nvSpPr>
        <p:spPr>
          <a:xfrm>
            <a:off x="6686550" y="6343650"/>
            <a:ext cx="2133600" cy="365125"/>
          </a:xfrm>
        </p:spPr>
        <p:txBody>
          <a:bodyPr/>
          <a:lstStyle>
            <a:lvl1pPr>
              <a:defRPr/>
            </a:lvl1pPr>
          </a:lstStyle>
          <a:p>
            <a:pPr>
              <a:defRPr/>
            </a:pPr>
            <a:fld id="{5764A838-6DF7-45C0-945B-B06A40E37B3D}" type="slidenum">
              <a:rPr lang="en-US"/>
              <a:pPr>
                <a:defRPr/>
              </a:pPr>
              <a:t>‹N›</a:t>
            </a:fld>
            <a:endParaRPr lang="en-US" dirty="0"/>
          </a:p>
        </p:txBody>
      </p:sp>
    </p:spTree>
    <p:extLst>
      <p:ext uri="{BB962C8B-B14F-4D97-AF65-F5344CB8AC3E}">
        <p14:creationId xmlns:p14="http://schemas.microsoft.com/office/powerpoint/2010/main" val="3110202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368299" y="3066567"/>
            <a:ext cx="4819650" cy="877357"/>
          </a:xfrm>
        </p:spPr>
        <p:txBody>
          <a:bodyPr/>
          <a:lstStyle>
            <a:lvl1pPr algn="l">
              <a:defRPr sz="2200" baseline="0"/>
            </a:lvl1pPr>
          </a:lstStyle>
          <a:p>
            <a:r>
              <a:rPr lang="en-US"/>
              <a:t>Click to edit Master title style</a:t>
            </a:r>
            <a:endParaRPr lang="en-US" dirty="0"/>
          </a:p>
        </p:txBody>
      </p:sp>
      <p:sp>
        <p:nvSpPr>
          <p:cNvPr id="12" name="Text Placeholder 11"/>
          <p:cNvSpPr>
            <a:spLocks noGrp="1"/>
          </p:cNvSpPr>
          <p:nvPr>
            <p:ph type="body" sz="quarter" idx="12"/>
          </p:nvPr>
        </p:nvSpPr>
        <p:spPr>
          <a:xfrm>
            <a:off x="368300" y="3943350"/>
            <a:ext cx="4819650" cy="1554748"/>
          </a:xfrm>
        </p:spPr>
        <p:txBody>
          <a:bodyPr>
            <a:normAutofit/>
          </a:bodyPr>
          <a:lstStyle>
            <a:lvl1pPr marL="0" indent="0">
              <a:buFont typeface="Arial"/>
              <a:buNone/>
              <a:defRPr sz="1600">
                <a:solidFill>
                  <a:schemeClr val="bg1">
                    <a:lumMod val="50000"/>
                  </a:schemeClr>
                </a:solidFill>
              </a:defRPr>
            </a:lvl1pPr>
            <a:lvl2pPr marL="0" indent="0">
              <a:buFont typeface="Arial"/>
              <a:buNone/>
              <a:defRPr sz="1400">
                <a:solidFill>
                  <a:schemeClr val="bg1">
                    <a:lumMod val="50000"/>
                  </a:schemeClr>
                </a:solidFill>
              </a:defRPr>
            </a:lvl2pPr>
            <a:lvl3pPr marL="0" indent="0">
              <a:buFont typeface="Arial"/>
              <a:buNone/>
              <a:defRPr sz="1200">
                <a:solidFill>
                  <a:schemeClr val="bg1">
                    <a:lumMod val="50000"/>
                  </a:schemeClr>
                </a:solidFill>
              </a:defRPr>
            </a:lvl3pPr>
            <a:lvl4pPr marL="0" indent="0">
              <a:buFont typeface="Arial"/>
              <a:buNone/>
              <a:defRPr sz="1100">
                <a:solidFill>
                  <a:schemeClr val="bg1">
                    <a:lumMod val="50000"/>
                  </a:schemeClr>
                </a:solidFill>
              </a:defRPr>
            </a:lvl4pPr>
            <a:lvl5pPr marL="0" indent="0">
              <a:buFont typeface="Arial"/>
              <a:buNone/>
              <a:defRPr sz="1100">
                <a:solidFill>
                  <a:srgbClr val="189AC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4372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64E3BF9-CEDF-4910-94FA-6BF3D21F8912}" type="datetimeFigureOut">
              <a:rPr lang="en-GB" smtClean="0"/>
              <a:t>17/07/2018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768D84-49E4-42D1-A0BB-2EA2FFDF84C8}" type="slidenum">
              <a:rPr lang="en-GB" smtClean="0"/>
              <a:t>‹N›</a:t>
            </a:fld>
            <a:endParaRPr lang="en-GB"/>
          </a:p>
        </p:txBody>
      </p:sp>
    </p:spTree>
    <p:extLst>
      <p:ext uri="{BB962C8B-B14F-4D97-AF65-F5344CB8AC3E}">
        <p14:creationId xmlns:p14="http://schemas.microsoft.com/office/powerpoint/2010/main" val="2080714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64E3BF9-CEDF-4910-94FA-6BF3D21F8912}" type="datetimeFigureOut">
              <a:rPr lang="en-GB" smtClean="0"/>
              <a:t>17/07/2018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768D84-49E4-42D1-A0BB-2EA2FFDF84C8}" type="slidenum">
              <a:rPr lang="en-GB" smtClean="0"/>
              <a:t>‹N›</a:t>
            </a:fld>
            <a:endParaRPr lang="en-GB"/>
          </a:p>
        </p:txBody>
      </p:sp>
    </p:spTree>
    <p:extLst>
      <p:ext uri="{BB962C8B-B14F-4D97-AF65-F5344CB8AC3E}">
        <p14:creationId xmlns:p14="http://schemas.microsoft.com/office/powerpoint/2010/main" val="1263271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5AD68DD-D10C-437F-A301-B58ABD459F7C}" type="datetimeFigureOut">
              <a:rPr lang="it-IT" smtClean="0"/>
              <a:t>17/07/2018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E48F104-EE57-49B8-B7EE-4865E112052B}" type="slidenum">
              <a:rPr lang="it-IT" smtClean="0"/>
              <a:t>‹N›</a:t>
            </a:fld>
            <a:endParaRPr lang="it-IT"/>
          </a:p>
        </p:txBody>
      </p:sp>
    </p:spTree>
    <p:extLst>
      <p:ext uri="{BB962C8B-B14F-4D97-AF65-F5344CB8AC3E}">
        <p14:creationId xmlns:p14="http://schemas.microsoft.com/office/powerpoint/2010/main" val="3271350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A9677178-9E58-471E-A1D3-45157DC386E1}" type="datetime1">
              <a:rPr lang="en-US"/>
              <a:pPr>
                <a:defRPr/>
              </a:pPr>
              <a:t>7/17/2018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schemeClr val="tx1">
                    <a:tint val="75000"/>
                  </a:schemeClr>
                </a:solidFill>
                <a:latin typeface="+mn-lt"/>
              </a:defRPr>
            </a:lvl1pPr>
          </a:lstStyle>
          <a:p>
            <a:pPr>
              <a:defRPr/>
            </a:pPr>
            <a:endParaRPr lang="en-US"/>
          </a:p>
        </p:txBody>
      </p:sp>
      <p:sp>
        <p:nvSpPr>
          <p:cNvPr id="7" name="Footer Placeholder 3"/>
          <p:cNvSpPr txBox="1">
            <a:spLocks/>
          </p:cNvSpPr>
          <p:nvPr/>
        </p:nvSpPr>
        <p:spPr>
          <a:xfrm>
            <a:off x="657225" y="6556375"/>
            <a:ext cx="5759450" cy="365125"/>
          </a:xfrm>
          <a:prstGeom prst="rect">
            <a:avLst/>
          </a:prstGeom>
        </p:spPr>
        <p:txBody>
          <a:bodyPr/>
          <a:lstStyle>
            <a:defPPr>
              <a:defRPr lang="en-US"/>
            </a:defPPr>
            <a:lvl1pPr marL="0" algn="l" defTabSz="457200" rtl="0" eaLnBrk="1" latinLnBrk="0" hangingPunct="1">
              <a:defRPr sz="6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t>This project has received funding from the European Union’s Horizon 2020 research and innovation </a:t>
            </a:r>
            <a:r>
              <a:rPr lang="en-US" dirty="0" err="1"/>
              <a:t>programme</a:t>
            </a:r>
            <a:r>
              <a:rPr lang="en-US" dirty="0"/>
              <a:t> under grant agreement No. 641974.</a:t>
            </a:r>
          </a:p>
        </p:txBody>
      </p:sp>
      <p:pic>
        <p:nvPicPr>
          <p:cNvPr id="1031" name="Picture 7" descr="ue flag-01.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57200" y="6559550"/>
            <a:ext cx="244475"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4"/>
          <p:cNvSpPr>
            <a:spLocks noGrp="1"/>
          </p:cNvSpPr>
          <p:nvPr>
            <p:ph type="sldNum" sz="quarter" idx="4"/>
          </p:nvPr>
        </p:nvSpPr>
        <p:spPr>
          <a:xfrm>
            <a:off x="6686550" y="6342063"/>
            <a:ext cx="2133600" cy="365125"/>
          </a:xfrm>
          <a:prstGeom prst="rect">
            <a:avLst/>
          </a:prstGeom>
        </p:spPr>
        <p:txBody>
          <a:bodyPr/>
          <a:lstStyle>
            <a:lvl1pPr algn="r" eaLnBrk="1" fontAlgn="auto" hangingPunct="1">
              <a:spcBef>
                <a:spcPts val="0"/>
              </a:spcBef>
              <a:spcAft>
                <a:spcPts val="0"/>
              </a:spcAft>
              <a:defRPr sz="1050" i="1" smtClean="0">
                <a:solidFill>
                  <a:srgbClr val="189AC8"/>
                </a:solidFill>
                <a:latin typeface="Titillium Light"/>
                <a:cs typeface="Titillium Light"/>
              </a:defRPr>
            </a:lvl1pPr>
          </a:lstStyle>
          <a:p>
            <a:pPr>
              <a:defRPr/>
            </a:pPr>
            <a:fld id="{67B74B3F-F602-483D-98C6-EFF82810A98C}" type="slidenum">
              <a:rPr lang="en-US"/>
              <a:pPr>
                <a:defRPr/>
              </a:pPr>
              <a:t>‹N›</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457200" rtl="0" eaLnBrk="1" fontAlgn="base" hangingPunct="1">
        <a:spcBef>
          <a:spcPct val="0"/>
        </a:spcBef>
        <a:spcAft>
          <a:spcPct val="0"/>
        </a:spcAft>
        <a:defRPr sz="4400" b="1" kern="1200" cap="all">
          <a:solidFill>
            <a:srgbClr val="189AC8"/>
          </a:solidFill>
          <a:latin typeface="+mj-lt"/>
          <a:ea typeface="+mj-ea"/>
          <a:cs typeface="+mj-cs"/>
        </a:defRPr>
      </a:lvl1pPr>
      <a:lvl2pPr algn="l" defTabSz="457200" rtl="0" eaLnBrk="1" fontAlgn="base" hangingPunct="1">
        <a:spcBef>
          <a:spcPct val="0"/>
        </a:spcBef>
        <a:spcAft>
          <a:spcPct val="0"/>
        </a:spcAft>
        <a:defRPr sz="4400" b="1">
          <a:solidFill>
            <a:srgbClr val="189AC8"/>
          </a:solidFill>
          <a:latin typeface="Calibri" panose="020F0502020204030204" pitchFamily="34" charset="0"/>
        </a:defRPr>
      </a:lvl2pPr>
      <a:lvl3pPr algn="l" defTabSz="457200" rtl="0" eaLnBrk="1" fontAlgn="base" hangingPunct="1">
        <a:spcBef>
          <a:spcPct val="0"/>
        </a:spcBef>
        <a:spcAft>
          <a:spcPct val="0"/>
        </a:spcAft>
        <a:defRPr sz="4400" b="1">
          <a:solidFill>
            <a:srgbClr val="189AC8"/>
          </a:solidFill>
          <a:latin typeface="Calibri" panose="020F0502020204030204" pitchFamily="34" charset="0"/>
        </a:defRPr>
      </a:lvl3pPr>
      <a:lvl4pPr algn="l" defTabSz="457200" rtl="0" eaLnBrk="1" fontAlgn="base" hangingPunct="1">
        <a:spcBef>
          <a:spcPct val="0"/>
        </a:spcBef>
        <a:spcAft>
          <a:spcPct val="0"/>
        </a:spcAft>
        <a:defRPr sz="4400" b="1">
          <a:solidFill>
            <a:srgbClr val="189AC8"/>
          </a:solidFill>
          <a:latin typeface="Calibri" panose="020F0502020204030204" pitchFamily="34" charset="0"/>
        </a:defRPr>
      </a:lvl4pPr>
      <a:lvl5pPr algn="l" defTabSz="457200" rtl="0" eaLnBrk="1" fontAlgn="base" hangingPunct="1">
        <a:spcBef>
          <a:spcPct val="0"/>
        </a:spcBef>
        <a:spcAft>
          <a:spcPct val="0"/>
        </a:spcAft>
        <a:defRPr sz="4400" b="1">
          <a:solidFill>
            <a:srgbClr val="189AC8"/>
          </a:solidFill>
          <a:latin typeface="Calibri" panose="020F0502020204030204" pitchFamily="34" charset="0"/>
        </a:defRPr>
      </a:lvl5pPr>
      <a:lvl6pPr marL="457200" algn="l" defTabSz="457200" rtl="0" eaLnBrk="1" fontAlgn="base" hangingPunct="1">
        <a:spcBef>
          <a:spcPct val="0"/>
        </a:spcBef>
        <a:spcAft>
          <a:spcPct val="0"/>
        </a:spcAft>
        <a:defRPr sz="4400" b="1">
          <a:solidFill>
            <a:srgbClr val="189AC8"/>
          </a:solidFill>
          <a:latin typeface="Calibri" panose="020F0502020204030204" pitchFamily="34" charset="0"/>
        </a:defRPr>
      </a:lvl6pPr>
      <a:lvl7pPr marL="914400" algn="l" defTabSz="457200" rtl="0" eaLnBrk="1" fontAlgn="base" hangingPunct="1">
        <a:spcBef>
          <a:spcPct val="0"/>
        </a:spcBef>
        <a:spcAft>
          <a:spcPct val="0"/>
        </a:spcAft>
        <a:defRPr sz="4400" b="1">
          <a:solidFill>
            <a:srgbClr val="189AC8"/>
          </a:solidFill>
          <a:latin typeface="Calibri" panose="020F0502020204030204" pitchFamily="34" charset="0"/>
        </a:defRPr>
      </a:lvl7pPr>
      <a:lvl8pPr marL="1371600" algn="l" defTabSz="457200" rtl="0" eaLnBrk="1" fontAlgn="base" hangingPunct="1">
        <a:spcBef>
          <a:spcPct val="0"/>
        </a:spcBef>
        <a:spcAft>
          <a:spcPct val="0"/>
        </a:spcAft>
        <a:defRPr sz="4400" b="1">
          <a:solidFill>
            <a:srgbClr val="189AC8"/>
          </a:solidFill>
          <a:latin typeface="Calibri" panose="020F0502020204030204" pitchFamily="34" charset="0"/>
        </a:defRPr>
      </a:lvl8pPr>
      <a:lvl9pPr marL="1828800" algn="l" defTabSz="457200" rtl="0" eaLnBrk="1" fontAlgn="base" hangingPunct="1">
        <a:spcBef>
          <a:spcPct val="0"/>
        </a:spcBef>
        <a:spcAft>
          <a:spcPct val="0"/>
        </a:spcAft>
        <a:defRPr sz="4400" b="1">
          <a:solidFill>
            <a:srgbClr val="189AC8"/>
          </a:solidFill>
          <a:latin typeface="Calibri" panose="020F0502020204030204" pitchFamily="34" charset="0"/>
        </a:defRPr>
      </a:lvl9pPr>
    </p:titleStyle>
    <p:bodyStyle>
      <a:lvl1pPr marL="342900" indent="-342900" algn="l" defTabSz="457200" rtl="0" eaLnBrk="1" fontAlgn="base" hangingPunct="1">
        <a:spcBef>
          <a:spcPct val="20000"/>
        </a:spcBef>
        <a:spcAft>
          <a:spcPct val="0"/>
        </a:spcAft>
        <a:buSzPct val="60000"/>
        <a:buBlip>
          <a:blip r:embed="rId14"/>
        </a:buBlip>
        <a:defRPr sz="2800" kern="1200">
          <a:solidFill>
            <a:schemeClr val="tx1"/>
          </a:solidFill>
          <a:latin typeface="Titillium Light"/>
          <a:ea typeface="Titillium Light"/>
          <a:cs typeface="Titillium Light"/>
        </a:defRPr>
      </a:lvl1pPr>
      <a:lvl2pPr marL="742950" indent="-285750" algn="l" defTabSz="457200" rtl="0" eaLnBrk="1" fontAlgn="base" hangingPunct="1">
        <a:spcBef>
          <a:spcPct val="20000"/>
        </a:spcBef>
        <a:spcAft>
          <a:spcPct val="0"/>
        </a:spcAft>
        <a:buSzPct val="60000"/>
        <a:buBlip>
          <a:blip r:embed="rId14"/>
        </a:buBlip>
        <a:defRPr sz="2400" kern="1200">
          <a:solidFill>
            <a:schemeClr val="tx1"/>
          </a:solidFill>
          <a:latin typeface="Titillium Light"/>
          <a:ea typeface="Titillium Light"/>
          <a:cs typeface="Titillium Light"/>
        </a:defRPr>
      </a:lvl2pPr>
      <a:lvl3pPr marL="1143000" indent="-228600" algn="l" defTabSz="457200" rtl="0" eaLnBrk="1" fontAlgn="base" hangingPunct="1">
        <a:spcBef>
          <a:spcPct val="20000"/>
        </a:spcBef>
        <a:spcAft>
          <a:spcPct val="0"/>
        </a:spcAft>
        <a:buSzPct val="60000"/>
        <a:buBlip>
          <a:blip r:embed="rId14"/>
        </a:buBlip>
        <a:defRPr sz="2000" kern="1200">
          <a:solidFill>
            <a:schemeClr val="tx1"/>
          </a:solidFill>
          <a:latin typeface="Titillium Light"/>
          <a:ea typeface="Titillium Light"/>
          <a:cs typeface="Titillium Light"/>
        </a:defRPr>
      </a:lvl3pPr>
      <a:lvl4pPr marL="1600200" indent="-228600" algn="l" defTabSz="457200" rtl="0" eaLnBrk="1" fontAlgn="base" hangingPunct="1">
        <a:spcBef>
          <a:spcPct val="20000"/>
        </a:spcBef>
        <a:spcAft>
          <a:spcPct val="0"/>
        </a:spcAft>
        <a:buSzPct val="60000"/>
        <a:buBlip>
          <a:blip r:embed="rId14"/>
        </a:buBlip>
        <a:defRPr kern="1200">
          <a:solidFill>
            <a:schemeClr val="tx1"/>
          </a:solidFill>
          <a:latin typeface="Titillium Light"/>
          <a:ea typeface="Titillium Light"/>
          <a:cs typeface="Titillium Light"/>
        </a:defRPr>
      </a:lvl4pPr>
      <a:lvl5pPr marL="2057400" indent="-228600" algn="l" defTabSz="457200" rtl="0" eaLnBrk="1" fontAlgn="base" hangingPunct="1">
        <a:spcBef>
          <a:spcPct val="20000"/>
        </a:spcBef>
        <a:spcAft>
          <a:spcPct val="0"/>
        </a:spcAft>
        <a:buSzPct val="60000"/>
        <a:buBlip>
          <a:blip r:embed="rId14"/>
        </a:buBlip>
        <a:defRPr kern="1200">
          <a:solidFill>
            <a:schemeClr val="tx1"/>
          </a:solidFill>
          <a:latin typeface="Titillium Light"/>
          <a:ea typeface="Titillium Light"/>
          <a:cs typeface="Titillium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image" Target="../media/image19.wmf"/></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9.xml"/><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Layout" Target="../diagrams/layout1.xml"/><Relationship Id="rId7" Type="http://schemas.openxmlformats.org/officeDocument/2006/relationships/image" Target="../media/image35.jp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oleObject" Target="../embeddings/oleObject1.bin"/><Relationship Id="rId4" Type="http://schemas.openxmlformats.org/officeDocument/2006/relationships/image" Target="../media/image13.wmf"/></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hyperlink" Target="http://eur-lex.europa.eu/legal-content/EN/TXT/?uri=CELEX:52015DC0614" TargetMode="Externa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wastefootprint.com/" TargetMode="External"/><Relationship Id="rId1" Type="http://schemas.openxmlformats.org/officeDocument/2006/relationships/slideLayout" Target="../slideLayouts/slideLayout8.xml"/><Relationship Id="rId5" Type="http://schemas.openxmlformats.org/officeDocument/2006/relationships/image" Target="../media/image17.jpeg"/><Relationship Id="rId4" Type="http://schemas.openxmlformats.org/officeDocument/2006/relationships/hyperlink" Target="https://en.wikipedia.org/wiki/Waste_Framework_Directiv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80499" y="1980725"/>
            <a:ext cx="4957762" cy="1147762"/>
          </a:xfrm>
        </p:spPr>
        <p:txBody>
          <a:bodyPr>
            <a:noAutofit/>
          </a:bodyPr>
          <a:lstStyle/>
          <a:p>
            <a:pPr algn="ctr" fontAlgn="auto">
              <a:spcAft>
                <a:spcPts val="0"/>
              </a:spcAft>
              <a:defRPr/>
            </a:pPr>
            <a:r>
              <a:rPr lang="en-US" sz="2400" dirty="0" smtClean="0"/>
              <a:t>Circular Economy dynamics: policies and innovations</a:t>
            </a:r>
            <a:endParaRPr lang="en-US" sz="2400" dirty="0"/>
          </a:p>
        </p:txBody>
      </p:sp>
      <p:sp>
        <p:nvSpPr>
          <p:cNvPr id="3" name="Subtitle 2"/>
          <p:cNvSpPr>
            <a:spLocks noGrp="1"/>
          </p:cNvSpPr>
          <p:nvPr>
            <p:ph type="subTitle" idx="1"/>
          </p:nvPr>
        </p:nvSpPr>
        <p:spPr>
          <a:xfrm>
            <a:off x="3378223" y="3430588"/>
            <a:ext cx="4957762" cy="1752600"/>
          </a:xfrm>
        </p:spPr>
        <p:txBody>
          <a:bodyPr rtlCol="0">
            <a:normAutofit fontScale="92500" lnSpcReduction="20000"/>
          </a:bodyPr>
          <a:lstStyle/>
          <a:p>
            <a:pPr fontAlgn="auto">
              <a:spcAft>
                <a:spcPts val="0"/>
              </a:spcAft>
              <a:defRPr/>
            </a:pPr>
            <a:endParaRPr lang="en-US" dirty="0">
              <a:ea typeface="+mn-ea"/>
            </a:endParaRPr>
          </a:p>
          <a:p>
            <a:pPr fontAlgn="auto">
              <a:spcAft>
                <a:spcPts val="0"/>
              </a:spcAft>
              <a:defRPr/>
            </a:pPr>
            <a:endParaRPr lang="en-US" dirty="0">
              <a:ea typeface="+mn-ea"/>
            </a:endParaRPr>
          </a:p>
          <a:p>
            <a:pPr algn="ctr" fontAlgn="auto">
              <a:spcAft>
                <a:spcPts val="0"/>
              </a:spcAft>
              <a:defRPr/>
            </a:pPr>
            <a:r>
              <a:rPr lang="en-US" dirty="0" smtClean="0">
                <a:ea typeface="+mn-ea"/>
              </a:rPr>
              <a:t>H2020 </a:t>
            </a:r>
            <a:r>
              <a:rPr lang="en-US" dirty="0">
                <a:ea typeface="+mn-ea"/>
              </a:rPr>
              <a:t>Green.eu project “European Global Transition Network on Eco-Innovation, Green Economy and Sustainable Development”</a:t>
            </a:r>
          </a:p>
          <a:p>
            <a:pPr fontAlgn="auto">
              <a:spcAft>
                <a:spcPts val="0"/>
              </a:spcAft>
              <a:defRPr/>
            </a:pPr>
            <a:endParaRPr lang="en-US" dirty="0">
              <a:ea typeface="+mn-ea"/>
            </a:endParaRPr>
          </a:p>
          <a:p>
            <a:pPr fontAlgn="auto">
              <a:spcAft>
                <a:spcPts val="0"/>
              </a:spcAft>
              <a:defRPr/>
            </a:pPr>
            <a:r>
              <a:rPr lang="en-US" b="1" dirty="0" smtClean="0">
                <a:solidFill>
                  <a:schemeClr val="tx1"/>
                </a:solidFill>
                <a:ea typeface="+mn-ea"/>
              </a:rPr>
              <a:t>Massimiliano </a:t>
            </a:r>
            <a:r>
              <a:rPr lang="en-US" b="1" dirty="0" err="1" smtClean="0">
                <a:solidFill>
                  <a:schemeClr val="tx1"/>
                </a:solidFill>
                <a:ea typeface="+mn-ea"/>
              </a:rPr>
              <a:t>Mazzanti</a:t>
            </a:r>
            <a:r>
              <a:rPr lang="en-US" b="1" dirty="0" smtClean="0">
                <a:solidFill>
                  <a:schemeClr val="tx1"/>
                </a:solidFill>
                <a:ea typeface="+mn-ea"/>
              </a:rPr>
              <a:t> </a:t>
            </a:r>
            <a:endParaRPr lang="en-US" b="1" dirty="0">
              <a:ea typeface="+mn-ea"/>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22685" cy="1888012"/>
          </a:xfrm>
          <a:prstGeom prst="rect">
            <a:avLst/>
          </a:prstGeom>
        </p:spPr>
      </p:pic>
      <p:pic>
        <p:nvPicPr>
          <p:cNvPr id="6" name="Picture 2" descr="C:\Users\roberto\Desktop\header-seeds.jpg"/>
          <p:cNvPicPr>
            <a:picLocks noChangeAspect="1" noChangeArrowheads="1"/>
          </p:cNvPicPr>
          <p:nvPr/>
        </p:nvPicPr>
        <p:blipFill>
          <a:blip r:embed="rId3" cstate="print"/>
          <a:srcRect/>
          <a:stretch>
            <a:fillRect/>
          </a:stretch>
        </p:blipFill>
        <p:spPr bwMode="auto">
          <a:xfrm>
            <a:off x="119978" y="3803809"/>
            <a:ext cx="9109569" cy="2004105"/>
          </a:xfrm>
          <a:prstGeom prst="rect">
            <a:avLst/>
          </a:prstGeom>
          <a:noFill/>
        </p:spPr>
      </p:pic>
      <p:sp>
        <p:nvSpPr>
          <p:cNvPr id="7" name="Segnaposto testo 6"/>
          <p:cNvSpPr>
            <a:spLocks noGrp="1"/>
          </p:cNvSpPr>
          <p:nvPr>
            <p:ph type="body" sz="quarter" idx="12"/>
          </p:nvPr>
        </p:nvSpPr>
        <p:spPr/>
        <p:txBody>
          <a:bodyP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bwMode="auto">
          <a:xfrm>
            <a:off x="467544" y="116632"/>
            <a:ext cx="7742312" cy="1152128"/>
          </a:xfrm>
          <a:noFill/>
          <a:ln>
            <a:miter lim="800000"/>
            <a:headEnd/>
            <a:tailEnd/>
          </a:ln>
        </p:spPr>
        <p:txBody>
          <a:bodyPr vert="horz" wrap="square" lIns="91440" tIns="45720" rIns="91440" bIns="45720" numCol="1" anchor="t" anchorCtr="0" compatLnSpc="1">
            <a:prstTxWarp prst="textNoShape">
              <a:avLst/>
            </a:prstTxWarp>
            <a:noAutofit/>
          </a:bodyPr>
          <a:lstStyle/>
          <a:p>
            <a:r>
              <a:rPr lang="en-US" sz="3600" b="1" i="1" noProof="0" dirty="0" smtClean="0">
                <a:solidFill>
                  <a:srgbClr val="0070C0"/>
                </a:solidFill>
                <a:latin typeface="Calibri" pitchFamily="34" charset="0"/>
                <a:ea typeface="ＭＳ Ｐゴシック" pitchFamily="34" charset="-128"/>
              </a:rPr>
              <a:t>Waste management irreversibly away from landfill, and feeds the CE</a:t>
            </a:r>
          </a:p>
        </p:txBody>
      </p:sp>
      <p:graphicFrame>
        <p:nvGraphicFramePr>
          <p:cNvPr id="4" name="Grafico 3"/>
          <p:cNvGraphicFramePr/>
          <p:nvPr/>
        </p:nvGraphicFramePr>
        <p:xfrm>
          <a:off x="3131840" y="2564904"/>
          <a:ext cx="5832648" cy="3744416"/>
        </p:xfrm>
        <a:graphic>
          <a:graphicData uri="http://schemas.openxmlformats.org/drawingml/2006/chart">
            <c:chart xmlns:c="http://schemas.openxmlformats.org/drawingml/2006/chart" xmlns:r="http://schemas.openxmlformats.org/officeDocument/2006/relationships" r:id="rId2"/>
          </a:graphicData>
        </a:graphic>
      </p:graphicFrame>
      <p:cxnSp>
        <p:nvCxnSpPr>
          <p:cNvPr id="20484" name="AutoShape 2"/>
          <p:cNvCxnSpPr>
            <a:cxnSpLocks noChangeShapeType="1"/>
          </p:cNvCxnSpPr>
          <p:nvPr/>
        </p:nvCxnSpPr>
        <p:spPr bwMode="auto">
          <a:xfrm flipV="1">
            <a:off x="6084168" y="2564904"/>
            <a:ext cx="0" cy="2870076"/>
          </a:xfrm>
          <a:prstGeom prst="straightConnector1">
            <a:avLst/>
          </a:prstGeom>
          <a:noFill/>
          <a:ln w="9525">
            <a:solidFill>
              <a:srgbClr val="000000"/>
            </a:solidFill>
            <a:round/>
            <a:headEnd/>
            <a:tailEnd/>
          </a:ln>
        </p:spPr>
      </p:cxnSp>
      <p:sp>
        <p:nvSpPr>
          <p:cNvPr id="20485" name="Text Box 3"/>
          <p:cNvSpPr txBox="1">
            <a:spLocks noChangeArrowheads="1"/>
          </p:cNvSpPr>
          <p:nvPr/>
        </p:nvSpPr>
        <p:spPr bwMode="auto">
          <a:xfrm>
            <a:off x="7020272" y="3212976"/>
            <a:ext cx="1169988" cy="222250"/>
          </a:xfrm>
          <a:prstGeom prst="rect">
            <a:avLst/>
          </a:prstGeom>
          <a:solidFill>
            <a:srgbClr val="FFFFFF"/>
          </a:solidFill>
          <a:ln w="9525">
            <a:solidFill>
              <a:srgbClr val="000000"/>
            </a:solidFill>
            <a:miter lim="800000"/>
            <a:headEnd/>
            <a:tailEnd/>
          </a:ln>
        </p:spPr>
        <p:txBody>
          <a:bodyPr/>
          <a:lstStyle/>
          <a:p>
            <a:pPr algn="ctr">
              <a:spcAft>
                <a:spcPts val="1000"/>
              </a:spcAft>
            </a:pPr>
            <a:r>
              <a:rPr lang="it-IT" sz="900">
                <a:solidFill>
                  <a:srgbClr val="0070C0"/>
                </a:solidFill>
                <a:latin typeface="Calibri" pitchFamily="34" charset="0"/>
              </a:rPr>
              <a:t>Projections</a:t>
            </a:r>
            <a:endParaRPr lang="it-IT">
              <a:solidFill>
                <a:srgbClr val="0070C0"/>
              </a:solidFill>
            </a:endParaRPr>
          </a:p>
        </p:txBody>
      </p:sp>
      <p:sp>
        <p:nvSpPr>
          <p:cNvPr id="20486" name="Rettangolo 10"/>
          <p:cNvSpPr>
            <a:spLocks noChangeArrowheads="1"/>
          </p:cNvSpPr>
          <p:nvPr/>
        </p:nvSpPr>
        <p:spPr bwMode="auto">
          <a:xfrm>
            <a:off x="3059832" y="1484784"/>
            <a:ext cx="5725344" cy="83099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r>
              <a:rPr lang="en-GB" sz="1600" b="1" i="1" dirty="0">
                <a:solidFill>
                  <a:schemeClr val="accent5">
                    <a:lumMod val="50000"/>
                  </a:schemeClr>
                </a:solidFill>
              </a:rPr>
              <a:t>Actual and projected share of landfill, incineration, composting, and recycling for MSW in the EU27 (actual data 1996-2011, projections 2012-2030  - decimal % of total MSW treatment)</a:t>
            </a:r>
            <a:endParaRPr lang="it-IT" sz="1600" b="1" i="1" dirty="0">
              <a:solidFill>
                <a:schemeClr val="accent5">
                  <a:lumMod val="50000"/>
                </a:schemeClr>
              </a:solidFill>
            </a:endParaRPr>
          </a:p>
        </p:txBody>
      </p:sp>
      <p:sp>
        <p:nvSpPr>
          <p:cNvPr id="20487" name="CasellaDiTesto 7"/>
          <p:cNvSpPr txBox="1">
            <a:spLocks noChangeArrowheads="1"/>
          </p:cNvSpPr>
          <p:nvPr/>
        </p:nvSpPr>
        <p:spPr bwMode="auto">
          <a:xfrm>
            <a:off x="3203848" y="6381328"/>
            <a:ext cx="1971950" cy="400110"/>
          </a:xfrm>
          <a:prstGeom prst="rect">
            <a:avLst/>
          </a:prstGeom>
          <a:noFill/>
          <a:ln w="9525">
            <a:noFill/>
            <a:miter lim="800000"/>
            <a:headEnd/>
            <a:tailEnd/>
          </a:ln>
        </p:spPr>
        <p:txBody>
          <a:bodyPr wrap="none">
            <a:spAutoFit/>
          </a:bodyPr>
          <a:lstStyle/>
          <a:p>
            <a:r>
              <a:rPr lang="it-IT" sz="2000" i="1" dirty="0"/>
              <a:t>Source: </a:t>
            </a:r>
            <a:r>
              <a:rPr lang="it-IT" sz="2000" i="1" dirty="0" err="1"/>
              <a:t>EMInInn</a:t>
            </a:r>
            <a:r>
              <a:rPr lang="it-IT" sz="2000" i="1" dirty="0"/>
              <a:t> WP8</a:t>
            </a:r>
          </a:p>
        </p:txBody>
      </p:sp>
      <p:sp>
        <p:nvSpPr>
          <p:cNvPr id="8" name="Rettangolo 7"/>
          <p:cNvSpPr/>
          <p:nvPr/>
        </p:nvSpPr>
        <p:spPr>
          <a:xfrm>
            <a:off x="179512" y="1556792"/>
            <a:ext cx="2808312" cy="4832092"/>
          </a:xfrm>
          <a:prstGeom prst="rect">
            <a:avLst/>
          </a:prstGeom>
        </p:spPr>
        <p:txBody>
          <a:bodyPr wrap="square">
            <a:spAutoFit/>
          </a:bodyPr>
          <a:lstStyle/>
          <a:p>
            <a:r>
              <a:rPr lang="it-IT" sz="2200" b="1" i="1" dirty="0" err="1" smtClean="0">
                <a:solidFill>
                  <a:srgbClr val="FF0000"/>
                </a:solidFill>
                <a:ea typeface="ＭＳ Ｐゴシック" pitchFamily="34" charset="-128"/>
              </a:rPr>
              <a:t>Robust</a:t>
            </a:r>
            <a:r>
              <a:rPr lang="it-IT" sz="2200" b="1" i="1" dirty="0" smtClean="0">
                <a:solidFill>
                  <a:srgbClr val="FF0000"/>
                </a:solidFill>
                <a:ea typeface="ＭＳ Ｐゴシック" pitchFamily="34" charset="-128"/>
              </a:rPr>
              <a:t> trend </a:t>
            </a:r>
            <a:r>
              <a:rPr lang="it-IT" sz="2200" b="1" i="1" dirty="0" err="1" smtClean="0">
                <a:solidFill>
                  <a:srgbClr val="FF0000"/>
                </a:solidFill>
                <a:ea typeface="ＭＳ Ｐゴシック" pitchFamily="34" charset="-128"/>
              </a:rPr>
              <a:t>towards</a:t>
            </a:r>
            <a:r>
              <a:rPr lang="it-IT" sz="2200" b="1" i="1" dirty="0" smtClean="0">
                <a:solidFill>
                  <a:srgbClr val="FF0000"/>
                </a:solidFill>
                <a:ea typeface="ＭＳ Ｐゴシック" pitchFamily="34" charset="-128"/>
              </a:rPr>
              <a:t> </a:t>
            </a:r>
            <a:r>
              <a:rPr lang="it-IT" sz="2200" b="1" i="1" dirty="0" err="1" smtClean="0">
                <a:solidFill>
                  <a:srgbClr val="FF0000"/>
                </a:solidFill>
                <a:ea typeface="ＭＳ Ｐゴシック" pitchFamily="34" charset="-128"/>
              </a:rPr>
              <a:t>recycling</a:t>
            </a:r>
            <a:r>
              <a:rPr lang="it-IT" sz="2200" b="1" i="1" dirty="0" smtClean="0">
                <a:solidFill>
                  <a:srgbClr val="FF0000"/>
                </a:solidFill>
                <a:ea typeface="ＭＳ Ｐゴシック" pitchFamily="34" charset="-128"/>
              </a:rPr>
              <a:t>/</a:t>
            </a:r>
            <a:r>
              <a:rPr lang="it-IT" sz="2200" b="1" i="1" dirty="0" err="1" smtClean="0">
                <a:solidFill>
                  <a:srgbClr val="FF0000"/>
                </a:solidFill>
                <a:ea typeface="ＭＳ Ｐゴシック" pitchFamily="34" charset="-128"/>
              </a:rPr>
              <a:t>recovery</a:t>
            </a:r>
            <a:r>
              <a:rPr lang="it-IT" sz="2200" b="1" i="1" dirty="0" smtClean="0">
                <a:solidFill>
                  <a:srgbClr val="FF0000"/>
                </a:solidFill>
                <a:ea typeface="ＭＳ Ｐゴシック" pitchFamily="34" charset="-128"/>
              </a:rPr>
              <a:t> </a:t>
            </a:r>
            <a:r>
              <a:rPr lang="it-IT" sz="2200" b="1" i="1" dirty="0" err="1" smtClean="0">
                <a:solidFill>
                  <a:srgbClr val="FF0000"/>
                </a:solidFill>
                <a:ea typeface="ＭＳ Ｐゴシック" pitchFamily="34" charset="-128"/>
              </a:rPr>
              <a:t>of</a:t>
            </a:r>
            <a:r>
              <a:rPr lang="it-IT" sz="2200" b="1" i="1" dirty="0" smtClean="0">
                <a:solidFill>
                  <a:srgbClr val="FF0000"/>
                </a:solidFill>
                <a:ea typeface="ＭＳ Ｐゴシック" pitchFamily="34" charset="-128"/>
              </a:rPr>
              <a:t> MSW  </a:t>
            </a:r>
            <a:r>
              <a:rPr lang="it-IT" sz="2200" i="1" dirty="0" smtClean="0">
                <a:solidFill>
                  <a:srgbClr val="C00000"/>
                </a:solidFill>
              </a:rPr>
              <a:t>(‘EU waste </a:t>
            </a:r>
            <a:r>
              <a:rPr lang="it-IT" sz="2200" i="1" dirty="0" err="1" smtClean="0">
                <a:solidFill>
                  <a:srgbClr val="C00000"/>
                </a:solidFill>
              </a:rPr>
              <a:t>hierarchy</a:t>
            </a:r>
            <a:r>
              <a:rPr lang="it-IT" sz="2200" i="1" dirty="0" smtClean="0">
                <a:solidFill>
                  <a:srgbClr val="C00000"/>
                </a:solidFill>
              </a:rPr>
              <a:t>’)</a:t>
            </a:r>
            <a:endParaRPr lang="it-IT" sz="2200" b="1" i="1" dirty="0" smtClean="0">
              <a:solidFill>
                <a:srgbClr val="FF0000"/>
              </a:solidFill>
              <a:ea typeface="ＭＳ Ｐゴシック" pitchFamily="34" charset="-128"/>
            </a:endParaRPr>
          </a:p>
          <a:p>
            <a:endParaRPr lang="en-GB" sz="2200" i="1" dirty="0" smtClean="0">
              <a:ea typeface="ＭＳ Ｐゴシック" pitchFamily="34" charset="-128"/>
            </a:endParaRPr>
          </a:p>
          <a:p>
            <a:r>
              <a:rPr lang="en-GB" sz="2200" i="1" dirty="0" smtClean="0">
                <a:ea typeface="ＭＳ Ｐゴシック" pitchFamily="34" charset="-128"/>
              </a:rPr>
              <a:t>In 2012, MSW in landfill in EU27 were 62 million tons less than 1995</a:t>
            </a:r>
          </a:p>
          <a:p>
            <a:endParaRPr lang="en-GB" sz="2200" i="1" dirty="0" smtClean="0">
              <a:ea typeface="ＭＳ Ｐゴシック" pitchFamily="34" charset="-128"/>
            </a:endParaRPr>
          </a:p>
          <a:p>
            <a:r>
              <a:rPr lang="en-GB" sz="2200" b="1" i="1" dirty="0" smtClean="0">
                <a:solidFill>
                  <a:srgbClr val="0070C0"/>
                </a:solidFill>
                <a:ea typeface="ＭＳ Ｐゴシック" pitchFamily="34" charset="-128"/>
              </a:rPr>
              <a:t>Estimated </a:t>
            </a:r>
            <a:r>
              <a:rPr lang="en-GB" sz="2200" b="1" i="1" u="sng" dirty="0" smtClean="0">
                <a:solidFill>
                  <a:srgbClr val="0070C0"/>
                </a:solidFill>
                <a:ea typeface="ＭＳ Ｐゴシック" pitchFamily="34" charset="-128"/>
              </a:rPr>
              <a:t>500 million tons/year</a:t>
            </a:r>
            <a:r>
              <a:rPr lang="en-GB" sz="2200" b="1" i="1" dirty="0" smtClean="0">
                <a:solidFill>
                  <a:srgbClr val="0070C0"/>
                </a:solidFill>
                <a:ea typeface="ＭＳ Ｐゴシック" pitchFamily="34" charset="-128"/>
              </a:rPr>
              <a:t> of materials in wastes </a:t>
            </a:r>
            <a:r>
              <a:rPr lang="it-IT" sz="2200" b="1" i="1" dirty="0" err="1" smtClean="0">
                <a:solidFill>
                  <a:srgbClr val="0070C0"/>
                </a:solidFill>
                <a:ea typeface="ＭＳ Ｐゴシック" pitchFamily="34" charset="-128"/>
              </a:rPr>
              <a:t>waiting</a:t>
            </a:r>
            <a:r>
              <a:rPr lang="it-IT" sz="2200" b="1" i="1" dirty="0" smtClean="0">
                <a:solidFill>
                  <a:srgbClr val="0070C0"/>
                </a:solidFill>
                <a:ea typeface="ＭＳ Ｐゴシック" pitchFamily="34" charset="-128"/>
              </a:rPr>
              <a:t> </a:t>
            </a:r>
            <a:r>
              <a:rPr lang="it-IT" sz="2200" b="1" i="1" dirty="0" err="1" smtClean="0">
                <a:solidFill>
                  <a:srgbClr val="0070C0"/>
                </a:solidFill>
                <a:ea typeface="ＭＳ Ｐゴシック" pitchFamily="34" charset="-128"/>
              </a:rPr>
              <a:t>to</a:t>
            </a:r>
            <a:r>
              <a:rPr lang="it-IT" sz="2200" b="1" i="1" dirty="0" smtClean="0">
                <a:solidFill>
                  <a:srgbClr val="0070C0"/>
                </a:solidFill>
                <a:ea typeface="ＭＳ Ｐゴシック" pitchFamily="34" charset="-128"/>
              </a:rPr>
              <a:t> </a:t>
            </a:r>
            <a:r>
              <a:rPr lang="it-IT" sz="2200" b="1" i="1" dirty="0" err="1" smtClean="0">
                <a:solidFill>
                  <a:srgbClr val="0070C0"/>
                </a:solidFill>
                <a:ea typeface="ＭＳ Ｐゴシック" pitchFamily="34" charset="-128"/>
              </a:rPr>
              <a:t>be</a:t>
            </a:r>
            <a:r>
              <a:rPr lang="it-IT" sz="2200" b="1" i="1" dirty="0" smtClean="0">
                <a:solidFill>
                  <a:srgbClr val="0070C0"/>
                </a:solidFill>
                <a:ea typeface="ＭＳ Ｐゴシック" pitchFamily="34" charset="-128"/>
              </a:rPr>
              <a:t> </a:t>
            </a:r>
            <a:r>
              <a:rPr lang="it-IT" sz="2200" b="1" i="1" dirty="0" err="1" smtClean="0">
                <a:solidFill>
                  <a:srgbClr val="0070C0"/>
                </a:solidFill>
                <a:ea typeface="ＭＳ Ｐゴシック" pitchFamily="34" charset="-128"/>
              </a:rPr>
              <a:t>circulated</a:t>
            </a:r>
            <a:r>
              <a:rPr lang="it-IT" sz="2200" b="1" i="1" dirty="0" smtClean="0">
                <a:solidFill>
                  <a:srgbClr val="0070C0"/>
                </a:solidFill>
                <a:ea typeface="ＭＳ Ｐゴシック" pitchFamily="34" charset="-128"/>
              </a:rPr>
              <a:t> back </a:t>
            </a:r>
            <a:r>
              <a:rPr lang="it-IT" sz="2200" b="1" i="1" dirty="0" err="1" smtClean="0">
                <a:solidFill>
                  <a:srgbClr val="0070C0"/>
                </a:solidFill>
                <a:ea typeface="ＭＳ Ｐゴシック" pitchFamily="34" charset="-128"/>
              </a:rPr>
              <a:t>to</a:t>
            </a:r>
            <a:r>
              <a:rPr lang="it-IT" sz="2200" b="1" i="1" dirty="0" smtClean="0">
                <a:solidFill>
                  <a:srgbClr val="0070C0"/>
                </a:solidFill>
                <a:ea typeface="ＭＳ Ｐゴシック" pitchFamily="34" charset="-128"/>
              </a:rPr>
              <a:t> the </a:t>
            </a:r>
            <a:r>
              <a:rPr lang="it-IT" sz="2200" b="1" i="1" dirty="0" err="1" smtClean="0">
                <a:solidFill>
                  <a:srgbClr val="0070C0"/>
                </a:solidFill>
                <a:ea typeface="ＭＳ Ｐゴシック" pitchFamily="34" charset="-128"/>
              </a:rPr>
              <a:t>economic</a:t>
            </a:r>
            <a:r>
              <a:rPr lang="it-IT" sz="2200" b="1" i="1" dirty="0" smtClean="0">
                <a:solidFill>
                  <a:srgbClr val="0070C0"/>
                </a:solidFill>
                <a:ea typeface="ＭＳ Ｐゴシック" pitchFamily="34" charset="-128"/>
              </a:rPr>
              <a:t> system</a:t>
            </a:r>
            <a:r>
              <a:rPr lang="it-IT" sz="2200" b="1" dirty="0" smtClean="0">
                <a:solidFill>
                  <a:srgbClr val="0070C0"/>
                </a:solidFill>
                <a:ea typeface="ＭＳ Ｐゴシック" pitchFamily="34" charset="-128"/>
              </a:rPr>
              <a:t> </a:t>
            </a:r>
          </a:p>
        </p:txBody>
      </p:sp>
    </p:spTree>
    <p:extLst>
      <p:ext uri="{BB962C8B-B14F-4D97-AF65-F5344CB8AC3E}">
        <p14:creationId xmlns:p14="http://schemas.microsoft.com/office/powerpoint/2010/main" val="24378566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0" y="858505"/>
            <a:ext cx="9144000" cy="5140990"/>
          </a:xfrm>
          <a:prstGeom prst="rect">
            <a:avLst/>
          </a:prstGeom>
        </p:spPr>
      </p:pic>
    </p:spTree>
    <p:extLst>
      <p:ext uri="{BB962C8B-B14F-4D97-AF65-F5344CB8AC3E}">
        <p14:creationId xmlns:p14="http://schemas.microsoft.com/office/powerpoint/2010/main" val="2863615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US" sz="3600" b="1" dirty="0" smtClean="0">
                <a:solidFill>
                  <a:schemeClr val="tx1"/>
                </a:solidFill>
                <a:latin typeface="+mn-lt"/>
                <a:ea typeface="+mn-ea"/>
                <a:cs typeface="+mn-cs"/>
              </a:rPr>
              <a:t>The IPAT identity</a:t>
            </a:r>
            <a:endParaRPr lang="fr-FR" sz="3600" dirty="0"/>
          </a:p>
        </p:txBody>
      </p:sp>
      <p:sp>
        <p:nvSpPr>
          <p:cNvPr id="62467" name="Espace réservé du contenu 2"/>
          <p:cNvSpPr>
            <a:spLocks noGrp="1"/>
          </p:cNvSpPr>
          <p:nvPr>
            <p:ph idx="1"/>
          </p:nvPr>
        </p:nvSpPr>
        <p:spPr>
          <a:xfrm>
            <a:off x="142875" y="1600200"/>
            <a:ext cx="8858250" cy="5043488"/>
          </a:xfrm>
        </p:spPr>
        <p:txBody>
          <a:bodyPr/>
          <a:lstStyle/>
          <a:p>
            <a:r>
              <a:rPr lang="en-US" altLang="it-IT" sz="1800" dirty="0" smtClean="0"/>
              <a:t>Measure impact in terms of mass</a:t>
            </a:r>
          </a:p>
          <a:p>
            <a:r>
              <a:rPr lang="en-US" altLang="it-IT" sz="1800" dirty="0" smtClean="0"/>
              <a:t>Use GDP for national income. </a:t>
            </a:r>
          </a:p>
          <a:p>
            <a:r>
              <a:rPr lang="en-US" altLang="it-IT" sz="1800" dirty="0" smtClean="0"/>
              <a:t>Then </a:t>
            </a:r>
            <a:r>
              <a:rPr lang="en-US" altLang="it-IT" sz="1800" i="1" dirty="0" smtClean="0"/>
              <a:t>T </a:t>
            </a:r>
            <a:r>
              <a:rPr lang="en-US" altLang="it-IT" sz="1800" dirty="0" smtClean="0"/>
              <a:t>is resource or waste per unit GDP. </a:t>
            </a:r>
          </a:p>
          <a:p>
            <a:pPr>
              <a:buFontTx/>
              <a:buNone/>
            </a:pPr>
            <a:endParaRPr lang="en-US" altLang="it-IT" sz="2000" dirty="0" smtClean="0"/>
          </a:p>
          <a:p>
            <a:pPr>
              <a:buFontTx/>
              <a:buNone/>
            </a:pPr>
            <a:r>
              <a:rPr lang="en-US" altLang="it-IT" sz="2000" dirty="0" smtClean="0"/>
              <a:t>Then for the resource extraction case, we have:</a:t>
            </a:r>
            <a:endParaRPr lang="fr-FR" altLang="it-IT" sz="2000" dirty="0" smtClean="0"/>
          </a:p>
          <a:p>
            <a:pPr>
              <a:buFontTx/>
              <a:buNone/>
            </a:pPr>
            <a:r>
              <a:rPr lang="en-US" altLang="it-IT" sz="2000" dirty="0" smtClean="0"/>
              <a:t> </a:t>
            </a:r>
            <a:endParaRPr lang="fr-FR" altLang="it-IT" sz="2000" dirty="0" smtClean="0"/>
          </a:p>
          <a:p>
            <a:pPr>
              <a:buFontTx/>
              <a:buNone/>
            </a:pPr>
            <a:r>
              <a:rPr lang="en-US" altLang="it-IT" sz="2400" dirty="0" smtClean="0"/>
              <a:t> </a:t>
            </a:r>
            <a:r>
              <a:rPr lang="fr-FR" altLang="it-IT" sz="2400" dirty="0" smtClean="0"/>
              <a:t>                                                                 </a:t>
            </a:r>
            <a:r>
              <a:rPr lang="en-US" altLang="it-IT" sz="2400" dirty="0" smtClean="0"/>
              <a:t> </a:t>
            </a:r>
            <a:endParaRPr lang="fr-FR" altLang="it-IT" sz="2400" dirty="0" smtClean="0"/>
          </a:p>
          <a:p>
            <a:pPr>
              <a:buFontTx/>
              <a:buNone/>
            </a:pPr>
            <a:endParaRPr lang="en-US" altLang="it-IT" sz="1800" dirty="0" smtClean="0"/>
          </a:p>
          <a:p>
            <a:pPr>
              <a:buFontTx/>
              <a:buNone/>
            </a:pPr>
            <a:r>
              <a:rPr lang="fr-FR" altLang="it-IT" sz="2400" b="1" i="1" dirty="0" smtClean="0"/>
              <a:t>			</a:t>
            </a:r>
          </a:p>
          <a:p>
            <a:pPr>
              <a:buFontTx/>
              <a:buNone/>
            </a:pPr>
            <a:r>
              <a:rPr lang="fr-FR" altLang="it-IT" sz="2400" b="1" i="1" dirty="0" smtClean="0"/>
              <a:t>			</a:t>
            </a:r>
            <a:r>
              <a:rPr lang="fr-FR" altLang="it-IT" sz="2400" dirty="0" smtClean="0"/>
              <a:t>A             T   </a:t>
            </a:r>
          </a:p>
        </p:txBody>
      </p:sp>
      <p:graphicFrame>
        <p:nvGraphicFramePr>
          <p:cNvPr id="62468" name="Object 2"/>
          <p:cNvGraphicFramePr>
            <a:graphicFrameLocks noChangeAspect="1"/>
          </p:cNvGraphicFramePr>
          <p:nvPr/>
        </p:nvGraphicFramePr>
        <p:xfrm>
          <a:off x="642938" y="3705225"/>
          <a:ext cx="4060825" cy="904875"/>
        </p:xfrm>
        <a:graphic>
          <a:graphicData uri="http://schemas.openxmlformats.org/presentationml/2006/ole">
            <mc:AlternateContent xmlns:mc="http://schemas.openxmlformats.org/markup-compatibility/2006">
              <mc:Choice xmlns:v="urn:schemas-microsoft-com:vml" Requires="v">
                <p:oleObj spid="_x0000_s2053" name="Equation" r:id="rId3" imgW="1765300" imgH="393700" progId="Equation.3">
                  <p:embed/>
                </p:oleObj>
              </mc:Choice>
              <mc:Fallback>
                <p:oleObj name="Equation" r:id="rId3" imgW="17653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3705225"/>
                        <a:ext cx="40608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9" name="Connecteur droit avec flèche 8"/>
          <p:cNvCxnSpPr/>
          <p:nvPr/>
        </p:nvCxnSpPr>
        <p:spPr>
          <a:xfrm rot="5400000">
            <a:off x="3136106" y="4937919"/>
            <a:ext cx="714375" cy="1588"/>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3" name="Connecteur droit avec flèche 12"/>
          <p:cNvCxnSpPr/>
          <p:nvPr/>
        </p:nvCxnSpPr>
        <p:spPr>
          <a:xfrm rot="5400000">
            <a:off x="1694656" y="4937919"/>
            <a:ext cx="714375" cy="1588"/>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3" name="Freccia in giù 2"/>
          <p:cNvSpPr/>
          <p:nvPr/>
        </p:nvSpPr>
        <p:spPr>
          <a:xfrm rot="5400000">
            <a:off x="5470456" y="2753015"/>
            <a:ext cx="2547333" cy="364065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err="1" smtClean="0"/>
              <a:t>Innovation</a:t>
            </a:r>
            <a:r>
              <a:rPr lang="it-IT" dirty="0" smtClean="0"/>
              <a:t> and knowledge</a:t>
            </a:r>
            <a:endParaRPr lang="it-IT" dirty="0"/>
          </a:p>
        </p:txBody>
      </p:sp>
    </p:spTree>
    <p:extLst>
      <p:ext uri="{BB962C8B-B14F-4D97-AF65-F5344CB8AC3E}">
        <p14:creationId xmlns:p14="http://schemas.microsoft.com/office/powerpoint/2010/main" val="3688548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89338" y="943102"/>
            <a:ext cx="7133157" cy="736409"/>
          </a:xfrm>
        </p:spPr>
        <p:txBody>
          <a:bodyPr>
            <a:normAutofit fontScale="90000"/>
          </a:bodyPr>
          <a:lstStyle/>
          <a:p>
            <a:r>
              <a:rPr lang="en-US" dirty="0"/>
              <a:t>Innovation as an Enabler of Sustainable Economic Growth</a:t>
            </a:r>
            <a:br>
              <a:rPr lang="en-US" dirty="0"/>
            </a:br>
            <a:endParaRPr lang="nl-NL" dirty="0"/>
          </a:p>
        </p:txBody>
      </p:sp>
      <p:pic>
        <p:nvPicPr>
          <p:cNvPr id="9" name="Picture 8">
            <a:extLst>
              <a:ext uri="{FF2B5EF4-FFF2-40B4-BE49-F238E27FC236}">
                <a16:creationId xmlns="" xmlns:a16="http://schemas.microsoft.com/office/drawing/2014/main" id="{8E142B8F-3120-43A6-8AE3-2BA7B1428E40}"/>
              </a:ext>
            </a:extLst>
          </p:cNvPr>
          <p:cNvPicPr>
            <a:picLocks noChangeAspect="1"/>
          </p:cNvPicPr>
          <p:nvPr/>
        </p:nvPicPr>
        <p:blipFill>
          <a:blip r:embed="rId3"/>
          <a:stretch>
            <a:fillRect/>
          </a:stretch>
        </p:blipFill>
        <p:spPr>
          <a:xfrm>
            <a:off x="1430382" y="1790825"/>
            <a:ext cx="5956663" cy="4209398"/>
          </a:xfrm>
          <a:prstGeom prst="rect">
            <a:avLst/>
          </a:prstGeom>
        </p:spPr>
      </p:pic>
    </p:spTree>
    <p:extLst>
      <p:ext uri="{BB962C8B-B14F-4D97-AF65-F5344CB8AC3E}">
        <p14:creationId xmlns:p14="http://schemas.microsoft.com/office/powerpoint/2010/main" val="3265376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dirty="0" smtClean="0"/>
              <a:t>The </a:t>
            </a:r>
            <a:r>
              <a:rPr lang="it-IT" dirty="0" err="1" smtClean="0"/>
              <a:t>emerging</a:t>
            </a:r>
            <a:r>
              <a:rPr lang="it-IT" dirty="0" smtClean="0"/>
              <a:t> </a:t>
            </a:r>
            <a:r>
              <a:rPr lang="it-IT" dirty="0" err="1" smtClean="0"/>
              <a:t>issue</a:t>
            </a:r>
            <a:r>
              <a:rPr lang="it-IT" dirty="0" smtClean="0"/>
              <a:t> </a:t>
            </a:r>
            <a:r>
              <a:rPr lang="it-IT" dirty="0" err="1" smtClean="0"/>
              <a:t>is</a:t>
            </a:r>
            <a:r>
              <a:rPr lang="it-IT" dirty="0" smtClean="0"/>
              <a:t> the </a:t>
            </a:r>
            <a:r>
              <a:rPr lang="it-IT" dirty="0" err="1" smtClean="0"/>
              <a:t>role</a:t>
            </a:r>
            <a:r>
              <a:rPr lang="it-IT" dirty="0" smtClean="0"/>
              <a:t> of knowledge and </a:t>
            </a:r>
            <a:r>
              <a:rPr lang="it-IT" dirty="0" err="1" smtClean="0"/>
              <a:t>innovations</a:t>
            </a:r>
            <a:endParaRPr lang="it-IT" dirty="0"/>
          </a:p>
        </p:txBody>
      </p:sp>
      <p:sp>
        <p:nvSpPr>
          <p:cNvPr id="3" name="Sottotitolo 2"/>
          <p:cNvSpPr>
            <a:spLocks noGrp="1"/>
          </p:cNvSpPr>
          <p:nvPr>
            <p:ph type="subTitle" idx="1"/>
          </p:nvPr>
        </p:nvSpPr>
        <p:spPr/>
        <p:txBody>
          <a:bodyPr/>
          <a:lstStyle/>
          <a:p>
            <a:endParaRPr lang="it-IT"/>
          </a:p>
        </p:txBody>
      </p:sp>
      <p:sp>
        <p:nvSpPr>
          <p:cNvPr id="4" name="Segnaposto testo 3"/>
          <p:cNvSpPr>
            <a:spLocks noGrp="1"/>
          </p:cNvSpPr>
          <p:nvPr>
            <p:ph type="body" sz="quarter" idx="12"/>
          </p:nvPr>
        </p:nvSpPr>
        <p:spPr/>
        <p:txBody>
          <a:bodyPr/>
          <a:lstStyle/>
          <a:p>
            <a:endParaRPr lang="it-IT"/>
          </a:p>
        </p:txBody>
      </p:sp>
    </p:spTree>
    <p:extLst>
      <p:ext uri="{BB962C8B-B14F-4D97-AF65-F5344CB8AC3E}">
        <p14:creationId xmlns:p14="http://schemas.microsoft.com/office/powerpoint/2010/main" val="780211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842230" y="2085814"/>
            <a:ext cx="4957586" cy="1147487"/>
          </a:xfrm>
        </p:spPr>
        <p:txBody>
          <a:bodyPr>
            <a:normAutofit fontScale="90000"/>
          </a:bodyPr>
          <a:lstStyle/>
          <a:p>
            <a:r>
              <a:rPr lang="it-IT" dirty="0" err="1" smtClean="0"/>
              <a:t>Innovation</a:t>
            </a:r>
            <a:r>
              <a:rPr lang="it-IT" dirty="0" smtClean="0"/>
              <a:t> </a:t>
            </a:r>
            <a:r>
              <a:rPr lang="it-IT" dirty="0" err="1" smtClean="0"/>
              <a:t>complementarities</a:t>
            </a:r>
            <a:endParaRPr lang="it-IT" dirty="0"/>
          </a:p>
        </p:txBody>
      </p:sp>
      <p:sp>
        <p:nvSpPr>
          <p:cNvPr id="3" name="Sottotitolo 2"/>
          <p:cNvSpPr>
            <a:spLocks noGrp="1"/>
          </p:cNvSpPr>
          <p:nvPr>
            <p:ph type="subTitle" idx="1"/>
          </p:nvPr>
        </p:nvSpPr>
        <p:spPr/>
        <p:txBody>
          <a:bodyPr/>
          <a:lstStyle/>
          <a:p>
            <a:endParaRPr lang="it-IT"/>
          </a:p>
        </p:txBody>
      </p:sp>
      <p:sp>
        <p:nvSpPr>
          <p:cNvPr id="4" name="Segnaposto testo 3"/>
          <p:cNvSpPr>
            <a:spLocks noGrp="1"/>
          </p:cNvSpPr>
          <p:nvPr>
            <p:ph type="body" sz="quarter" idx="12"/>
          </p:nvPr>
        </p:nvSpPr>
        <p:spPr/>
        <p:txBody>
          <a:bodyPr/>
          <a:lstStyle/>
          <a:p>
            <a:endParaRPr lang="it-IT"/>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509010"/>
            <a:ext cx="7237927" cy="3400425"/>
          </a:xfrm>
          <a:prstGeom prst="rect">
            <a:avLst/>
          </a:prstGeom>
        </p:spPr>
      </p:pic>
    </p:spTree>
    <p:extLst>
      <p:ext uri="{BB962C8B-B14F-4D97-AF65-F5344CB8AC3E}">
        <p14:creationId xmlns:p14="http://schemas.microsoft.com/office/powerpoint/2010/main" val="1783951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dirty="0" smtClean="0"/>
              <a:t>Business case </a:t>
            </a:r>
            <a:r>
              <a:rPr lang="it-IT" dirty="0" err="1" smtClean="0"/>
              <a:t>studies</a:t>
            </a:r>
            <a:endParaRPr lang="it-IT" dirty="0"/>
          </a:p>
        </p:txBody>
      </p:sp>
      <p:sp>
        <p:nvSpPr>
          <p:cNvPr id="3" name="Sottotitolo 2"/>
          <p:cNvSpPr>
            <a:spLocks noGrp="1"/>
          </p:cNvSpPr>
          <p:nvPr>
            <p:ph type="subTitle" idx="1"/>
          </p:nvPr>
        </p:nvSpPr>
        <p:spPr/>
        <p:txBody>
          <a:bodyPr/>
          <a:lstStyle/>
          <a:p>
            <a:endParaRPr lang="it-IT"/>
          </a:p>
        </p:txBody>
      </p:sp>
      <p:sp>
        <p:nvSpPr>
          <p:cNvPr id="4" name="Segnaposto testo 3"/>
          <p:cNvSpPr>
            <a:spLocks noGrp="1"/>
          </p:cNvSpPr>
          <p:nvPr>
            <p:ph type="body" sz="quarter" idx="12"/>
          </p:nvPr>
        </p:nvSpPr>
        <p:spPr/>
        <p:txBody>
          <a:bodyPr/>
          <a:lstStyle/>
          <a:p>
            <a:endParaRPr lang="it-IT"/>
          </a:p>
        </p:txBody>
      </p:sp>
    </p:spTree>
    <p:extLst>
      <p:ext uri="{BB962C8B-B14F-4D97-AF65-F5344CB8AC3E}">
        <p14:creationId xmlns:p14="http://schemas.microsoft.com/office/powerpoint/2010/main" val="13046756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365" y="979337"/>
            <a:ext cx="3888408" cy="2333045"/>
          </a:xfrm>
          <a:prstGeom prst="rect">
            <a:avLst/>
          </a:prstGeom>
        </p:spPr>
      </p:pic>
      <p:sp>
        <p:nvSpPr>
          <p:cNvPr id="3" name="CasellaDiTesto 2"/>
          <p:cNvSpPr txBox="1"/>
          <p:nvPr/>
        </p:nvSpPr>
        <p:spPr>
          <a:xfrm>
            <a:off x="1289451" y="2848117"/>
            <a:ext cx="3429529" cy="28084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it-IT" sz="1225" dirty="0">
                <a:solidFill>
                  <a:schemeClr val="tx1"/>
                </a:solidFill>
              </a:rPr>
              <a:t>Fast fashion business model sostenibile</a:t>
            </a: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365" y="3429001"/>
            <a:ext cx="3888408" cy="2629094"/>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4885" y="965582"/>
            <a:ext cx="2358968" cy="4320185"/>
          </a:xfrm>
          <a:prstGeom prst="rect">
            <a:avLst/>
          </a:prstGeom>
        </p:spPr>
      </p:pic>
      <p:sp>
        <p:nvSpPr>
          <p:cNvPr id="7" name="CasellaDiTesto 6"/>
          <p:cNvSpPr txBox="1"/>
          <p:nvPr/>
        </p:nvSpPr>
        <p:spPr>
          <a:xfrm>
            <a:off x="5306900" y="5285768"/>
            <a:ext cx="2694461" cy="657872"/>
          </a:xfrm>
          <a:prstGeom prst="rect">
            <a:avLst/>
          </a:prstGeom>
          <a:noFill/>
        </p:spPr>
        <p:txBody>
          <a:bodyPr wrap="square" rtlCol="0">
            <a:spAutoFit/>
          </a:bodyPr>
          <a:lstStyle/>
          <a:p>
            <a:r>
              <a:rPr lang="it-IT" sz="1225" b="1" dirty="0"/>
              <a:t>REEP </a:t>
            </a:r>
            <a:r>
              <a:rPr lang="it-IT" sz="1225" b="1" dirty="0" err="1"/>
              <a:t>tech</a:t>
            </a:r>
            <a:r>
              <a:rPr lang="it-IT" sz="1225" b="1" dirty="0"/>
              <a:t> </a:t>
            </a:r>
            <a:r>
              <a:rPr lang="it-IT" sz="1225" b="1" dirty="0" err="1"/>
              <a:t>ltd</a:t>
            </a:r>
            <a:r>
              <a:rPr lang="it-IT" sz="1225" b="1" dirty="0"/>
              <a:t>, </a:t>
            </a:r>
            <a:r>
              <a:rPr lang="it-IT" sz="1225" b="1" dirty="0" err="1"/>
              <a:t>Israeli</a:t>
            </a:r>
            <a:r>
              <a:rPr lang="it-IT" sz="1225" b="1" dirty="0"/>
              <a:t> start up</a:t>
            </a:r>
          </a:p>
          <a:p>
            <a:endParaRPr lang="it-IT" sz="1225" b="1" dirty="0"/>
          </a:p>
          <a:p>
            <a:r>
              <a:rPr lang="it-IT" sz="1225" b="1" dirty="0"/>
              <a:t>(scanner)</a:t>
            </a:r>
          </a:p>
        </p:txBody>
      </p:sp>
    </p:spTree>
    <p:extLst>
      <p:ext uri="{BB962C8B-B14F-4D97-AF65-F5344CB8AC3E}">
        <p14:creationId xmlns:p14="http://schemas.microsoft.com/office/powerpoint/2010/main" val="20282744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79384" y="5388730"/>
            <a:ext cx="2052806" cy="280846"/>
          </a:xfrm>
          <a:prstGeom prst="rect">
            <a:avLst/>
          </a:prstGeom>
        </p:spPr>
        <p:txBody>
          <a:bodyPr wrap="none">
            <a:spAutoFit/>
          </a:bodyPr>
          <a:lstStyle/>
          <a:p>
            <a:r>
              <a:rPr lang="it-IT" sz="1225" dirty="0"/>
              <a:t>http://www.dppatterning.com/</a:t>
            </a:r>
          </a:p>
        </p:txBody>
      </p:sp>
      <p:pic>
        <p:nvPicPr>
          <p:cNvPr id="3" name="Immagine 2"/>
          <p:cNvPicPr>
            <a:picLocks noChangeAspect="1"/>
          </p:cNvPicPr>
          <p:nvPr/>
        </p:nvPicPr>
        <p:blipFill>
          <a:blip r:embed="rId2"/>
          <a:stretch>
            <a:fillRect/>
          </a:stretch>
        </p:blipFill>
        <p:spPr>
          <a:xfrm>
            <a:off x="1164936" y="857251"/>
            <a:ext cx="4631896" cy="4007372"/>
          </a:xfrm>
          <a:prstGeom prst="rect">
            <a:avLst/>
          </a:prstGeom>
        </p:spPr>
      </p:pic>
      <p:sp>
        <p:nvSpPr>
          <p:cNvPr id="4" name="CasellaDiTesto 3"/>
          <p:cNvSpPr txBox="1"/>
          <p:nvPr/>
        </p:nvSpPr>
        <p:spPr>
          <a:xfrm>
            <a:off x="5159920" y="857251"/>
            <a:ext cx="2841441" cy="134876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it-IT" sz="1633" dirty="0"/>
              <a:t>DPP (Dry fase </a:t>
            </a:r>
            <a:r>
              <a:rPr lang="it-IT" sz="1633" dirty="0" err="1"/>
              <a:t>Patterning</a:t>
            </a:r>
            <a:r>
              <a:rPr lang="it-IT" sz="1633" dirty="0" smtClean="0"/>
              <a:t>)</a:t>
            </a:r>
          </a:p>
          <a:p>
            <a:endParaRPr lang="it-IT" sz="1633" dirty="0"/>
          </a:p>
          <a:p>
            <a:r>
              <a:rPr lang="it-IT" sz="1633" dirty="0" smtClean="0"/>
              <a:t> (</a:t>
            </a:r>
            <a:r>
              <a:rPr lang="it-IT" sz="1633" dirty="0" err="1"/>
              <a:t>mechanical</a:t>
            </a:r>
            <a:r>
              <a:rPr lang="it-IT" sz="1633" dirty="0"/>
              <a:t> </a:t>
            </a:r>
            <a:r>
              <a:rPr lang="it-IT" sz="1633" dirty="0" err="1"/>
              <a:t>machining</a:t>
            </a:r>
            <a:r>
              <a:rPr lang="it-IT" sz="1633" dirty="0"/>
              <a:t>) </a:t>
            </a:r>
            <a:r>
              <a:rPr lang="it-IT" sz="1633" dirty="0" smtClean="0"/>
              <a:t>vs </a:t>
            </a:r>
            <a:r>
              <a:rPr lang="it-IT" sz="1633" dirty="0" err="1" smtClean="0"/>
              <a:t>chemical</a:t>
            </a:r>
            <a:r>
              <a:rPr lang="it-IT" sz="1633" dirty="0" smtClean="0"/>
              <a:t> </a:t>
            </a:r>
            <a:r>
              <a:rPr lang="it-IT" sz="1633" dirty="0" err="1"/>
              <a:t>etching</a:t>
            </a:r>
            <a:r>
              <a:rPr lang="it-IT" sz="1633" dirty="0"/>
              <a:t>. </a:t>
            </a:r>
          </a:p>
          <a:p>
            <a:endParaRPr lang="it-IT" sz="1633" dirty="0"/>
          </a:p>
        </p:txBody>
      </p:sp>
      <p:sp>
        <p:nvSpPr>
          <p:cNvPr id="5" name="CasellaDiTesto 4"/>
          <p:cNvSpPr txBox="1"/>
          <p:nvPr/>
        </p:nvSpPr>
        <p:spPr>
          <a:xfrm>
            <a:off x="5061933" y="5045778"/>
            <a:ext cx="2792616" cy="280846"/>
          </a:xfrm>
          <a:prstGeom prst="rect">
            <a:avLst/>
          </a:prstGeom>
          <a:noFill/>
        </p:spPr>
        <p:txBody>
          <a:bodyPr wrap="square" rtlCol="0">
            <a:spAutoFit/>
          </a:bodyPr>
          <a:lstStyle/>
          <a:p>
            <a:r>
              <a:rPr lang="it-IT" sz="1225" dirty="0">
                <a:solidFill>
                  <a:schemeClr val="accent6">
                    <a:lumMod val="75000"/>
                  </a:schemeClr>
                </a:solidFill>
              </a:rPr>
              <a:t>Micro-elettronica etc..)</a:t>
            </a:r>
          </a:p>
        </p:txBody>
      </p:sp>
    </p:spTree>
    <p:extLst>
      <p:ext uri="{BB962C8B-B14F-4D97-AF65-F5344CB8AC3E}">
        <p14:creationId xmlns:p14="http://schemas.microsoft.com/office/powerpoint/2010/main" val="23068025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it-IT" dirty="0" smtClean="0"/>
              <a:t>Steel</a:t>
            </a:r>
            <a:endParaRPr lang="it-IT" dirty="0"/>
          </a:p>
        </p:txBody>
      </p:sp>
      <p:sp>
        <p:nvSpPr>
          <p:cNvPr id="3" name="Segnaposto contenuto 2"/>
          <p:cNvSpPr>
            <a:spLocks noGrp="1"/>
          </p:cNvSpPr>
          <p:nvPr>
            <p:ph idx="1"/>
          </p:nvPr>
        </p:nvSpPr>
        <p:spPr/>
        <p:txBody>
          <a:bodyPr>
            <a:normAutofit fontScale="70000" lnSpcReduction="20000"/>
          </a:bodyPr>
          <a:lstStyle/>
          <a:p>
            <a:r>
              <a:rPr lang="en-US" b="1" dirty="0" smtClean="0"/>
              <a:t>The Need – </a:t>
            </a:r>
            <a:r>
              <a:rPr lang="en-US" dirty="0" smtClean="0"/>
              <a:t>although steel as a material has inherent circularity, steel production still relies heavily on finite resources and produces a lot of waste and other externalities.</a:t>
            </a:r>
          </a:p>
          <a:p>
            <a:r>
              <a:rPr lang="en-US" b="1" dirty="0" smtClean="0"/>
              <a:t>The Solutions – </a:t>
            </a:r>
            <a:r>
              <a:rPr lang="en-US" dirty="0" smtClean="0"/>
              <a:t>(1) using sustainably sourced charcoal as an alternative fuel source; (2) turn waste into valuable by-products. </a:t>
            </a:r>
          </a:p>
          <a:p>
            <a:r>
              <a:rPr lang="en-US" b="1" dirty="0" smtClean="0"/>
              <a:t>What makes it circular? – </a:t>
            </a:r>
            <a:r>
              <a:rPr lang="en-US" dirty="0" smtClean="0"/>
              <a:t>cultivating fast-growing forest using polyculture principles, leads to carbon neutral steel, as well as regenerated natural capital. </a:t>
            </a:r>
          </a:p>
          <a:p>
            <a:r>
              <a:rPr lang="en-US" b="1" dirty="0" smtClean="0"/>
              <a:t>The Benefits – </a:t>
            </a:r>
            <a:r>
              <a:rPr lang="en-US" dirty="0" smtClean="0"/>
              <a:t>135,000 hectares of restored land and USD 45.8 million of revenue from by-products.</a:t>
            </a:r>
          </a:p>
          <a:p>
            <a:r>
              <a:rPr lang="en-US" b="1" dirty="0" smtClean="0"/>
              <a:t>Steel is 'circular', but the industry is not</a:t>
            </a:r>
          </a:p>
          <a:p>
            <a:r>
              <a:rPr lang="en-US" dirty="0" smtClean="0"/>
              <a:t>On one level, the steel industry is already very 'circular'. Steel, which has no significant degradation in quality after its first use, is already the most recycled material in the world, more than </a:t>
            </a:r>
            <a:r>
              <a:rPr lang="en-US" dirty="0" err="1" smtClean="0"/>
              <a:t>aluminium</a:t>
            </a:r>
            <a:r>
              <a:rPr lang="en-US" dirty="0" smtClean="0"/>
              <a:t>, paper, glass, gas and plastic combined.</a:t>
            </a:r>
          </a:p>
          <a:p>
            <a:endParaRPr lang="it-IT" dirty="0"/>
          </a:p>
        </p:txBody>
      </p:sp>
    </p:spTree>
    <p:extLst>
      <p:ext uri="{BB962C8B-B14F-4D97-AF65-F5344CB8AC3E}">
        <p14:creationId xmlns:p14="http://schemas.microsoft.com/office/powerpoint/2010/main" val="3254172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The h2020 Green.eu project</a:t>
            </a:r>
            <a:endParaRPr lang="en-GB" dirty="0"/>
          </a:p>
        </p:txBody>
      </p:sp>
      <p:sp>
        <p:nvSpPr>
          <p:cNvPr id="11" name="Segnaposto contenuto 10"/>
          <p:cNvSpPr>
            <a:spLocks noGrp="1"/>
          </p:cNvSpPr>
          <p:nvPr>
            <p:ph sz="quarter" idx="13"/>
          </p:nvPr>
        </p:nvSpPr>
        <p:spPr/>
        <p:txBody>
          <a:bodyPr/>
          <a:lstStyle/>
          <a:p>
            <a:endParaRPr lang="it-IT"/>
          </a:p>
        </p:txBody>
      </p:sp>
      <p:sp>
        <p:nvSpPr>
          <p:cNvPr id="3" name="Slide Number Placeholder 2"/>
          <p:cNvSpPr>
            <a:spLocks noGrp="1"/>
          </p:cNvSpPr>
          <p:nvPr>
            <p:ph type="sldNum" sz="quarter" idx="14"/>
          </p:nvPr>
        </p:nvSpPr>
        <p:spPr/>
        <p:txBody>
          <a:bodyPr/>
          <a:lstStyle/>
          <a:p>
            <a:fld id="{580CE953-4C7A-466B-9FAE-B0B43D04663C}" type="slidenum">
              <a:rPr lang="en-US" smtClean="0"/>
              <a:pPr/>
              <a:t>2</a:t>
            </a:fld>
            <a:endParaRPr lang="en-US" dirty="0"/>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8" y="4409603"/>
            <a:ext cx="8931707" cy="177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 xmlns:a16="http://schemas.microsoft.com/office/drawing/2014/main" id="{40E3C93D-C5A1-4288-9EC9-212FAFC41132}"/>
              </a:ext>
            </a:extLst>
          </p:cNvPr>
          <p:cNvSpPr/>
          <p:nvPr/>
        </p:nvSpPr>
        <p:spPr>
          <a:xfrm>
            <a:off x="1405466" y="5528791"/>
            <a:ext cx="1710267" cy="670397"/>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8" name="Oval 7">
            <a:extLst>
              <a:ext uri="{FF2B5EF4-FFF2-40B4-BE49-F238E27FC236}">
                <a16:creationId xmlns="" xmlns:a16="http://schemas.microsoft.com/office/drawing/2014/main" id="{AD5945A5-A129-42A5-BF55-F8C61D97899B}"/>
              </a:ext>
            </a:extLst>
          </p:cNvPr>
          <p:cNvSpPr/>
          <p:nvPr/>
        </p:nvSpPr>
        <p:spPr>
          <a:xfrm>
            <a:off x="3826933" y="4505469"/>
            <a:ext cx="1149350" cy="670397"/>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9" name="Oval 8">
            <a:extLst>
              <a:ext uri="{FF2B5EF4-FFF2-40B4-BE49-F238E27FC236}">
                <a16:creationId xmlns="" xmlns:a16="http://schemas.microsoft.com/office/drawing/2014/main" id="{0F73B968-8425-4885-ADC5-370BA8428E79}"/>
              </a:ext>
            </a:extLst>
          </p:cNvPr>
          <p:cNvSpPr/>
          <p:nvPr/>
        </p:nvSpPr>
        <p:spPr>
          <a:xfrm>
            <a:off x="4976283" y="4345925"/>
            <a:ext cx="1710267" cy="670397"/>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242292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lnSpcReduction="10000"/>
          </a:bodyPr>
          <a:lstStyle/>
          <a:p>
            <a:r>
              <a:rPr lang="en-US" b="1" dirty="0" smtClean="0"/>
              <a:t>AHLMA circularity in a nutshell</a:t>
            </a:r>
          </a:p>
          <a:p>
            <a:r>
              <a:rPr lang="en-US" dirty="0" smtClean="0"/>
              <a:t> 80% materials from leftover fabric</a:t>
            </a:r>
          </a:p>
          <a:p>
            <a:r>
              <a:rPr lang="en-US" dirty="0" smtClean="0"/>
              <a:t> Open source design</a:t>
            </a:r>
          </a:p>
          <a:p>
            <a:r>
              <a:rPr lang="en-US" dirty="0" smtClean="0"/>
              <a:t> Lean inventory</a:t>
            </a:r>
          </a:p>
          <a:p>
            <a:r>
              <a:rPr lang="en-US" dirty="0" smtClean="0"/>
              <a:t> Reusable shipping boxes</a:t>
            </a:r>
          </a:p>
          <a:p>
            <a:r>
              <a:rPr lang="en-US" dirty="0" smtClean="0"/>
              <a:t> Instructions for extending life</a:t>
            </a:r>
          </a:p>
          <a:p>
            <a:r>
              <a:rPr lang="en-US" dirty="0" smtClean="0"/>
              <a:t> Non-toxic cleaning </a:t>
            </a:r>
          </a:p>
          <a:p>
            <a:r>
              <a:rPr lang="en-US" dirty="0" smtClean="0"/>
              <a:t> Repair lab for maintenance and </a:t>
            </a:r>
            <a:r>
              <a:rPr lang="en-US" dirty="0" err="1" smtClean="0"/>
              <a:t>remodelling</a:t>
            </a:r>
            <a:endParaRPr lang="en-US" dirty="0" smtClean="0"/>
          </a:p>
          <a:p>
            <a:r>
              <a:rPr lang="en-US" dirty="0" smtClean="0"/>
              <a:t> Subscription model available in concept store</a:t>
            </a:r>
          </a:p>
          <a:p>
            <a:endParaRPr lang="it-IT" dirty="0"/>
          </a:p>
        </p:txBody>
      </p:sp>
      <p:pic>
        <p:nvPicPr>
          <p:cNvPr id="5" name="Immagine 4"/>
          <p:cNvPicPr>
            <a:picLocks noChangeAspect="1"/>
          </p:cNvPicPr>
          <p:nvPr/>
        </p:nvPicPr>
        <p:blipFill>
          <a:blip r:embed="rId2"/>
          <a:stretch>
            <a:fillRect/>
          </a:stretch>
        </p:blipFill>
        <p:spPr>
          <a:xfrm>
            <a:off x="6220496" y="3370626"/>
            <a:ext cx="2922146" cy="2406740"/>
          </a:xfrm>
          <a:prstGeom prst="rect">
            <a:avLst/>
          </a:prstGeom>
        </p:spPr>
        <p:style>
          <a:lnRef idx="2">
            <a:schemeClr val="accent6"/>
          </a:lnRef>
          <a:fillRef idx="1">
            <a:schemeClr val="lt1"/>
          </a:fillRef>
          <a:effectRef idx="0">
            <a:schemeClr val="accent6"/>
          </a:effectRef>
          <a:fontRef idx="minor">
            <a:schemeClr val="dk1"/>
          </a:fontRef>
        </p:style>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1062" y="1131094"/>
            <a:ext cx="3025751" cy="2530699"/>
          </a:xfrm>
          <a:prstGeom prst="rect">
            <a:avLst/>
          </a:prstGeom>
        </p:spPr>
      </p:pic>
    </p:spTree>
    <p:extLst>
      <p:ext uri="{BB962C8B-B14F-4D97-AF65-F5344CB8AC3E}">
        <p14:creationId xmlns:p14="http://schemas.microsoft.com/office/powerpoint/2010/main" val="26792997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dirty="0"/>
          </a:p>
        </p:txBody>
      </p:sp>
      <p:sp>
        <p:nvSpPr>
          <p:cNvPr id="4" name="Rectangle 1"/>
          <p:cNvSpPr>
            <a:spLocks noChangeArrowheads="1"/>
          </p:cNvSpPr>
          <p:nvPr/>
        </p:nvSpPr>
        <p:spPr bwMode="auto">
          <a:xfrm>
            <a:off x="539552" y="-6425273"/>
            <a:ext cx="31894917" cy="13399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it-IT" altLang="it-IT" sz="975" b="1" dirty="0">
                <a:latin typeface="Arial" panose="020B0604020202020204" pitchFamily="34" charset="0"/>
              </a:rPr>
              <a:t>Background</a:t>
            </a:r>
          </a:p>
          <a:p>
            <a:pPr defTabSz="685800" eaLnBrk="0" fontAlgn="base" hangingPunct="0">
              <a:spcBef>
                <a:spcPct val="0"/>
              </a:spcBef>
              <a:spcAft>
                <a:spcPct val="0"/>
              </a:spcAft>
            </a:pPr>
            <a:r>
              <a:rPr lang="it-IT" altLang="it-IT" sz="825" dirty="0">
                <a:latin typeface="Arial" panose="020B0604020202020204" pitchFamily="34" charset="0"/>
              </a:rPr>
              <a:t>For more </a:t>
            </a:r>
            <a:r>
              <a:rPr lang="it-IT" altLang="it-IT" sz="825" dirty="0" err="1">
                <a:latin typeface="Arial" panose="020B0604020202020204" pitchFamily="34" charset="0"/>
              </a:rPr>
              <a:t>than</a:t>
            </a:r>
            <a:r>
              <a:rPr lang="it-IT" altLang="it-IT" sz="825" dirty="0">
                <a:latin typeface="Arial" panose="020B0604020202020204" pitchFamily="34" charset="0"/>
              </a:rPr>
              <a:t> 60 </a:t>
            </a:r>
            <a:r>
              <a:rPr lang="it-IT" altLang="it-IT" sz="825" dirty="0" err="1">
                <a:latin typeface="Arial" panose="020B0604020202020204" pitchFamily="34" charset="0"/>
              </a:rPr>
              <a:t>years</a:t>
            </a:r>
            <a:r>
              <a:rPr lang="it-IT" altLang="it-IT" sz="825" dirty="0">
                <a:latin typeface="Arial" panose="020B0604020202020204" pitchFamily="34" charset="0"/>
              </a:rPr>
              <a:t> commercial </a:t>
            </a:r>
            <a:r>
              <a:rPr lang="it-IT" altLang="it-IT" sz="825" dirty="0" err="1">
                <a:latin typeface="Arial" panose="020B0604020202020204" pitchFamily="34" charset="0"/>
              </a:rPr>
              <a:t>carpeting</a:t>
            </a:r>
            <a:r>
              <a:rPr lang="it-IT" altLang="it-IT" sz="825" dirty="0">
                <a:latin typeface="Arial" panose="020B0604020202020204" pitchFamily="34" charset="0"/>
              </a:rPr>
              <a:t> </a:t>
            </a:r>
            <a:r>
              <a:rPr lang="it-IT" altLang="it-IT" sz="825" dirty="0" err="1">
                <a:latin typeface="Arial" panose="020B0604020202020204" pitchFamily="34" charset="0"/>
              </a:rPr>
              <a:t>has</a:t>
            </a:r>
            <a:r>
              <a:rPr lang="it-IT" altLang="it-IT" sz="825" dirty="0">
                <a:latin typeface="Arial" panose="020B0604020202020204" pitchFamily="34" charset="0"/>
              </a:rPr>
              <a:t> </a:t>
            </a:r>
            <a:r>
              <a:rPr lang="it-IT" altLang="it-IT" sz="825" dirty="0" err="1">
                <a:latin typeface="Arial" panose="020B0604020202020204" pitchFamily="34" charset="0"/>
              </a:rPr>
              <a:t>been</a:t>
            </a:r>
            <a:r>
              <a:rPr lang="it-IT" altLang="it-IT" sz="825" dirty="0">
                <a:latin typeface="Arial" panose="020B0604020202020204" pitchFamily="34" charset="0"/>
              </a:rPr>
              <a:t> made the </a:t>
            </a:r>
            <a:r>
              <a:rPr lang="it-IT" altLang="it-IT" sz="825" dirty="0" err="1">
                <a:latin typeface="Arial" panose="020B0604020202020204" pitchFamily="34" charset="0"/>
              </a:rPr>
              <a:t>same</a:t>
            </a:r>
            <a:r>
              <a:rPr lang="it-IT" altLang="it-IT" sz="825" dirty="0">
                <a:latin typeface="Arial" panose="020B0604020202020204" pitchFamily="34" charset="0"/>
              </a:rPr>
              <a:t> way. </a:t>
            </a:r>
            <a:r>
              <a:rPr lang="it-IT" altLang="it-IT" sz="825" dirty="0" err="1">
                <a:latin typeface="Arial" panose="020B0604020202020204" pitchFamily="34" charset="0"/>
              </a:rPr>
              <a:t>They</a:t>
            </a:r>
            <a:r>
              <a:rPr lang="it-IT" altLang="it-IT" sz="825" dirty="0">
                <a:latin typeface="Arial" panose="020B0604020202020204" pitchFamily="34" charset="0"/>
              </a:rPr>
              <a:t> are </a:t>
            </a:r>
            <a:r>
              <a:rPr lang="it-IT" altLang="it-IT" sz="825" dirty="0" err="1">
                <a:latin typeface="Arial" panose="020B0604020202020204" pitchFamily="34" charset="0"/>
              </a:rPr>
              <a:t>composed</a:t>
            </a:r>
            <a:r>
              <a:rPr lang="it-IT" altLang="it-IT" sz="825" dirty="0">
                <a:latin typeface="Arial" panose="020B0604020202020204" pitchFamily="34" charset="0"/>
              </a:rPr>
              <a:t> of a </a:t>
            </a:r>
            <a:r>
              <a:rPr lang="it-IT" altLang="it-IT" sz="825" dirty="0" err="1">
                <a:latin typeface="Arial" panose="020B0604020202020204" pitchFamily="34" charset="0"/>
              </a:rPr>
              <a:t>complex</a:t>
            </a:r>
            <a:r>
              <a:rPr lang="it-IT" altLang="it-IT" sz="825" dirty="0">
                <a:latin typeface="Arial" panose="020B0604020202020204" pitchFamily="34" charset="0"/>
              </a:rPr>
              <a:t> array of </a:t>
            </a:r>
            <a:r>
              <a:rPr lang="it-IT" altLang="it-IT" sz="825" dirty="0" err="1">
                <a:latin typeface="Arial" panose="020B0604020202020204" pitchFamily="34" charset="0"/>
              </a:rPr>
              <a:t>chemicals</a:t>
            </a:r>
            <a:r>
              <a:rPr lang="it-IT" altLang="it-IT" sz="825" dirty="0">
                <a:latin typeface="Arial" panose="020B0604020202020204" pitchFamily="34" charset="0"/>
              </a:rPr>
              <a:t>, </a:t>
            </a:r>
            <a:r>
              <a:rPr lang="it-IT" altLang="it-IT" sz="825" dirty="0" err="1">
                <a:latin typeface="Arial" panose="020B0604020202020204" pitchFamily="34" charset="0"/>
              </a:rPr>
              <a:t>including</a:t>
            </a:r>
            <a:r>
              <a:rPr lang="it-IT" altLang="it-IT" sz="825" dirty="0">
                <a:latin typeface="Arial" panose="020B0604020202020204" pitchFamily="34" charset="0"/>
              </a:rPr>
              <a:t> Latex and PVC, </a:t>
            </a:r>
            <a:r>
              <a:rPr lang="it-IT" altLang="it-IT" sz="825" dirty="0" err="1">
                <a:latin typeface="Arial" panose="020B0604020202020204" pitchFamily="34" charset="0"/>
              </a:rPr>
              <a:t>rendering</a:t>
            </a:r>
            <a:r>
              <a:rPr lang="it-IT" altLang="it-IT" sz="825" dirty="0">
                <a:latin typeface="Arial" panose="020B0604020202020204" pitchFamily="34" charset="0"/>
              </a:rPr>
              <a:t> the </a:t>
            </a:r>
            <a:r>
              <a:rPr lang="it-IT" altLang="it-IT" sz="825" dirty="0" err="1">
                <a:latin typeface="Arial" panose="020B0604020202020204" pitchFamily="34" charset="0"/>
              </a:rPr>
              <a:t>carpet</a:t>
            </a:r>
            <a:r>
              <a:rPr lang="it-IT" altLang="it-IT" sz="825" dirty="0">
                <a:latin typeface="Arial" panose="020B0604020202020204" pitchFamily="34" charset="0"/>
              </a:rPr>
              <a:t> </a:t>
            </a:r>
            <a:r>
              <a:rPr lang="it-IT" altLang="it-IT" sz="825" dirty="0" err="1">
                <a:latin typeface="Arial" panose="020B0604020202020204" pitchFamily="34" charset="0"/>
              </a:rPr>
              <a:t>materials</a:t>
            </a:r>
            <a:r>
              <a:rPr lang="it-IT" altLang="it-IT" sz="825" dirty="0">
                <a:latin typeface="Arial" panose="020B0604020202020204" pitchFamily="34" charset="0"/>
              </a:rPr>
              <a:t> </a:t>
            </a:r>
            <a:r>
              <a:rPr lang="it-IT" altLang="it-IT" sz="825" dirty="0" err="1">
                <a:latin typeface="Arial" panose="020B0604020202020204" pitchFamily="34" charset="0"/>
              </a:rPr>
              <a:t>unrecoverable</a:t>
            </a:r>
            <a:r>
              <a:rPr lang="it-IT" altLang="it-IT" sz="825" dirty="0">
                <a:latin typeface="Arial" panose="020B0604020202020204" pitchFamily="34" charset="0"/>
              </a:rPr>
              <a:t> </a:t>
            </a:r>
            <a:r>
              <a:rPr lang="it-IT" altLang="it-IT" sz="825" dirty="0" err="1">
                <a:latin typeface="Arial" panose="020B0604020202020204" pitchFamily="34" charset="0"/>
              </a:rPr>
              <a:t>at</a:t>
            </a:r>
            <a:r>
              <a:rPr lang="it-IT" altLang="it-IT" sz="825" dirty="0">
                <a:latin typeface="Arial" panose="020B0604020202020204" pitchFamily="34" charset="0"/>
              </a:rPr>
              <a:t> the end of the </a:t>
            </a:r>
            <a:r>
              <a:rPr lang="it-IT" altLang="it-IT" sz="825" dirty="0" err="1">
                <a:latin typeface="Arial" panose="020B0604020202020204" pitchFamily="34" charset="0"/>
              </a:rPr>
              <a:t>products</a:t>
            </a:r>
            <a:r>
              <a:rPr lang="it-IT" altLang="it-IT" sz="825" dirty="0">
                <a:latin typeface="Arial" panose="020B0604020202020204" pitchFamily="34" charset="0"/>
              </a:rPr>
              <a:t> use. The </a:t>
            </a:r>
            <a:r>
              <a:rPr lang="it-IT" altLang="it-IT" sz="825" dirty="0" err="1">
                <a:latin typeface="Arial" panose="020B0604020202020204" pitchFamily="34" charset="0"/>
              </a:rPr>
              <a:t>consequence</a:t>
            </a:r>
            <a:r>
              <a:rPr lang="it-IT" altLang="it-IT" sz="825" dirty="0">
                <a:latin typeface="Arial" panose="020B0604020202020204" pitchFamily="34" charset="0"/>
              </a:rPr>
              <a:t> </a:t>
            </a:r>
            <a:r>
              <a:rPr lang="it-IT" altLang="it-IT" sz="825" dirty="0" err="1">
                <a:latin typeface="Arial" panose="020B0604020202020204" pitchFamily="34" charset="0"/>
              </a:rPr>
              <a:t>is</a:t>
            </a:r>
            <a:r>
              <a:rPr lang="it-IT" altLang="it-IT" sz="825" dirty="0">
                <a:latin typeface="Arial" panose="020B0604020202020204" pitchFamily="34" charset="0"/>
              </a:rPr>
              <a:t> </a:t>
            </a:r>
            <a:r>
              <a:rPr lang="it-IT" altLang="it-IT" sz="825" dirty="0" err="1">
                <a:latin typeface="Arial" panose="020B0604020202020204" pitchFamily="34" charset="0"/>
              </a:rPr>
              <a:t>that</a:t>
            </a:r>
            <a:r>
              <a:rPr lang="it-IT" altLang="it-IT" sz="825" dirty="0">
                <a:latin typeface="Arial" panose="020B0604020202020204" pitchFamily="34" charset="0"/>
              </a:rPr>
              <a:t> a large </a:t>
            </a:r>
            <a:r>
              <a:rPr lang="it-IT" altLang="it-IT" sz="825" dirty="0" err="1">
                <a:latin typeface="Arial" panose="020B0604020202020204" pitchFamily="34" charset="0"/>
              </a:rPr>
              <a:t>amount</a:t>
            </a:r>
            <a:r>
              <a:rPr lang="it-IT" altLang="it-IT" sz="825" dirty="0">
                <a:latin typeface="Arial" panose="020B0604020202020204" pitchFamily="34" charset="0"/>
              </a:rPr>
              <a:t> of </a:t>
            </a:r>
            <a:r>
              <a:rPr lang="it-IT" altLang="it-IT" sz="825" dirty="0" err="1">
                <a:latin typeface="Arial" panose="020B0604020202020204" pitchFamily="34" charset="0"/>
              </a:rPr>
              <a:t>valuable</a:t>
            </a:r>
            <a:r>
              <a:rPr lang="it-IT" altLang="it-IT" sz="825" dirty="0">
                <a:latin typeface="Arial" panose="020B0604020202020204" pitchFamily="34" charset="0"/>
              </a:rPr>
              <a:t> </a:t>
            </a:r>
            <a:r>
              <a:rPr lang="it-IT" altLang="it-IT" sz="825" dirty="0" err="1">
                <a:latin typeface="Arial" panose="020B0604020202020204" pitchFamily="34" charset="0"/>
              </a:rPr>
              <a:t>material</a:t>
            </a:r>
            <a:r>
              <a:rPr lang="it-IT" altLang="it-IT" sz="825" dirty="0">
                <a:latin typeface="Arial" panose="020B0604020202020204" pitchFamily="34" charset="0"/>
              </a:rPr>
              <a:t> </a:t>
            </a:r>
            <a:r>
              <a:rPr lang="it-IT" altLang="it-IT" sz="825" dirty="0" err="1">
                <a:latin typeface="Arial" panose="020B0604020202020204" pitchFamily="34" charset="0"/>
              </a:rPr>
              <a:t>is</a:t>
            </a:r>
            <a:r>
              <a:rPr lang="it-IT" altLang="it-IT" sz="825" dirty="0">
                <a:latin typeface="Arial" panose="020B0604020202020204" pitchFamily="34" charset="0"/>
              </a:rPr>
              <a:t> </a:t>
            </a:r>
            <a:r>
              <a:rPr lang="it-IT" altLang="it-IT" sz="825" dirty="0" err="1">
                <a:latin typeface="Arial" panose="020B0604020202020204" pitchFamily="34" charset="0"/>
              </a:rPr>
              <a:t>lost</a:t>
            </a:r>
            <a:r>
              <a:rPr lang="it-IT" altLang="it-IT" sz="825" dirty="0">
                <a:latin typeface="Arial" panose="020B0604020202020204" pitchFamily="34" charset="0"/>
              </a:rPr>
              <a:t>, </a:t>
            </a:r>
            <a:r>
              <a:rPr lang="it-IT" altLang="it-IT" sz="825" dirty="0" err="1">
                <a:latin typeface="Arial" panose="020B0604020202020204" pitchFamily="34" charset="0"/>
              </a:rPr>
              <a:t>around</a:t>
            </a:r>
            <a:r>
              <a:rPr lang="it-IT" altLang="it-IT" sz="825" dirty="0">
                <a:latin typeface="Arial" panose="020B0604020202020204" pitchFamily="34" charset="0"/>
              </a:rPr>
              <a:t> 3.5 </a:t>
            </a:r>
            <a:r>
              <a:rPr lang="it-IT" altLang="it-IT" sz="825" dirty="0" err="1">
                <a:latin typeface="Arial" panose="020B0604020202020204" pitchFamily="34" charset="0"/>
              </a:rPr>
              <a:t>billion</a:t>
            </a:r>
            <a:r>
              <a:rPr lang="it-IT" altLang="it-IT" sz="825" dirty="0">
                <a:latin typeface="Arial" panose="020B0604020202020204" pitchFamily="34" charset="0"/>
              </a:rPr>
              <a:t> </a:t>
            </a:r>
            <a:r>
              <a:rPr lang="it-IT" altLang="it-IT" sz="825" dirty="0" err="1">
                <a:latin typeface="Arial" panose="020B0604020202020204" pitchFamily="34" charset="0"/>
              </a:rPr>
              <a:t>pounds</a:t>
            </a:r>
            <a:r>
              <a:rPr lang="it-IT" altLang="it-IT" sz="825" dirty="0">
                <a:latin typeface="Arial" panose="020B0604020202020204" pitchFamily="34" charset="0"/>
              </a:rPr>
              <a:t> of </a:t>
            </a:r>
            <a:r>
              <a:rPr lang="it-IT" altLang="it-IT" sz="825" dirty="0" err="1">
                <a:latin typeface="Arial" panose="020B0604020202020204" pitchFamily="34" charset="0"/>
              </a:rPr>
              <a:t>carpet</a:t>
            </a:r>
            <a:r>
              <a:rPr lang="it-IT" altLang="it-IT" sz="825" dirty="0">
                <a:latin typeface="Arial" panose="020B0604020202020204" pitchFamily="34" charset="0"/>
              </a:rPr>
              <a:t> end up in US </a:t>
            </a:r>
            <a:r>
              <a:rPr lang="it-IT" altLang="it-IT" sz="825" dirty="0" err="1">
                <a:latin typeface="Arial" panose="020B0604020202020204" pitchFamily="34" charset="0"/>
              </a:rPr>
              <a:t>landfills</a:t>
            </a:r>
            <a:r>
              <a:rPr lang="it-IT" altLang="it-IT" sz="825" dirty="0">
                <a:latin typeface="Arial" panose="020B0604020202020204" pitchFamily="34" charset="0"/>
              </a:rPr>
              <a:t> </a:t>
            </a:r>
            <a:r>
              <a:rPr lang="it-IT" altLang="it-IT" sz="825" dirty="0" err="1">
                <a:latin typeface="Arial" panose="020B0604020202020204" pitchFamily="34" charset="0"/>
              </a:rPr>
              <a:t>every</a:t>
            </a:r>
            <a:r>
              <a:rPr lang="it-IT" altLang="it-IT" sz="825" dirty="0">
                <a:latin typeface="Arial" panose="020B0604020202020204" pitchFamily="34" charset="0"/>
              </a:rPr>
              <a:t> </a:t>
            </a:r>
            <a:r>
              <a:rPr lang="it-IT" altLang="it-IT" sz="825" dirty="0" err="1">
                <a:latin typeface="Arial" panose="020B0604020202020204" pitchFamily="34" charset="0"/>
              </a:rPr>
              <a:t>year</a:t>
            </a:r>
            <a:r>
              <a:rPr lang="it-IT" altLang="it-IT" sz="825" dirty="0">
                <a:latin typeface="Arial" panose="020B0604020202020204" pitchFamily="34" charset="0"/>
              </a:rPr>
              <a:t>. The </a:t>
            </a:r>
            <a:r>
              <a:rPr lang="it-IT" altLang="it-IT" sz="825" dirty="0" err="1">
                <a:latin typeface="Arial" panose="020B0604020202020204" pitchFamily="34" charset="0"/>
              </a:rPr>
              <a:t>value</a:t>
            </a:r>
            <a:r>
              <a:rPr lang="it-IT" altLang="it-IT" sz="825" dirty="0">
                <a:latin typeface="Arial" panose="020B0604020202020204" pitchFamily="34" charset="0"/>
              </a:rPr>
              <a:t> of </a:t>
            </a:r>
            <a:r>
              <a:rPr lang="it-IT" altLang="it-IT" sz="825" dirty="0" err="1">
                <a:latin typeface="Arial" panose="020B0604020202020204" pitchFamily="34" charset="0"/>
              </a:rPr>
              <a:t>that</a:t>
            </a:r>
            <a:r>
              <a:rPr lang="it-IT" altLang="it-IT" sz="825" dirty="0">
                <a:latin typeface="Arial" panose="020B0604020202020204" pitchFamily="34" charset="0"/>
              </a:rPr>
              <a:t> </a:t>
            </a:r>
            <a:r>
              <a:rPr lang="it-IT" altLang="it-IT" sz="825" dirty="0" err="1">
                <a:latin typeface="Arial" panose="020B0604020202020204" pitchFamily="34" charset="0"/>
              </a:rPr>
              <a:t>material</a:t>
            </a:r>
            <a:r>
              <a:rPr lang="it-IT" altLang="it-IT" sz="825" dirty="0">
                <a:latin typeface="Arial" panose="020B0604020202020204" pitchFamily="34" charset="0"/>
              </a:rPr>
              <a:t> </a:t>
            </a:r>
            <a:r>
              <a:rPr lang="it-IT" altLang="it-IT" sz="825" dirty="0" err="1">
                <a:latin typeface="Arial" panose="020B0604020202020204" pitchFamily="34" charset="0"/>
              </a:rPr>
              <a:t>is</a:t>
            </a:r>
            <a:r>
              <a:rPr lang="it-IT" altLang="it-IT" sz="825" dirty="0">
                <a:latin typeface="Arial" panose="020B0604020202020204" pitchFamily="34" charset="0"/>
              </a:rPr>
              <a:t> </a:t>
            </a:r>
            <a:r>
              <a:rPr lang="it-IT" altLang="it-IT" sz="825" dirty="0" err="1">
                <a:latin typeface="Arial" panose="020B0604020202020204" pitchFamily="34" charset="0"/>
              </a:rPr>
              <a:t>about</a:t>
            </a:r>
            <a:r>
              <a:rPr lang="it-IT" altLang="it-IT" sz="825" dirty="0">
                <a:latin typeface="Arial" panose="020B0604020202020204" pitchFamily="34" charset="0"/>
              </a:rPr>
              <a:t> 5 </a:t>
            </a:r>
            <a:r>
              <a:rPr lang="it-IT" altLang="it-IT" sz="825" dirty="0" err="1">
                <a:latin typeface="Arial" panose="020B0604020202020204" pitchFamily="34" charset="0"/>
              </a:rPr>
              <a:t>billion</a:t>
            </a:r>
            <a:r>
              <a:rPr lang="it-IT" altLang="it-IT" sz="825" dirty="0">
                <a:latin typeface="Arial" panose="020B0604020202020204" pitchFamily="34" charset="0"/>
              </a:rPr>
              <a:t> </a:t>
            </a:r>
            <a:r>
              <a:rPr lang="it-IT" altLang="it-IT" sz="825" dirty="0" err="1">
                <a:latin typeface="Arial" panose="020B0604020202020204" pitchFamily="34" charset="0"/>
              </a:rPr>
              <a:t>dollars</a:t>
            </a:r>
            <a:r>
              <a:rPr lang="it-IT" altLang="it-IT" sz="825" dirty="0">
                <a:latin typeface="Arial" panose="020B0604020202020204" pitchFamily="34" charset="0"/>
              </a:rPr>
              <a:t>.</a:t>
            </a:r>
            <a:endParaRPr lang="it-IT" altLang="it-IT" sz="1350" dirty="0">
              <a:latin typeface="Arial" panose="020B0604020202020204" pitchFamily="34" charset="0"/>
            </a:endParaRPr>
          </a:p>
          <a:p>
            <a:pPr defTabSz="685800" eaLnBrk="0" fontAlgn="base" hangingPunct="0">
              <a:spcBef>
                <a:spcPct val="0"/>
              </a:spcBef>
              <a:spcAft>
                <a:spcPct val="0"/>
              </a:spcAft>
            </a:pPr>
            <a:r>
              <a:rPr lang="it-IT" altLang="it-IT" sz="1350" dirty="0">
                <a:latin typeface="Arial" panose="020B0604020202020204" pitchFamily="34" charset="0"/>
              </a:rPr>
              <a:t>  </a:t>
            </a:r>
            <a:r>
              <a:rPr lang="it-IT" altLang="it-IT" sz="27675" dirty="0">
                <a:latin typeface="Arial" panose="020B0604020202020204" pitchFamily="34" charset="0"/>
              </a:rPr>
              <a:t> </a:t>
            </a:r>
            <a:endParaRPr lang="it-IT" altLang="it-IT" sz="1350" dirty="0">
              <a:latin typeface="Arial" panose="020B0604020202020204" pitchFamily="34" charset="0"/>
            </a:endParaRPr>
          </a:p>
          <a:p>
            <a:pPr defTabSz="685800" eaLnBrk="0" fontAlgn="base" hangingPunct="0">
              <a:spcBef>
                <a:spcPct val="0"/>
              </a:spcBef>
              <a:spcAft>
                <a:spcPct val="0"/>
              </a:spcAft>
            </a:pPr>
            <a:endParaRPr lang="it-IT" altLang="it-IT" sz="975" b="1" dirty="0">
              <a:latin typeface="Arial" panose="020B0604020202020204" pitchFamily="34" charset="0"/>
            </a:endParaRPr>
          </a:p>
          <a:p>
            <a:pPr defTabSz="685800" eaLnBrk="0" fontAlgn="base" hangingPunct="0">
              <a:spcBef>
                <a:spcPct val="0"/>
              </a:spcBef>
              <a:spcAft>
                <a:spcPct val="0"/>
              </a:spcAft>
            </a:pPr>
            <a:r>
              <a:rPr lang="it-IT" altLang="it-IT" sz="975" b="1" dirty="0">
                <a:latin typeface="Arial" panose="020B0604020202020204" pitchFamily="34" charset="0"/>
              </a:rPr>
              <a:t>Technical Design and </a:t>
            </a:r>
            <a:r>
              <a:rPr lang="it-IT" altLang="it-IT" sz="975" b="1" dirty="0" err="1">
                <a:latin typeface="Arial" panose="020B0604020202020204" pitchFamily="34" charset="0"/>
              </a:rPr>
              <a:t>Innovation</a:t>
            </a:r>
            <a:r>
              <a:rPr lang="it-IT" altLang="it-IT" sz="975" b="1" dirty="0">
                <a:latin typeface="Arial" panose="020B0604020202020204" pitchFamily="34" charset="0"/>
              </a:rPr>
              <a:t> </a:t>
            </a:r>
          </a:p>
          <a:p>
            <a:pPr defTabSz="685800" eaLnBrk="0" fontAlgn="base" hangingPunct="0">
              <a:spcBef>
                <a:spcPct val="0"/>
              </a:spcBef>
              <a:spcAft>
                <a:spcPct val="0"/>
              </a:spcAft>
            </a:pPr>
            <a:r>
              <a:rPr lang="it-IT" altLang="it-IT" sz="825" dirty="0" err="1">
                <a:latin typeface="Arial" panose="020B0604020202020204" pitchFamily="34" charset="0"/>
              </a:rPr>
              <a:t>Niaga</a:t>
            </a:r>
            <a:r>
              <a:rPr lang="it-IT" altLang="it-IT" sz="825" dirty="0">
                <a:latin typeface="Arial" panose="020B0604020202020204" pitchFamily="34" charset="0"/>
              </a:rPr>
              <a:t> (the word </a:t>
            </a:r>
            <a:r>
              <a:rPr lang="it-IT" altLang="it-IT" sz="825" dirty="0" err="1">
                <a:latin typeface="Arial" panose="020B0604020202020204" pitchFamily="34" charset="0"/>
              </a:rPr>
              <a:t>Again</a:t>
            </a:r>
            <a:r>
              <a:rPr lang="it-IT" altLang="it-IT" sz="825" dirty="0">
                <a:latin typeface="Arial" panose="020B0604020202020204" pitchFamily="34" charset="0"/>
              </a:rPr>
              <a:t> </a:t>
            </a:r>
            <a:r>
              <a:rPr lang="it-IT" altLang="it-IT" sz="825" dirty="0" err="1">
                <a:latin typeface="Arial" panose="020B0604020202020204" pitchFamily="34" charset="0"/>
              </a:rPr>
              <a:t>spelled</a:t>
            </a:r>
            <a:r>
              <a:rPr lang="it-IT" altLang="it-IT" sz="825" dirty="0">
                <a:latin typeface="Arial" panose="020B0604020202020204" pitchFamily="34" charset="0"/>
              </a:rPr>
              <a:t> </a:t>
            </a:r>
            <a:r>
              <a:rPr lang="it-IT" altLang="it-IT" sz="825" dirty="0" err="1">
                <a:latin typeface="Arial" panose="020B0604020202020204" pitchFamily="34" charset="0"/>
              </a:rPr>
              <a:t>backwards</a:t>
            </a:r>
            <a:r>
              <a:rPr lang="it-IT" altLang="it-IT" sz="825" dirty="0">
                <a:latin typeface="Arial" panose="020B0604020202020204" pitchFamily="34" charset="0"/>
              </a:rPr>
              <a:t>) </a:t>
            </a:r>
            <a:r>
              <a:rPr lang="it-IT" altLang="it-IT" sz="825" dirty="0" err="1">
                <a:latin typeface="Arial" panose="020B0604020202020204" pitchFamily="34" charset="0"/>
              </a:rPr>
              <a:t>has</a:t>
            </a:r>
            <a:r>
              <a:rPr lang="it-IT" altLang="it-IT" sz="825" dirty="0">
                <a:latin typeface="Arial" panose="020B0604020202020204" pitchFamily="34" charset="0"/>
              </a:rPr>
              <a:t> </a:t>
            </a:r>
            <a:r>
              <a:rPr lang="it-IT" altLang="it-IT" sz="825" dirty="0" err="1">
                <a:latin typeface="Arial" panose="020B0604020202020204" pitchFamily="34" charset="0"/>
              </a:rPr>
              <a:t>developed</a:t>
            </a:r>
            <a:r>
              <a:rPr lang="it-IT" altLang="it-IT" sz="825" dirty="0">
                <a:latin typeface="Arial" panose="020B0604020202020204" pitchFamily="34" charset="0"/>
              </a:rPr>
              <a:t> a </a:t>
            </a:r>
            <a:r>
              <a:rPr lang="it-IT" altLang="it-IT" sz="825" dirty="0" err="1">
                <a:latin typeface="Arial" panose="020B0604020202020204" pitchFamily="34" charset="0"/>
              </a:rPr>
              <a:t>carpet</a:t>
            </a:r>
            <a:r>
              <a:rPr lang="it-IT" altLang="it-IT" sz="825" dirty="0">
                <a:latin typeface="Arial" panose="020B0604020202020204" pitchFamily="34" charset="0"/>
              </a:rPr>
              <a:t> </a:t>
            </a:r>
            <a:r>
              <a:rPr lang="it-IT" altLang="it-IT" sz="825" dirty="0" err="1">
                <a:latin typeface="Arial" panose="020B0604020202020204" pitchFamily="34" charset="0"/>
              </a:rPr>
              <a:t>material</a:t>
            </a:r>
            <a:r>
              <a:rPr lang="it-IT" altLang="it-IT" sz="825" dirty="0">
                <a:latin typeface="Arial" panose="020B0604020202020204" pitchFamily="34" charset="0"/>
              </a:rPr>
              <a:t> </a:t>
            </a:r>
            <a:r>
              <a:rPr lang="it-IT" altLang="it-IT" sz="825" dirty="0" err="1">
                <a:latin typeface="Arial" panose="020B0604020202020204" pitchFamily="34" charset="0"/>
              </a:rPr>
              <a:t>which</a:t>
            </a:r>
            <a:r>
              <a:rPr lang="it-IT" altLang="it-IT" sz="825" dirty="0">
                <a:latin typeface="Arial" panose="020B0604020202020204" pitchFamily="34" charset="0"/>
              </a:rPr>
              <a:t> can be </a:t>
            </a:r>
            <a:r>
              <a:rPr lang="it-IT" altLang="it-IT" sz="825" dirty="0" err="1">
                <a:latin typeface="Arial" panose="020B0604020202020204" pitchFamily="34" charset="0"/>
              </a:rPr>
              <a:t>fully</a:t>
            </a:r>
            <a:r>
              <a:rPr lang="it-IT" altLang="it-IT" sz="825" dirty="0">
                <a:latin typeface="Arial" panose="020B0604020202020204" pitchFamily="34" charset="0"/>
              </a:rPr>
              <a:t> </a:t>
            </a:r>
            <a:r>
              <a:rPr lang="it-IT" altLang="it-IT" sz="825" dirty="0" err="1">
                <a:latin typeface="Arial" panose="020B0604020202020204" pitchFamily="34" charset="0"/>
              </a:rPr>
              <a:t>restored</a:t>
            </a:r>
            <a:r>
              <a:rPr lang="it-IT" altLang="it-IT" sz="825" dirty="0">
                <a:latin typeface="Arial" panose="020B0604020202020204" pitchFamily="34" charset="0"/>
              </a:rPr>
              <a:t> to </a:t>
            </a:r>
            <a:r>
              <a:rPr lang="it-IT" altLang="it-IT" sz="825" dirty="0" err="1">
                <a:latin typeface="Arial" panose="020B0604020202020204" pitchFamily="34" charset="0"/>
              </a:rPr>
              <a:t>its</a:t>
            </a:r>
            <a:r>
              <a:rPr lang="it-IT" altLang="it-IT" sz="825" dirty="0">
                <a:latin typeface="Arial" panose="020B0604020202020204" pitchFamily="34" charset="0"/>
              </a:rPr>
              <a:t> </a:t>
            </a:r>
            <a:r>
              <a:rPr lang="it-IT" altLang="it-IT" sz="825" dirty="0" err="1">
                <a:latin typeface="Arial" panose="020B0604020202020204" pitchFamily="34" charset="0"/>
              </a:rPr>
              <a:t>original</a:t>
            </a:r>
            <a:r>
              <a:rPr lang="it-IT" altLang="it-IT" sz="825" dirty="0">
                <a:latin typeface="Arial" panose="020B0604020202020204" pitchFamily="34" charset="0"/>
              </a:rPr>
              <a:t> </a:t>
            </a:r>
            <a:r>
              <a:rPr lang="it-IT" altLang="it-IT" sz="825" dirty="0" err="1">
                <a:latin typeface="Arial" panose="020B0604020202020204" pitchFamily="34" charset="0"/>
              </a:rPr>
              <a:t>form</a:t>
            </a:r>
            <a:r>
              <a:rPr lang="it-IT" altLang="it-IT" sz="825" dirty="0">
                <a:latin typeface="Arial" panose="020B0604020202020204" pitchFamily="34" charset="0"/>
              </a:rPr>
              <a:t> in an </a:t>
            </a:r>
            <a:r>
              <a:rPr lang="it-IT" altLang="it-IT" sz="825" dirty="0" err="1">
                <a:latin typeface="Arial" panose="020B0604020202020204" pitchFamily="34" charset="0"/>
              </a:rPr>
              <a:t>effective</a:t>
            </a:r>
            <a:r>
              <a:rPr lang="it-IT" altLang="it-IT" sz="825" dirty="0">
                <a:latin typeface="Arial" panose="020B0604020202020204" pitchFamily="34" charset="0"/>
              </a:rPr>
              <a:t> and </a:t>
            </a:r>
            <a:r>
              <a:rPr lang="it-IT" altLang="it-IT" sz="825" dirty="0" err="1">
                <a:latin typeface="Arial" panose="020B0604020202020204" pitchFamily="34" charset="0"/>
              </a:rPr>
              <a:t>economically</a:t>
            </a:r>
            <a:r>
              <a:rPr lang="it-IT" altLang="it-IT" sz="825" dirty="0">
                <a:latin typeface="Arial" panose="020B0604020202020204" pitchFamily="34" charset="0"/>
              </a:rPr>
              <a:t> </a:t>
            </a:r>
            <a:r>
              <a:rPr lang="it-IT" altLang="it-IT" sz="825" dirty="0" err="1">
                <a:latin typeface="Arial" panose="020B0604020202020204" pitchFamily="34" charset="0"/>
              </a:rPr>
              <a:t>viable</a:t>
            </a:r>
            <a:r>
              <a:rPr lang="it-IT" altLang="it-IT" sz="825" dirty="0">
                <a:latin typeface="Arial" panose="020B0604020202020204" pitchFamily="34" charset="0"/>
              </a:rPr>
              <a:t> way. At </a:t>
            </a:r>
            <a:r>
              <a:rPr lang="it-IT" altLang="it-IT" sz="825" dirty="0" err="1">
                <a:latin typeface="Arial" panose="020B0604020202020204" pitchFamily="34" charset="0"/>
              </a:rPr>
              <a:t>after</a:t>
            </a:r>
            <a:r>
              <a:rPr lang="it-IT" altLang="it-IT" sz="825" dirty="0">
                <a:latin typeface="Arial" panose="020B0604020202020204" pitchFamily="34" charset="0"/>
              </a:rPr>
              <a:t>-use-stage the </a:t>
            </a:r>
            <a:r>
              <a:rPr lang="it-IT" altLang="it-IT" sz="825" dirty="0" err="1">
                <a:latin typeface="Arial" panose="020B0604020202020204" pitchFamily="34" charset="0"/>
              </a:rPr>
              <a:t>carpets</a:t>
            </a:r>
            <a:r>
              <a:rPr lang="it-IT" altLang="it-IT" sz="825" dirty="0">
                <a:latin typeface="Arial" panose="020B0604020202020204" pitchFamily="34" charset="0"/>
              </a:rPr>
              <a:t> are </a:t>
            </a:r>
            <a:r>
              <a:rPr lang="it-IT" altLang="it-IT" sz="825" dirty="0" err="1">
                <a:latin typeface="Arial" panose="020B0604020202020204" pitchFamily="34" charset="0"/>
              </a:rPr>
              <a:t>collected</a:t>
            </a:r>
            <a:r>
              <a:rPr lang="it-IT" altLang="it-IT" sz="825" dirty="0">
                <a:latin typeface="Arial" panose="020B0604020202020204" pitchFamily="34" charset="0"/>
              </a:rPr>
              <a:t> and </a:t>
            </a:r>
            <a:r>
              <a:rPr lang="it-IT" altLang="it-IT" sz="825" dirty="0" err="1">
                <a:latin typeface="Arial" panose="020B0604020202020204" pitchFamily="34" charset="0"/>
              </a:rPr>
              <a:t>all</a:t>
            </a:r>
            <a:r>
              <a:rPr lang="it-IT" altLang="it-IT" sz="825" dirty="0">
                <a:latin typeface="Arial" panose="020B0604020202020204" pitchFamily="34" charset="0"/>
              </a:rPr>
              <a:t> </a:t>
            </a:r>
            <a:r>
              <a:rPr lang="it-IT" altLang="it-IT" sz="825" dirty="0" err="1">
                <a:latin typeface="Arial" panose="020B0604020202020204" pitchFamily="34" charset="0"/>
              </a:rPr>
              <a:t>materials</a:t>
            </a:r>
            <a:r>
              <a:rPr lang="it-IT" altLang="it-IT" sz="825" dirty="0">
                <a:latin typeface="Arial" panose="020B0604020202020204" pitchFamily="34" charset="0"/>
              </a:rPr>
              <a:t> can be </a:t>
            </a:r>
            <a:r>
              <a:rPr lang="it-IT" altLang="it-IT" sz="825" dirty="0" err="1">
                <a:latin typeface="Arial" panose="020B0604020202020204" pitchFamily="34" charset="0"/>
              </a:rPr>
              <a:t>recovered</a:t>
            </a:r>
            <a:r>
              <a:rPr lang="it-IT" altLang="it-IT" sz="825" dirty="0">
                <a:latin typeface="Arial" panose="020B0604020202020204" pitchFamily="34" charset="0"/>
              </a:rPr>
              <a:t> for input to a new </a:t>
            </a:r>
            <a:r>
              <a:rPr lang="it-IT" altLang="it-IT" sz="825" dirty="0" err="1">
                <a:latin typeface="Arial" panose="020B0604020202020204" pitchFamily="34" charset="0"/>
              </a:rPr>
              <a:t>carpet</a:t>
            </a:r>
            <a:r>
              <a:rPr lang="it-IT" altLang="it-IT" sz="825" dirty="0">
                <a:latin typeface="Arial" panose="020B0604020202020204" pitchFamily="34" charset="0"/>
              </a:rPr>
              <a:t>. The </a:t>
            </a:r>
            <a:r>
              <a:rPr lang="it-IT" altLang="it-IT" sz="825" dirty="0" err="1">
                <a:latin typeface="Arial" panose="020B0604020202020204" pitchFamily="34" charset="0"/>
              </a:rPr>
              <a:t>carpets</a:t>
            </a:r>
            <a:r>
              <a:rPr lang="it-IT" altLang="it-IT" sz="825" dirty="0">
                <a:latin typeface="Arial" panose="020B0604020202020204" pitchFamily="34" charset="0"/>
              </a:rPr>
              <a:t> are </a:t>
            </a:r>
            <a:r>
              <a:rPr lang="it-IT" altLang="it-IT" sz="825" dirty="0" err="1">
                <a:latin typeface="Arial" panose="020B0604020202020204" pitchFamily="34" charset="0"/>
              </a:rPr>
              <a:t>created</a:t>
            </a:r>
            <a:r>
              <a:rPr lang="it-IT" altLang="it-IT" sz="825" dirty="0">
                <a:latin typeface="Arial" panose="020B0604020202020204" pitchFamily="34" charset="0"/>
              </a:rPr>
              <a:t> out of </a:t>
            </a:r>
            <a:r>
              <a:rPr lang="it-IT" altLang="it-IT" sz="825" dirty="0" err="1">
                <a:latin typeface="Arial" panose="020B0604020202020204" pitchFamily="34" charset="0"/>
              </a:rPr>
              <a:t>either</a:t>
            </a:r>
            <a:r>
              <a:rPr lang="it-IT" altLang="it-IT" sz="825" dirty="0">
                <a:latin typeface="Arial" panose="020B0604020202020204" pitchFamily="34" charset="0"/>
              </a:rPr>
              <a:t> pure </a:t>
            </a:r>
            <a:r>
              <a:rPr lang="it-IT" altLang="it-IT" sz="825" dirty="0" err="1">
                <a:latin typeface="Arial" panose="020B0604020202020204" pitchFamily="34" charset="0"/>
              </a:rPr>
              <a:t>polyester</a:t>
            </a:r>
            <a:r>
              <a:rPr lang="it-IT" altLang="it-IT" sz="825" dirty="0">
                <a:latin typeface="Arial" panose="020B0604020202020204" pitchFamily="34" charset="0"/>
              </a:rPr>
              <a:t> or a </a:t>
            </a:r>
            <a:r>
              <a:rPr lang="it-IT" altLang="it-IT" sz="825" dirty="0" err="1">
                <a:latin typeface="Arial" panose="020B0604020202020204" pitchFamily="34" charset="0"/>
              </a:rPr>
              <a:t>dual</a:t>
            </a:r>
            <a:r>
              <a:rPr lang="it-IT" altLang="it-IT" sz="825" dirty="0">
                <a:latin typeface="Arial" panose="020B0604020202020204" pitchFamily="34" charset="0"/>
              </a:rPr>
              <a:t> </a:t>
            </a:r>
            <a:r>
              <a:rPr lang="it-IT" altLang="it-IT" sz="825" dirty="0" err="1">
                <a:latin typeface="Arial" panose="020B0604020202020204" pitchFamily="34" charset="0"/>
              </a:rPr>
              <a:t>combination</a:t>
            </a:r>
            <a:r>
              <a:rPr lang="it-IT" altLang="it-IT" sz="825" dirty="0">
                <a:latin typeface="Arial" panose="020B0604020202020204" pitchFamily="34" charset="0"/>
              </a:rPr>
              <a:t> of </a:t>
            </a:r>
            <a:r>
              <a:rPr lang="it-IT" altLang="it-IT" sz="825" dirty="0" err="1">
                <a:latin typeface="Arial" panose="020B0604020202020204" pitchFamily="34" charset="0"/>
              </a:rPr>
              <a:t>polyester</a:t>
            </a:r>
            <a:r>
              <a:rPr lang="it-IT" altLang="it-IT" sz="825" dirty="0">
                <a:latin typeface="Arial" panose="020B0604020202020204" pitchFamily="34" charset="0"/>
              </a:rPr>
              <a:t> and </a:t>
            </a:r>
            <a:r>
              <a:rPr lang="it-IT" altLang="it-IT" sz="825" dirty="0" err="1">
                <a:latin typeface="Arial" panose="020B0604020202020204" pitchFamily="34" charset="0"/>
              </a:rPr>
              <a:t>polyamide</a:t>
            </a:r>
            <a:r>
              <a:rPr lang="it-IT" altLang="it-IT" sz="825" dirty="0">
                <a:latin typeface="Arial" panose="020B0604020202020204" pitchFamily="34" charset="0"/>
              </a:rPr>
              <a:t>, </a:t>
            </a:r>
            <a:r>
              <a:rPr lang="it-IT" altLang="it-IT" sz="825" dirty="0" err="1">
                <a:latin typeface="Arial" panose="020B0604020202020204" pitchFamily="34" charset="0"/>
              </a:rPr>
              <a:t>polypropylene</a:t>
            </a:r>
            <a:r>
              <a:rPr lang="it-IT" altLang="it-IT" sz="825" dirty="0">
                <a:latin typeface="Arial" panose="020B0604020202020204" pitchFamily="34" charset="0"/>
              </a:rPr>
              <a:t> or </a:t>
            </a:r>
            <a:r>
              <a:rPr lang="it-IT" altLang="it-IT" sz="825" dirty="0" err="1">
                <a:latin typeface="Arial" panose="020B0604020202020204" pitchFamily="34" charset="0"/>
              </a:rPr>
              <a:t>wool</a:t>
            </a:r>
            <a:r>
              <a:rPr lang="it-IT" altLang="it-IT" sz="825" dirty="0">
                <a:latin typeface="Arial" panose="020B0604020202020204" pitchFamily="34" charset="0"/>
              </a:rPr>
              <a:t>. In </a:t>
            </a:r>
            <a:r>
              <a:rPr lang="it-IT" altLang="it-IT" sz="825" dirty="0" err="1">
                <a:latin typeface="Arial" panose="020B0604020202020204" pitchFamily="34" charset="0"/>
              </a:rPr>
              <a:t>this</a:t>
            </a:r>
            <a:r>
              <a:rPr lang="it-IT" altLang="it-IT" sz="825" dirty="0">
                <a:latin typeface="Arial" panose="020B0604020202020204" pitchFamily="34" charset="0"/>
              </a:rPr>
              <a:t> case, the </a:t>
            </a:r>
            <a:r>
              <a:rPr lang="it-IT" altLang="it-IT" sz="825" dirty="0" err="1">
                <a:latin typeface="Arial" panose="020B0604020202020204" pitchFamily="34" charset="0"/>
              </a:rPr>
              <a:t>two</a:t>
            </a:r>
            <a:r>
              <a:rPr lang="it-IT" altLang="it-IT" sz="825" dirty="0">
                <a:latin typeface="Arial" panose="020B0604020202020204" pitchFamily="34" charset="0"/>
              </a:rPr>
              <a:t> </a:t>
            </a:r>
            <a:r>
              <a:rPr lang="it-IT" altLang="it-IT" sz="825" dirty="0" err="1">
                <a:latin typeface="Arial" panose="020B0604020202020204" pitchFamily="34" charset="0"/>
              </a:rPr>
              <a:t>layers</a:t>
            </a:r>
            <a:r>
              <a:rPr lang="it-IT" altLang="it-IT" sz="825" dirty="0">
                <a:latin typeface="Arial" panose="020B0604020202020204" pitchFamily="34" charset="0"/>
              </a:rPr>
              <a:t> are </a:t>
            </a:r>
            <a:r>
              <a:rPr lang="it-IT" altLang="it-IT" sz="825" dirty="0" err="1">
                <a:latin typeface="Arial" panose="020B0604020202020204" pitchFamily="34" charset="0"/>
              </a:rPr>
              <a:t>married</a:t>
            </a:r>
            <a:r>
              <a:rPr lang="it-IT" altLang="it-IT" sz="825" dirty="0">
                <a:latin typeface="Arial" panose="020B0604020202020204" pitchFamily="34" charset="0"/>
              </a:rPr>
              <a:t> </a:t>
            </a:r>
            <a:r>
              <a:rPr lang="it-IT" altLang="it-IT" sz="825" dirty="0" err="1">
                <a:latin typeface="Arial" panose="020B0604020202020204" pitchFamily="34" charset="0"/>
              </a:rPr>
              <a:t>together</a:t>
            </a:r>
            <a:r>
              <a:rPr lang="it-IT" altLang="it-IT" sz="825" dirty="0">
                <a:latin typeface="Arial" panose="020B0604020202020204" pitchFamily="34" charset="0"/>
              </a:rPr>
              <a:t> with a </a:t>
            </a:r>
            <a:r>
              <a:rPr lang="it-IT" altLang="it-IT" sz="825" dirty="0" err="1">
                <a:latin typeface="Arial" panose="020B0604020202020204" pitchFamily="34" charset="0"/>
              </a:rPr>
              <a:t>reversible</a:t>
            </a:r>
            <a:r>
              <a:rPr lang="it-IT" altLang="it-IT" sz="825" dirty="0">
                <a:latin typeface="Arial" panose="020B0604020202020204" pitchFamily="34" charset="0"/>
              </a:rPr>
              <a:t> </a:t>
            </a:r>
            <a:r>
              <a:rPr lang="it-IT" altLang="it-IT" sz="825" dirty="0" err="1">
                <a:latin typeface="Arial" panose="020B0604020202020204" pitchFamily="34" charset="0"/>
              </a:rPr>
              <a:t>adhesive</a:t>
            </a:r>
            <a:r>
              <a:rPr lang="it-IT" altLang="it-IT" sz="825" dirty="0">
                <a:latin typeface="Arial" panose="020B0604020202020204" pitchFamily="34" charset="0"/>
              </a:rPr>
              <a:t>, in </a:t>
            </a:r>
            <a:r>
              <a:rPr lang="it-IT" altLang="it-IT" sz="825" dirty="0" err="1">
                <a:latin typeface="Arial" panose="020B0604020202020204" pitchFamily="34" charset="0"/>
              </a:rPr>
              <a:t>other</a:t>
            </a:r>
            <a:r>
              <a:rPr lang="it-IT" altLang="it-IT" sz="825" dirty="0">
                <a:latin typeface="Arial" panose="020B0604020202020204" pitchFamily="34" charset="0"/>
              </a:rPr>
              <a:t> </a:t>
            </a:r>
            <a:r>
              <a:rPr lang="it-IT" altLang="it-IT" sz="825" dirty="0" err="1">
                <a:latin typeface="Arial" panose="020B0604020202020204" pitchFamily="34" charset="0"/>
              </a:rPr>
              <a:t>words</a:t>
            </a:r>
            <a:r>
              <a:rPr lang="it-IT" altLang="it-IT" sz="825" dirty="0">
                <a:latin typeface="Arial" panose="020B0604020202020204" pitchFamily="34" charset="0"/>
              </a:rPr>
              <a:t>, </a:t>
            </a:r>
            <a:r>
              <a:rPr lang="it-IT" altLang="it-IT" sz="825" dirty="0" err="1">
                <a:latin typeface="Arial" panose="020B0604020202020204" pitchFamily="34" charset="0"/>
              </a:rPr>
              <a:t>they</a:t>
            </a:r>
            <a:r>
              <a:rPr lang="it-IT" altLang="it-IT" sz="825" dirty="0">
                <a:latin typeface="Arial" panose="020B0604020202020204" pitchFamily="34" charset="0"/>
              </a:rPr>
              <a:t> can </a:t>
            </a:r>
            <a:r>
              <a:rPr lang="it-IT" altLang="it-IT" sz="825" dirty="0" err="1">
                <a:latin typeface="Arial" panose="020B0604020202020204" pitchFamily="34" charset="0"/>
              </a:rPr>
              <a:t>easily</a:t>
            </a:r>
            <a:r>
              <a:rPr lang="it-IT" altLang="it-IT" sz="825" dirty="0">
                <a:latin typeface="Arial" panose="020B0604020202020204" pitchFamily="34" charset="0"/>
              </a:rPr>
              <a:t> be </a:t>
            </a:r>
            <a:r>
              <a:rPr lang="it-IT" altLang="it-IT" sz="825" dirty="0" err="1">
                <a:latin typeface="Arial" panose="020B0604020202020204" pitchFamily="34" charset="0"/>
              </a:rPr>
              <a:t>separated</a:t>
            </a:r>
            <a:r>
              <a:rPr lang="it-IT" altLang="it-IT" sz="825" dirty="0">
                <a:latin typeface="Arial" panose="020B0604020202020204" pitchFamily="34" charset="0"/>
              </a:rPr>
              <a:t> </a:t>
            </a:r>
            <a:r>
              <a:rPr lang="it-IT" altLang="it-IT" sz="825" dirty="0" err="1">
                <a:latin typeface="Arial" panose="020B0604020202020204" pitchFamily="34" charset="0"/>
              </a:rPr>
              <a:t>after</a:t>
            </a:r>
            <a:r>
              <a:rPr lang="it-IT" altLang="it-IT" sz="825" dirty="0">
                <a:latin typeface="Arial" panose="020B0604020202020204" pitchFamily="34" charset="0"/>
              </a:rPr>
              <a:t> use. The </a:t>
            </a:r>
            <a:r>
              <a:rPr lang="it-IT" altLang="it-IT" sz="825" dirty="0" err="1">
                <a:latin typeface="Arial" panose="020B0604020202020204" pitchFamily="34" charset="0"/>
              </a:rPr>
              <a:t>holistic</a:t>
            </a:r>
            <a:r>
              <a:rPr lang="it-IT" altLang="it-IT" sz="825" dirty="0">
                <a:latin typeface="Arial" panose="020B0604020202020204" pitchFamily="34" charset="0"/>
              </a:rPr>
              <a:t> design </a:t>
            </a:r>
            <a:r>
              <a:rPr lang="it-IT" altLang="it-IT" sz="825" dirty="0" err="1">
                <a:latin typeface="Arial" panose="020B0604020202020204" pitchFamily="34" charset="0"/>
              </a:rPr>
              <a:t>makes</a:t>
            </a:r>
            <a:r>
              <a:rPr lang="it-IT" altLang="it-IT" sz="825" dirty="0">
                <a:latin typeface="Arial" panose="020B0604020202020204" pitchFamily="34" charset="0"/>
              </a:rPr>
              <a:t> </a:t>
            </a:r>
            <a:r>
              <a:rPr lang="it-IT" altLang="it-IT" sz="825" dirty="0" err="1">
                <a:latin typeface="Arial" panose="020B0604020202020204" pitchFamily="34" charset="0"/>
              </a:rPr>
              <a:t>it</a:t>
            </a:r>
            <a:r>
              <a:rPr lang="it-IT" altLang="it-IT" sz="825" dirty="0">
                <a:latin typeface="Arial" panose="020B0604020202020204" pitchFamily="34" charset="0"/>
              </a:rPr>
              <a:t> </a:t>
            </a:r>
            <a:r>
              <a:rPr lang="it-IT" altLang="it-IT" sz="825" dirty="0" err="1">
                <a:latin typeface="Arial" panose="020B0604020202020204" pitchFamily="34" charset="0"/>
              </a:rPr>
              <a:t>possible</a:t>
            </a:r>
            <a:r>
              <a:rPr lang="it-IT" altLang="it-IT" sz="825" dirty="0">
                <a:latin typeface="Arial" panose="020B0604020202020204" pitchFamily="34" charset="0"/>
              </a:rPr>
              <a:t> to </a:t>
            </a:r>
            <a:r>
              <a:rPr lang="it-IT" altLang="it-IT" sz="825" dirty="0" err="1">
                <a:latin typeface="Arial" panose="020B0604020202020204" pitchFamily="34" charset="0"/>
              </a:rPr>
              <a:t>capture</a:t>
            </a:r>
            <a:r>
              <a:rPr lang="it-IT" altLang="it-IT" sz="825" dirty="0">
                <a:latin typeface="Arial" panose="020B0604020202020204" pitchFamily="34" charset="0"/>
              </a:rPr>
              <a:t> the </a:t>
            </a:r>
            <a:r>
              <a:rPr lang="it-IT" altLang="it-IT" sz="825" dirty="0" err="1">
                <a:latin typeface="Arial" panose="020B0604020202020204" pitchFamily="34" charset="0"/>
              </a:rPr>
              <a:t>material</a:t>
            </a:r>
            <a:r>
              <a:rPr lang="it-IT" altLang="it-IT" sz="825" dirty="0">
                <a:latin typeface="Arial" panose="020B0604020202020204" pitchFamily="34" charset="0"/>
              </a:rPr>
              <a:t> </a:t>
            </a:r>
            <a:r>
              <a:rPr lang="it-IT" altLang="it-IT" sz="825" dirty="0" err="1">
                <a:latin typeface="Arial" panose="020B0604020202020204" pitchFamily="34" charset="0"/>
              </a:rPr>
              <a:t>value</a:t>
            </a:r>
            <a:r>
              <a:rPr lang="it-IT" altLang="it-IT" sz="825" dirty="0">
                <a:latin typeface="Arial" panose="020B0604020202020204" pitchFamily="34" charset="0"/>
              </a:rPr>
              <a:t> </a:t>
            </a:r>
            <a:r>
              <a:rPr lang="it-IT" altLang="it-IT" sz="825" dirty="0" err="1">
                <a:latin typeface="Arial" panose="020B0604020202020204" pitchFamily="34" charset="0"/>
              </a:rPr>
              <a:t>after</a:t>
            </a:r>
            <a:r>
              <a:rPr lang="it-IT" altLang="it-IT" sz="825" dirty="0">
                <a:latin typeface="Arial" panose="020B0604020202020204" pitchFamily="34" charset="0"/>
              </a:rPr>
              <a:t> </a:t>
            </a:r>
            <a:r>
              <a:rPr lang="it-IT" altLang="it-IT" sz="825" dirty="0" err="1">
                <a:latin typeface="Arial" panose="020B0604020202020204" pitchFamily="34" charset="0"/>
              </a:rPr>
              <a:t>it</a:t>
            </a:r>
            <a:r>
              <a:rPr lang="it-IT" altLang="it-IT" sz="825" dirty="0">
                <a:latin typeface="Arial" panose="020B0604020202020204" pitchFamily="34" charset="0"/>
              </a:rPr>
              <a:t> </a:t>
            </a:r>
            <a:r>
              <a:rPr lang="it-IT" altLang="it-IT" sz="825" dirty="0" err="1">
                <a:latin typeface="Arial" panose="020B0604020202020204" pitchFamily="34" charset="0"/>
              </a:rPr>
              <a:t>has</a:t>
            </a:r>
            <a:r>
              <a:rPr lang="it-IT" altLang="it-IT" sz="825" dirty="0">
                <a:latin typeface="Arial" panose="020B0604020202020204" pitchFamily="34" charset="0"/>
              </a:rPr>
              <a:t> </a:t>
            </a:r>
            <a:r>
              <a:rPr lang="it-IT" altLang="it-IT" sz="825" dirty="0" err="1">
                <a:latin typeface="Arial" panose="020B0604020202020204" pitchFamily="34" charset="0"/>
              </a:rPr>
              <a:t>been</a:t>
            </a:r>
            <a:r>
              <a:rPr lang="it-IT" altLang="it-IT" sz="825" dirty="0">
                <a:latin typeface="Arial" panose="020B0604020202020204" pitchFamily="34" charset="0"/>
              </a:rPr>
              <a:t> </a:t>
            </a:r>
            <a:r>
              <a:rPr lang="it-IT" altLang="it-IT" sz="825" dirty="0" err="1">
                <a:latin typeface="Arial" panose="020B0604020202020204" pitchFamily="34" charset="0"/>
              </a:rPr>
              <a:t>used</a:t>
            </a:r>
            <a:r>
              <a:rPr lang="it-IT" altLang="it-IT" sz="825" dirty="0">
                <a:latin typeface="Arial" panose="020B0604020202020204" pitchFamily="34" charset="0"/>
              </a:rPr>
              <a:t> </a:t>
            </a:r>
            <a:r>
              <a:rPr lang="it-IT" altLang="it-IT" sz="825" dirty="0" err="1">
                <a:latin typeface="Arial" panose="020B0604020202020204" pitchFamily="34" charset="0"/>
              </a:rPr>
              <a:t>which</a:t>
            </a:r>
            <a:r>
              <a:rPr lang="it-IT" altLang="it-IT" sz="825" dirty="0">
                <a:latin typeface="Arial" panose="020B0604020202020204" pitchFamily="34" charset="0"/>
              </a:rPr>
              <a:t> in the </a:t>
            </a:r>
            <a:r>
              <a:rPr lang="it-IT" altLang="it-IT" sz="825" dirty="0" err="1">
                <a:latin typeface="Arial" panose="020B0604020202020204" pitchFamily="34" charset="0"/>
              </a:rPr>
              <a:t>subsequent</a:t>
            </a:r>
            <a:r>
              <a:rPr lang="it-IT" altLang="it-IT" sz="825" dirty="0">
                <a:latin typeface="Arial" panose="020B0604020202020204" pitchFamily="34" charset="0"/>
              </a:rPr>
              <a:t> </a:t>
            </a:r>
            <a:r>
              <a:rPr lang="it-IT" altLang="it-IT" sz="825" dirty="0" err="1">
                <a:latin typeface="Arial" panose="020B0604020202020204" pitchFamily="34" charset="0"/>
              </a:rPr>
              <a:t>usage</a:t>
            </a:r>
            <a:r>
              <a:rPr lang="it-IT" altLang="it-IT" sz="825" dirty="0">
                <a:latin typeface="Arial" panose="020B0604020202020204" pitchFamily="34" charset="0"/>
              </a:rPr>
              <a:t> </a:t>
            </a:r>
            <a:r>
              <a:rPr lang="it-IT" altLang="it-IT" sz="825" dirty="0" err="1">
                <a:latin typeface="Arial" panose="020B0604020202020204" pitchFamily="34" charset="0"/>
              </a:rPr>
              <a:t>phase</a:t>
            </a:r>
            <a:r>
              <a:rPr lang="it-IT" altLang="it-IT" sz="825" dirty="0">
                <a:latin typeface="Arial" panose="020B0604020202020204" pitchFamily="34" charset="0"/>
              </a:rPr>
              <a:t> </a:t>
            </a:r>
            <a:r>
              <a:rPr lang="it-IT" altLang="it-IT" sz="825" dirty="0" err="1">
                <a:latin typeface="Arial" panose="020B0604020202020204" pitchFamily="34" charset="0"/>
              </a:rPr>
              <a:t>enables</a:t>
            </a:r>
            <a:r>
              <a:rPr lang="it-IT" altLang="it-IT" sz="825" dirty="0">
                <a:latin typeface="Arial" panose="020B0604020202020204" pitchFamily="34" charset="0"/>
              </a:rPr>
              <a:t> a </a:t>
            </a:r>
            <a:r>
              <a:rPr lang="it-IT" altLang="it-IT" sz="825" dirty="0" err="1">
                <a:latin typeface="Arial" panose="020B0604020202020204" pitchFamily="34" charset="0"/>
              </a:rPr>
              <a:t>reduction</a:t>
            </a:r>
            <a:r>
              <a:rPr lang="it-IT" altLang="it-IT" sz="825" dirty="0">
                <a:latin typeface="Arial" panose="020B0604020202020204" pitchFamily="34" charset="0"/>
              </a:rPr>
              <a:t> in production </a:t>
            </a:r>
            <a:r>
              <a:rPr lang="it-IT" altLang="it-IT" sz="825" dirty="0" err="1">
                <a:latin typeface="Arial" panose="020B0604020202020204" pitchFamily="34" charset="0"/>
              </a:rPr>
              <a:t>cost</a:t>
            </a:r>
            <a:r>
              <a:rPr lang="it-IT" altLang="it-IT" sz="825" dirty="0">
                <a:latin typeface="Arial" panose="020B0604020202020204" pitchFamily="34" charset="0"/>
              </a:rPr>
              <a:t>.</a:t>
            </a:r>
            <a:endParaRPr lang="it-IT" altLang="it-IT" sz="1350" dirty="0">
              <a:latin typeface="Arial" panose="020B0604020202020204" pitchFamily="34" charset="0"/>
            </a:endParaRPr>
          </a:p>
          <a:p>
            <a:pPr defTabSz="685800" eaLnBrk="0" fontAlgn="base" hangingPunct="0">
              <a:spcBef>
                <a:spcPct val="0"/>
              </a:spcBef>
              <a:spcAft>
                <a:spcPct val="0"/>
              </a:spcAft>
            </a:pPr>
            <a:r>
              <a:rPr lang="it-IT" altLang="it-IT" sz="1350" dirty="0">
                <a:latin typeface="Arial" panose="020B0604020202020204" pitchFamily="34" charset="0"/>
              </a:rPr>
              <a:t>  </a:t>
            </a:r>
            <a:r>
              <a:rPr lang="it-IT" altLang="it-IT" sz="12300" dirty="0">
                <a:latin typeface="Arial" panose="020B0604020202020204" pitchFamily="34" charset="0"/>
              </a:rPr>
              <a:t> </a:t>
            </a:r>
            <a:endParaRPr lang="it-IT" altLang="it-IT" sz="1350" dirty="0">
              <a:latin typeface="Arial" panose="020B0604020202020204" pitchFamily="34" charset="0"/>
            </a:endParaRPr>
          </a:p>
          <a:p>
            <a:pPr defTabSz="685800" eaLnBrk="0" fontAlgn="base" hangingPunct="0">
              <a:spcBef>
                <a:spcPct val="0"/>
              </a:spcBef>
              <a:spcAft>
                <a:spcPct val="0"/>
              </a:spcAft>
            </a:pPr>
            <a:r>
              <a:rPr lang="it-IT" altLang="it-IT" sz="1350" b="1" dirty="0" err="1">
                <a:latin typeface="Arial" panose="020B0604020202020204" pitchFamily="34" charset="0"/>
              </a:rPr>
              <a:t>Niaga</a:t>
            </a:r>
            <a:r>
              <a:rPr lang="it-IT" altLang="it-IT" sz="1350" b="1" dirty="0">
                <a:latin typeface="Arial" panose="020B0604020202020204" pitchFamily="34" charset="0"/>
              </a:rPr>
              <a:t>® Technology, </a:t>
            </a:r>
            <a:r>
              <a:rPr lang="it-IT" altLang="it-IT" sz="1350" b="1" dirty="0" err="1">
                <a:latin typeface="Arial" panose="020B0604020202020204" pitchFamily="34" charset="0"/>
              </a:rPr>
              <a:t>Niaga</a:t>
            </a:r>
            <a:r>
              <a:rPr lang="it-IT" altLang="it-IT" sz="1350" b="1" dirty="0">
                <a:latin typeface="Arial" panose="020B0604020202020204" pitchFamily="34" charset="0"/>
              </a:rPr>
              <a:t> </a:t>
            </a:r>
            <a:r>
              <a:rPr lang="it-IT" altLang="it-IT" sz="1350" b="1" dirty="0" err="1">
                <a:latin typeface="Arial" panose="020B0604020202020204" pitchFamily="34" charset="0"/>
              </a:rPr>
              <a:t>expects</a:t>
            </a:r>
            <a:r>
              <a:rPr lang="it-IT" altLang="it-IT" sz="1350" b="1" dirty="0">
                <a:latin typeface="Arial" panose="020B0604020202020204" pitchFamily="34" charset="0"/>
              </a:rPr>
              <a:t> </a:t>
            </a:r>
            <a:r>
              <a:rPr lang="it-IT" altLang="it-IT" sz="1350" b="1" dirty="0" err="1">
                <a:latin typeface="Arial" panose="020B0604020202020204" pitchFamily="34" charset="0"/>
              </a:rPr>
              <a:t>other</a:t>
            </a:r>
            <a:r>
              <a:rPr lang="it-IT" altLang="it-IT" sz="1350" b="1" dirty="0">
                <a:latin typeface="Arial" panose="020B0604020202020204" pitchFamily="34" charset="0"/>
              </a:rPr>
              <a:t> companies to </a:t>
            </a:r>
            <a:r>
              <a:rPr lang="it-IT" altLang="it-IT" sz="1350" b="1" dirty="0" err="1">
                <a:latin typeface="Arial" panose="020B0604020202020204" pitchFamily="34" charset="0"/>
              </a:rPr>
              <a:t>embrace</a:t>
            </a:r>
            <a:r>
              <a:rPr lang="it-IT" altLang="it-IT" sz="1350" b="1" dirty="0">
                <a:latin typeface="Arial" panose="020B0604020202020204" pitchFamily="34" charset="0"/>
              </a:rPr>
              <a:t> </a:t>
            </a:r>
          </a:p>
          <a:p>
            <a:pPr defTabSz="685800" eaLnBrk="0" fontAlgn="base" hangingPunct="0">
              <a:spcBef>
                <a:spcPct val="0"/>
              </a:spcBef>
              <a:spcAft>
                <a:spcPct val="0"/>
              </a:spcAft>
            </a:pPr>
            <a:r>
              <a:rPr lang="it-IT" altLang="it-IT" sz="1350" b="1" dirty="0">
                <a:latin typeface="Arial" panose="020B0604020202020204" pitchFamily="34" charset="0"/>
              </a:rPr>
              <a:t>the </a:t>
            </a:r>
            <a:r>
              <a:rPr lang="it-IT" altLang="it-IT" sz="1350" b="1" dirty="0" err="1">
                <a:latin typeface="Arial" panose="020B0604020202020204" pitchFamily="34" charset="0"/>
              </a:rPr>
              <a:t>move</a:t>
            </a:r>
            <a:r>
              <a:rPr lang="it-IT" altLang="it-IT" sz="1350" b="1" dirty="0">
                <a:latin typeface="Arial" panose="020B0604020202020204" pitchFamily="34" charset="0"/>
              </a:rPr>
              <a:t> </a:t>
            </a:r>
            <a:r>
              <a:rPr lang="it-IT" altLang="it-IT" sz="1350" b="1" dirty="0" err="1">
                <a:latin typeface="Arial" panose="020B0604020202020204" pitchFamily="34" charset="0"/>
              </a:rPr>
              <a:t>towards</a:t>
            </a:r>
            <a:r>
              <a:rPr lang="it-IT" altLang="it-IT" sz="1350" b="1" dirty="0">
                <a:latin typeface="Arial" panose="020B0604020202020204" pitchFamily="34" charset="0"/>
              </a:rPr>
              <a:t> </a:t>
            </a:r>
            <a:r>
              <a:rPr lang="it-IT" altLang="it-IT" sz="1350" b="1" dirty="0" err="1">
                <a:latin typeface="Arial" panose="020B0604020202020204" pitchFamily="34" charset="0"/>
              </a:rPr>
              <a:t>fully</a:t>
            </a:r>
            <a:r>
              <a:rPr lang="it-IT" altLang="it-IT" sz="1350" b="1" dirty="0">
                <a:latin typeface="Arial" panose="020B0604020202020204" pitchFamily="34" charset="0"/>
              </a:rPr>
              <a:t> </a:t>
            </a:r>
            <a:r>
              <a:rPr lang="it-IT" altLang="it-IT" sz="1350" b="1" dirty="0" err="1">
                <a:latin typeface="Arial" panose="020B0604020202020204" pitchFamily="34" charset="0"/>
              </a:rPr>
              <a:t>recyclable</a:t>
            </a:r>
            <a:r>
              <a:rPr lang="it-IT" altLang="it-IT" sz="1350" b="1" dirty="0">
                <a:latin typeface="Arial" panose="020B0604020202020204" pitchFamily="34" charset="0"/>
              </a:rPr>
              <a:t> </a:t>
            </a:r>
            <a:r>
              <a:rPr lang="it-IT" altLang="it-IT" sz="1350" b="1" dirty="0" err="1">
                <a:latin typeface="Arial" panose="020B0604020202020204" pitchFamily="34" charset="0"/>
              </a:rPr>
              <a:t>carpeting</a:t>
            </a:r>
            <a:r>
              <a:rPr lang="it-IT" altLang="it-IT" sz="1350" b="1" dirty="0">
                <a:latin typeface="Arial" panose="020B0604020202020204" pitchFamily="34" charset="0"/>
              </a:rPr>
              <a:t>.</a:t>
            </a:r>
            <a:br>
              <a:rPr lang="it-IT" altLang="it-IT" sz="1350" b="1" dirty="0">
                <a:latin typeface="Arial" panose="020B0604020202020204" pitchFamily="34" charset="0"/>
              </a:rPr>
            </a:br>
            <a:endParaRPr lang="it-IT" altLang="it-IT" sz="1350" b="1" dirty="0">
              <a:latin typeface="Arial" panose="020B0604020202020204" pitchFamily="34" charset="0"/>
            </a:endParaRPr>
          </a:p>
          <a:p>
            <a:pPr defTabSz="685800" eaLnBrk="0" fontAlgn="base" hangingPunct="0">
              <a:spcBef>
                <a:spcPct val="0"/>
              </a:spcBef>
              <a:spcAft>
                <a:spcPct val="0"/>
              </a:spcAft>
            </a:pPr>
            <a:r>
              <a:rPr lang="it-IT" altLang="it-IT" sz="1350" dirty="0">
                <a:latin typeface="Arial" panose="020B0604020202020204" pitchFamily="34" charset="0"/>
              </a:rPr>
              <a:t>  </a:t>
            </a:r>
            <a:r>
              <a:rPr lang="it-IT" altLang="it-IT" sz="27675" dirty="0">
                <a:latin typeface="Arial" panose="020B0604020202020204" pitchFamily="34" charset="0"/>
              </a:rPr>
              <a:t> </a:t>
            </a:r>
            <a:endParaRPr lang="it-IT" altLang="it-IT" sz="1350" dirty="0">
              <a:latin typeface="Arial" panose="020B0604020202020204" pitchFamily="34" charset="0"/>
            </a:endParaRPr>
          </a:p>
          <a:p>
            <a:pPr defTabSz="685800" eaLnBrk="0" fontAlgn="base" hangingPunct="0">
              <a:spcBef>
                <a:spcPct val="0"/>
              </a:spcBef>
              <a:spcAft>
                <a:spcPct val="0"/>
              </a:spcAft>
            </a:pPr>
            <a:endParaRPr lang="it-IT" altLang="it-IT" sz="975" b="1" dirty="0">
              <a:latin typeface="Arial" panose="020B0604020202020204" pitchFamily="34" charset="0"/>
            </a:endParaRPr>
          </a:p>
          <a:p>
            <a:pPr defTabSz="685800" eaLnBrk="0" fontAlgn="base" hangingPunct="0">
              <a:spcBef>
                <a:spcPct val="0"/>
              </a:spcBef>
              <a:spcAft>
                <a:spcPct val="0"/>
              </a:spcAft>
            </a:pPr>
            <a:r>
              <a:rPr lang="it-IT" altLang="it-IT" sz="975" b="1" dirty="0">
                <a:latin typeface="Arial" panose="020B0604020202020204" pitchFamily="34" charset="0"/>
              </a:rPr>
              <a:t>The Benefits</a:t>
            </a:r>
          </a:p>
          <a:p>
            <a:pPr defTabSz="685800" eaLnBrk="0" fontAlgn="base" hangingPunct="0">
              <a:spcBef>
                <a:spcPct val="0"/>
              </a:spcBef>
              <a:spcAft>
                <a:spcPct val="0"/>
              </a:spcAft>
              <a:buFontTx/>
              <a:buChar char="•"/>
            </a:pPr>
            <a:r>
              <a:rPr lang="it-IT" altLang="it-IT" sz="825" dirty="0" err="1">
                <a:latin typeface="Arial" panose="020B0604020202020204" pitchFamily="34" charset="0"/>
              </a:rPr>
              <a:t>Reduces</a:t>
            </a:r>
            <a:r>
              <a:rPr lang="it-IT" altLang="it-IT" sz="825" dirty="0">
                <a:latin typeface="Arial" panose="020B0604020202020204" pitchFamily="34" charset="0"/>
              </a:rPr>
              <a:t> water and </a:t>
            </a:r>
            <a:r>
              <a:rPr lang="it-IT" altLang="it-IT" sz="825" dirty="0" err="1">
                <a:latin typeface="Arial" panose="020B0604020202020204" pitchFamily="34" charset="0"/>
              </a:rPr>
              <a:t>energy</a:t>
            </a:r>
            <a:r>
              <a:rPr lang="it-IT" altLang="it-IT" sz="825" dirty="0">
                <a:latin typeface="Arial" panose="020B0604020202020204" pitchFamily="34" charset="0"/>
              </a:rPr>
              <a:t> </a:t>
            </a:r>
            <a:r>
              <a:rPr lang="it-IT" altLang="it-IT" sz="825" dirty="0" err="1">
                <a:latin typeface="Arial" panose="020B0604020202020204" pitchFamily="34" charset="0"/>
              </a:rPr>
              <a:t>consumption</a:t>
            </a:r>
            <a:r>
              <a:rPr lang="it-IT" altLang="it-IT" sz="825" dirty="0">
                <a:latin typeface="Arial" panose="020B0604020202020204" pitchFamily="34" charset="0"/>
              </a:rPr>
              <a:t> in production</a:t>
            </a:r>
            <a:endParaRPr lang="it-IT" altLang="it-IT" sz="1350" dirty="0">
              <a:latin typeface="Arial" panose="020B0604020202020204" pitchFamily="34" charset="0"/>
            </a:endParaRPr>
          </a:p>
          <a:p>
            <a:pPr defTabSz="685800" eaLnBrk="0" fontAlgn="base" hangingPunct="0">
              <a:spcBef>
                <a:spcPct val="0"/>
              </a:spcBef>
              <a:spcAft>
                <a:spcPct val="0"/>
              </a:spcAft>
              <a:buFontTx/>
              <a:buChar char="•"/>
            </a:pPr>
            <a:r>
              <a:rPr lang="it-IT" altLang="it-IT" sz="1350" dirty="0" err="1">
                <a:latin typeface="Arial" panose="020B0604020202020204" pitchFamily="34" charset="0"/>
              </a:rPr>
              <a:t>Reduces</a:t>
            </a:r>
            <a:r>
              <a:rPr lang="it-IT" altLang="it-IT" sz="1350" dirty="0">
                <a:latin typeface="Arial" panose="020B0604020202020204" pitchFamily="34" charset="0"/>
              </a:rPr>
              <a:t> </a:t>
            </a:r>
            <a:r>
              <a:rPr lang="it-IT" altLang="it-IT" sz="1350" dirty="0" err="1">
                <a:latin typeface="Arial" panose="020B0604020202020204" pitchFamily="34" charset="0"/>
              </a:rPr>
              <a:t>installation</a:t>
            </a:r>
            <a:r>
              <a:rPr lang="it-IT" altLang="it-IT" sz="1350" dirty="0">
                <a:latin typeface="Arial" panose="020B0604020202020204" pitchFamily="34" charset="0"/>
              </a:rPr>
              <a:t> time by 25% (</a:t>
            </a:r>
            <a:r>
              <a:rPr lang="it-IT" altLang="it-IT" sz="1350" dirty="0" err="1">
                <a:latin typeface="Arial" panose="020B0604020202020204" pitchFamily="34" charset="0"/>
              </a:rPr>
              <a:t>compared</a:t>
            </a:r>
            <a:r>
              <a:rPr lang="it-IT" altLang="it-IT" sz="1350" dirty="0">
                <a:latin typeface="Arial" panose="020B0604020202020204" pitchFamily="34" charset="0"/>
              </a:rPr>
              <a:t> to </a:t>
            </a:r>
            <a:r>
              <a:rPr lang="it-IT" altLang="it-IT" sz="1350" dirty="0" err="1">
                <a:latin typeface="Arial" panose="020B0604020202020204" pitchFamily="34" charset="0"/>
              </a:rPr>
              <a:t>traditional</a:t>
            </a:r>
            <a:r>
              <a:rPr lang="it-IT" altLang="it-IT" sz="1350" dirty="0">
                <a:latin typeface="Arial" panose="020B0604020202020204" pitchFamily="34" charset="0"/>
              </a:rPr>
              <a:t> </a:t>
            </a:r>
            <a:r>
              <a:rPr lang="it-IT" altLang="it-IT" sz="1350" dirty="0" err="1">
                <a:latin typeface="Arial" panose="020B0604020202020204" pitchFamily="34" charset="0"/>
              </a:rPr>
              <a:t>carpet</a:t>
            </a:r>
            <a:r>
              <a:rPr lang="it-IT" altLang="it-IT" sz="1350" dirty="0">
                <a:latin typeface="Arial" panose="020B0604020202020204" pitchFamily="34" charset="0"/>
              </a:rPr>
              <a:t>)</a:t>
            </a:r>
          </a:p>
          <a:p>
            <a:pPr defTabSz="685800" eaLnBrk="0" fontAlgn="base" hangingPunct="0">
              <a:spcBef>
                <a:spcPct val="0"/>
              </a:spcBef>
              <a:spcAft>
                <a:spcPct val="0"/>
              </a:spcAft>
              <a:buFontTx/>
              <a:buChar char="•"/>
            </a:pPr>
            <a:r>
              <a:rPr lang="it-IT" altLang="it-IT" sz="1350" dirty="0" err="1">
                <a:latin typeface="Arial" panose="020B0604020202020204" pitchFamily="34" charset="0"/>
              </a:rPr>
              <a:t>Eliminates</a:t>
            </a:r>
            <a:r>
              <a:rPr lang="it-IT" altLang="it-IT" sz="1350" dirty="0">
                <a:latin typeface="Arial" panose="020B0604020202020204" pitchFamily="34" charset="0"/>
              </a:rPr>
              <a:t> volatile </a:t>
            </a:r>
            <a:r>
              <a:rPr lang="it-IT" altLang="it-IT" sz="1350" dirty="0" err="1">
                <a:latin typeface="Arial" panose="020B0604020202020204" pitchFamily="34" charset="0"/>
              </a:rPr>
              <a:t>organic</a:t>
            </a:r>
            <a:r>
              <a:rPr lang="it-IT" altLang="it-IT" sz="1350" dirty="0">
                <a:latin typeface="Arial" panose="020B0604020202020204" pitchFamily="34" charset="0"/>
              </a:rPr>
              <a:t> compound (VOC) </a:t>
            </a:r>
            <a:r>
              <a:rPr lang="it-IT" altLang="it-IT" sz="1350" dirty="0" err="1">
                <a:latin typeface="Arial" panose="020B0604020202020204" pitchFamily="34" charset="0"/>
              </a:rPr>
              <a:t>emissions</a:t>
            </a:r>
            <a:endParaRPr lang="it-IT" altLang="it-IT" sz="1350" dirty="0">
              <a:latin typeface="Arial" panose="020B0604020202020204" pitchFamily="34" charset="0"/>
            </a:endParaRPr>
          </a:p>
          <a:p>
            <a:pPr defTabSz="685800" eaLnBrk="0" fontAlgn="base" hangingPunct="0">
              <a:spcBef>
                <a:spcPct val="0"/>
              </a:spcBef>
              <a:spcAft>
                <a:spcPct val="0"/>
              </a:spcAft>
              <a:buFontTx/>
              <a:buChar char="•"/>
            </a:pPr>
            <a:r>
              <a:rPr lang="it-IT" altLang="it-IT" sz="1350" dirty="0" err="1">
                <a:latin typeface="Arial" panose="020B0604020202020204" pitchFamily="34" charset="0"/>
              </a:rPr>
              <a:t>Lighter</a:t>
            </a:r>
            <a:r>
              <a:rPr lang="it-IT" altLang="it-IT" sz="1350" dirty="0">
                <a:latin typeface="Arial" panose="020B0604020202020204" pitchFamily="34" charset="0"/>
              </a:rPr>
              <a:t> </a:t>
            </a:r>
            <a:r>
              <a:rPr lang="it-IT" altLang="it-IT" sz="1350" dirty="0" err="1">
                <a:latin typeface="Arial" panose="020B0604020202020204" pitchFamily="34" charset="0"/>
              </a:rPr>
              <a:t>than</a:t>
            </a:r>
            <a:r>
              <a:rPr lang="it-IT" altLang="it-IT" sz="1350" dirty="0">
                <a:latin typeface="Arial" panose="020B0604020202020204" pitchFamily="34" charset="0"/>
              </a:rPr>
              <a:t> </a:t>
            </a:r>
            <a:r>
              <a:rPr lang="it-IT" altLang="it-IT" sz="1350" dirty="0" err="1">
                <a:latin typeface="Arial" panose="020B0604020202020204" pitchFamily="34" charset="0"/>
              </a:rPr>
              <a:t>traditional</a:t>
            </a:r>
            <a:r>
              <a:rPr lang="it-IT" altLang="it-IT" sz="1350" dirty="0">
                <a:latin typeface="Arial" panose="020B0604020202020204" pitchFamily="34" charset="0"/>
              </a:rPr>
              <a:t> </a:t>
            </a:r>
            <a:r>
              <a:rPr lang="it-IT" altLang="it-IT" sz="1350" dirty="0" err="1">
                <a:latin typeface="Arial" panose="020B0604020202020204" pitchFamily="34" charset="0"/>
              </a:rPr>
              <a:t>layer-bound</a:t>
            </a:r>
            <a:r>
              <a:rPr lang="it-IT" altLang="it-IT" sz="1350" dirty="0">
                <a:latin typeface="Arial" panose="020B0604020202020204" pitchFamily="34" charset="0"/>
              </a:rPr>
              <a:t> </a:t>
            </a:r>
            <a:r>
              <a:rPr lang="it-IT" altLang="it-IT" sz="1350" dirty="0" err="1">
                <a:latin typeface="Arial" panose="020B0604020202020204" pitchFamily="34" charset="0"/>
              </a:rPr>
              <a:t>carpeting</a:t>
            </a:r>
            <a:endParaRPr lang="it-IT" altLang="it-IT" sz="1350" dirty="0">
              <a:latin typeface="Arial" panose="020B0604020202020204" pitchFamily="34" charset="0"/>
            </a:endParaRPr>
          </a:p>
          <a:p>
            <a:pPr defTabSz="685800" eaLnBrk="0" fontAlgn="base" hangingPunct="0">
              <a:spcBef>
                <a:spcPct val="0"/>
              </a:spcBef>
              <a:spcAft>
                <a:spcPct val="0"/>
              </a:spcAft>
              <a:buFontTx/>
              <a:buChar char="•"/>
            </a:pPr>
            <a:r>
              <a:rPr lang="it-IT" altLang="it-IT" sz="1350" dirty="0" err="1">
                <a:latin typeface="Arial" panose="020B0604020202020204" pitchFamily="34" charset="0"/>
              </a:rPr>
              <a:t>Improves</a:t>
            </a:r>
            <a:r>
              <a:rPr lang="it-IT" altLang="it-IT" sz="1350" dirty="0">
                <a:latin typeface="Arial" panose="020B0604020202020204" pitchFamily="34" charset="0"/>
              </a:rPr>
              <a:t> indoor air </a:t>
            </a:r>
            <a:r>
              <a:rPr lang="it-IT" altLang="it-IT" sz="1350" dirty="0" err="1">
                <a:latin typeface="Arial" panose="020B0604020202020204" pitchFamily="34" charset="0"/>
              </a:rPr>
              <a:t>quality</a:t>
            </a:r>
            <a:endParaRPr lang="it-IT" altLang="it-IT" sz="1350" dirty="0">
              <a:latin typeface="Arial" panose="020B0604020202020204" pitchFamily="34" charset="0"/>
            </a:endParaRPr>
          </a:p>
          <a:p>
            <a:pPr defTabSz="685800" eaLnBrk="0" fontAlgn="base" hangingPunct="0">
              <a:spcBef>
                <a:spcPct val="0"/>
              </a:spcBef>
              <a:spcAft>
                <a:spcPct val="0"/>
              </a:spcAft>
            </a:pPr>
            <a:endParaRPr lang="it-IT" altLang="it-IT" sz="1350" dirty="0">
              <a:latin typeface="Arial" panose="020B0604020202020204" pitchFamily="34" charset="0"/>
            </a:endParaRPr>
          </a:p>
        </p:txBody>
      </p:sp>
      <p:pic>
        <p:nvPicPr>
          <p:cNvPr id="2050" name="Picture 2" descr="Niaga 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81" y="-6326981"/>
            <a:ext cx="6715125" cy="44005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iaga Im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181" y="1494956"/>
            <a:ext cx="7178640" cy="3684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5297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346975" y="733794"/>
            <a:ext cx="3178969" cy="3243263"/>
          </a:xfrm>
          <a:prstGeom prst="rect">
            <a:avLst/>
          </a:prstGeom>
        </p:spPr>
      </p:pic>
      <p:pic>
        <p:nvPicPr>
          <p:cNvPr id="4" name="Immagine 3"/>
          <p:cNvPicPr>
            <a:picLocks noChangeAspect="1"/>
          </p:cNvPicPr>
          <p:nvPr/>
        </p:nvPicPr>
        <p:blipFill>
          <a:blip r:embed="rId3"/>
          <a:stretch>
            <a:fillRect/>
          </a:stretch>
        </p:blipFill>
        <p:spPr>
          <a:xfrm>
            <a:off x="4065448" y="857250"/>
            <a:ext cx="5078553" cy="4559121"/>
          </a:xfrm>
          <a:prstGeom prst="rect">
            <a:avLst/>
          </a:prstGeom>
        </p:spPr>
      </p:pic>
      <p:pic>
        <p:nvPicPr>
          <p:cNvPr id="5" name="Immagine 4"/>
          <p:cNvPicPr>
            <a:picLocks noChangeAspect="1"/>
          </p:cNvPicPr>
          <p:nvPr/>
        </p:nvPicPr>
        <p:blipFill>
          <a:blip r:embed="rId4"/>
          <a:stretch>
            <a:fillRect/>
          </a:stretch>
        </p:blipFill>
        <p:spPr>
          <a:xfrm>
            <a:off x="79084" y="3861247"/>
            <a:ext cx="1857375" cy="2236094"/>
          </a:xfrm>
          <a:prstGeom prst="rect">
            <a:avLst/>
          </a:prstGeom>
        </p:spPr>
      </p:pic>
    </p:spTree>
    <p:extLst>
      <p:ext uri="{BB962C8B-B14F-4D97-AF65-F5344CB8AC3E}">
        <p14:creationId xmlns:p14="http://schemas.microsoft.com/office/powerpoint/2010/main" val="19801929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Macro EU </a:t>
            </a:r>
            <a:r>
              <a:rPr lang="it-IT" dirty="0" err="1" smtClean="0"/>
              <a:t>setting</a:t>
            </a:r>
            <a:endParaRPr lang="it-IT" dirty="0"/>
          </a:p>
        </p:txBody>
      </p:sp>
      <p:sp>
        <p:nvSpPr>
          <p:cNvPr id="3" name="Sottotitolo 2"/>
          <p:cNvSpPr>
            <a:spLocks noGrp="1"/>
          </p:cNvSpPr>
          <p:nvPr>
            <p:ph type="subTitle" idx="1"/>
          </p:nvPr>
        </p:nvSpPr>
        <p:spPr/>
        <p:txBody>
          <a:bodyPr/>
          <a:lstStyle/>
          <a:p>
            <a:endParaRPr lang="it-IT"/>
          </a:p>
        </p:txBody>
      </p:sp>
      <p:sp>
        <p:nvSpPr>
          <p:cNvPr id="4" name="Segnaposto testo 3"/>
          <p:cNvSpPr>
            <a:spLocks noGrp="1"/>
          </p:cNvSpPr>
          <p:nvPr>
            <p:ph type="body" sz="quarter" idx="12"/>
          </p:nvPr>
        </p:nvSpPr>
        <p:spPr/>
        <p:txBody>
          <a:bodyPr/>
          <a:lstStyle/>
          <a:p>
            <a:endParaRPr lang="it-IT"/>
          </a:p>
        </p:txBody>
      </p:sp>
    </p:spTree>
    <p:extLst>
      <p:ext uri="{BB962C8B-B14F-4D97-AF65-F5344CB8AC3E}">
        <p14:creationId xmlns:p14="http://schemas.microsoft.com/office/powerpoint/2010/main" val="42925595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a:graphicFrameLocks/>
          </p:cNvGraphicFramePr>
          <p:nvPr>
            <p:extLst/>
          </p:nvPr>
        </p:nvGraphicFramePr>
        <p:xfrm>
          <a:off x="1188076" y="1726574"/>
          <a:ext cx="6751750" cy="43667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82455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a:graphicFrameLocks/>
          </p:cNvGraphicFramePr>
          <p:nvPr>
            <p:extLst/>
          </p:nvPr>
        </p:nvGraphicFramePr>
        <p:xfrm>
          <a:off x="782392" y="1639642"/>
          <a:ext cx="7495504" cy="4525662"/>
        </p:xfrm>
        <a:graphic>
          <a:graphicData uri="http://schemas.openxmlformats.org/drawingml/2006/chart">
            <c:chart xmlns:c="http://schemas.openxmlformats.org/drawingml/2006/chart" xmlns:r="http://schemas.openxmlformats.org/officeDocument/2006/relationships" r:id="rId2"/>
          </a:graphicData>
        </a:graphic>
      </p:graphicFrame>
      <p:sp>
        <p:nvSpPr>
          <p:cNvPr id="3" name="Freccia a destra 2"/>
          <p:cNvSpPr/>
          <p:nvPr/>
        </p:nvSpPr>
        <p:spPr>
          <a:xfrm rot="10986383">
            <a:off x="7696684" y="2769764"/>
            <a:ext cx="569891" cy="13522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sz="1350"/>
          </a:p>
        </p:txBody>
      </p:sp>
    </p:spTree>
    <p:extLst>
      <p:ext uri="{BB962C8B-B14F-4D97-AF65-F5344CB8AC3E}">
        <p14:creationId xmlns:p14="http://schemas.microsoft.com/office/powerpoint/2010/main" val="13555800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a:graphicFrameLocks/>
          </p:cNvGraphicFramePr>
          <p:nvPr>
            <p:extLst/>
          </p:nvPr>
        </p:nvGraphicFramePr>
        <p:xfrm>
          <a:off x="782392" y="1262934"/>
          <a:ext cx="8038080" cy="4470321"/>
        </p:xfrm>
        <a:graphic>
          <a:graphicData uri="http://schemas.openxmlformats.org/drawingml/2006/chart">
            <c:chart xmlns:c="http://schemas.openxmlformats.org/drawingml/2006/chart" xmlns:r="http://schemas.openxmlformats.org/officeDocument/2006/relationships" r:id="rId2"/>
          </a:graphicData>
        </a:graphic>
      </p:graphicFrame>
      <p:sp>
        <p:nvSpPr>
          <p:cNvPr id="3" name="Freccia a destra 2"/>
          <p:cNvSpPr/>
          <p:nvPr/>
        </p:nvSpPr>
        <p:spPr>
          <a:xfrm rot="10986383">
            <a:off x="8561257" y="4303863"/>
            <a:ext cx="569891" cy="13522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sz="1350"/>
          </a:p>
        </p:txBody>
      </p:sp>
    </p:spTree>
    <p:extLst>
      <p:ext uri="{BB962C8B-B14F-4D97-AF65-F5344CB8AC3E}">
        <p14:creationId xmlns:p14="http://schemas.microsoft.com/office/powerpoint/2010/main" val="2399859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a:graphicFrameLocks/>
          </p:cNvGraphicFramePr>
          <p:nvPr>
            <p:extLst/>
          </p:nvPr>
        </p:nvGraphicFramePr>
        <p:xfrm>
          <a:off x="1226713" y="1572028"/>
          <a:ext cx="7089820" cy="4056845"/>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Connettore 1 4"/>
          <p:cNvCxnSpPr/>
          <p:nvPr/>
        </p:nvCxnSpPr>
        <p:spPr>
          <a:xfrm flipV="1">
            <a:off x="811369" y="3204425"/>
            <a:ext cx="8084713" cy="38637"/>
          </a:xfrm>
          <a:prstGeom prst="line">
            <a:avLst/>
          </a:prstGeom>
          <a:ln w="28575">
            <a:prstDash val="dash"/>
          </a:ln>
        </p:spPr>
        <p:style>
          <a:lnRef idx="2">
            <a:schemeClr val="accent1"/>
          </a:lnRef>
          <a:fillRef idx="0">
            <a:schemeClr val="accent1"/>
          </a:fillRef>
          <a:effectRef idx="1">
            <a:schemeClr val="accent1"/>
          </a:effectRef>
          <a:fontRef idx="minor">
            <a:schemeClr val="tx1"/>
          </a:fontRef>
        </p:style>
      </p:cxnSp>
      <p:sp>
        <p:nvSpPr>
          <p:cNvPr id="8" name="Freccia a destra 7"/>
          <p:cNvSpPr/>
          <p:nvPr/>
        </p:nvSpPr>
        <p:spPr>
          <a:xfrm rot="10986383">
            <a:off x="7984876" y="4469775"/>
            <a:ext cx="569891" cy="13522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sz="1350"/>
          </a:p>
        </p:txBody>
      </p:sp>
    </p:spTree>
    <p:extLst>
      <p:ext uri="{BB962C8B-B14F-4D97-AF65-F5344CB8AC3E}">
        <p14:creationId xmlns:p14="http://schemas.microsoft.com/office/powerpoint/2010/main" val="25598934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noProof="0" dirty="0" smtClean="0">
                <a:latin typeface="Calibri" pitchFamily="34" charset="0"/>
              </a:rPr>
              <a:t>Hints and food for thought</a:t>
            </a:r>
            <a:endParaRPr lang="en-US" noProof="0" dirty="0">
              <a:latin typeface="Calibri" pitchFamily="34" charset="0"/>
            </a:endParaRPr>
          </a:p>
        </p:txBody>
      </p:sp>
      <p:sp>
        <p:nvSpPr>
          <p:cNvPr id="3" name="Segnaposto contenuto 2"/>
          <p:cNvSpPr>
            <a:spLocks noGrp="1"/>
          </p:cNvSpPr>
          <p:nvPr>
            <p:ph sz="quarter" idx="1"/>
          </p:nvPr>
        </p:nvSpPr>
        <p:spPr/>
        <p:txBody>
          <a:bodyPr>
            <a:normAutofit fontScale="92500" lnSpcReduction="10000"/>
          </a:bodyPr>
          <a:lstStyle/>
          <a:p>
            <a:r>
              <a:rPr lang="en-US" b="1" noProof="0" dirty="0" smtClean="0">
                <a:solidFill>
                  <a:srgbClr val="C00000"/>
                </a:solidFill>
                <a:latin typeface="Calibri" pitchFamily="34" charset="0"/>
              </a:rPr>
              <a:t>The CE is a reality, driven by, and dependent on, (waste) policy</a:t>
            </a:r>
          </a:p>
          <a:p>
            <a:endParaRPr lang="en-US" noProof="0" dirty="0" smtClean="0">
              <a:latin typeface="Calibri" pitchFamily="34" charset="0"/>
            </a:endParaRPr>
          </a:p>
          <a:p>
            <a:r>
              <a:rPr lang="en-US" b="1" noProof="0" dirty="0" smtClean="0">
                <a:solidFill>
                  <a:srgbClr val="00B050"/>
                </a:solidFill>
                <a:latin typeface="Calibri" pitchFamily="34" charset="0"/>
              </a:rPr>
              <a:t>Major </a:t>
            </a:r>
            <a:r>
              <a:rPr lang="en-US" b="1" u="sng" noProof="0" dirty="0" smtClean="0">
                <a:solidFill>
                  <a:srgbClr val="00B050"/>
                </a:solidFill>
                <a:latin typeface="Calibri" pitchFamily="34" charset="0"/>
              </a:rPr>
              <a:t>net</a:t>
            </a:r>
            <a:r>
              <a:rPr lang="en-US" b="1" noProof="0" dirty="0" smtClean="0">
                <a:solidFill>
                  <a:srgbClr val="00B050"/>
                </a:solidFill>
                <a:latin typeface="Calibri" pitchFamily="34" charset="0"/>
              </a:rPr>
              <a:t> benefits of a CE can be environmental, rather than economic</a:t>
            </a:r>
          </a:p>
          <a:p>
            <a:endParaRPr lang="en-US" noProof="0" dirty="0" smtClean="0">
              <a:latin typeface="Calibri" pitchFamily="34" charset="0"/>
            </a:endParaRPr>
          </a:p>
          <a:p>
            <a:r>
              <a:rPr lang="en-US" sz="2800" b="1" noProof="0" dirty="0" smtClean="0">
                <a:solidFill>
                  <a:srgbClr val="0070C0"/>
                </a:solidFill>
                <a:latin typeface="Calibri" pitchFamily="34" charset="0"/>
              </a:rPr>
              <a:t>Beyond CE ‘business models’: up-scaling and diffusion</a:t>
            </a:r>
          </a:p>
          <a:p>
            <a:endParaRPr lang="en-US" sz="2800" b="1" noProof="0" dirty="0" smtClean="0">
              <a:solidFill>
                <a:srgbClr val="0070C0"/>
              </a:solidFill>
              <a:latin typeface="Calibri" pitchFamily="34" charset="0"/>
            </a:endParaRPr>
          </a:p>
          <a:p>
            <a:r>
              <a:rPr lang="en-US" b="1" dirty="0">
                <a:solidFill>
                  <a:srgbClr val="FFC000"/>
                </a:solidFill>
                <a:latin typeface="Calibri" pitchFamily="34" charset="0"/>
              </a:rPr>
              <a:t>The CE is ‘inward looking’ and changes international trade</a:t>
            </a:r>
          </a:p>
          <a:p>
            <a:pPr marL="0" indent="0">
              <a:buNone/>
            </a:pPr>
            <a:endParaRPr lang="en-US" noProof="0" dirty="0" smtClean="0">
              <a:latin typeface="Calibri" pitchFamily="34" charset="0"/>
            </a:endParaRPr>
          </a:p>
          <a:p>
            <a:endParaRPr lang="en-US" noProof="0" dirty="0" smtClean="0">
              <a:latin typeface="Calibri" pitchFamily="34" charset="0"/>
            </a:endParaRPr>
          </a:p>
        </p:txBody>
      </p:sp>
    </p:spTree>
    <p:extLst>
      <p:ext uri="{BB962C8B-B14F-4D97-AF65-F5344CB8AC3E}">
        <p14:creationId xmlns:p14="http://schemas.microsoft.com/office/powerpoint/2010/main" val="244397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0778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6" descr="Image result for bop netwo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Title 34"/>
          <p:cNvSpPr>
            <a:spLocks noGrp="1"/>
          </p:cNvSpPr>
          <p:nvPr>
            <p:ph type="title"/>
          </p:nvPr>
        </p:nvSpPr>
        <p:spPr/>
        <p:txBody>
          <a:bodyPr/>
          <a:lstStyle/>
          <a:p>
            <a:r>
              <a:rPr lang="en-US" dirty="0"/>
              <a:t>network of </a:t>
            </a:r>
            <a:r>
              <a:rPr lang="en-US" dirty="0" err="1"/>
              <a:t>NetworkS</a:t>
            </a:r>
            <a:r>
              <a:rPr lang="en-US" dirty="0"/>
              <a:t>*</a:t>
            </a:r>
            <a:endParaRPr lang="nl-NL" dirty="0"/>
          </a:p>
        </p:txBody>
      </p:sp>
      <p:pic>
        <p:nvPicPr>
          <p:cNvPr id="44" name="Picture 43"/>
          <p:cNvPicPr>
            <a:picLocks noChangeAspect="1"/>
          </p:cNvPicPr>
          <p:nvPr/>
        </p:nvPicPr>
        <p:blipFill>
          <a:blip r:embed="rId2"/>
          <a:stretch>
            <a:fillRect/>
          </a:stretch>
        </p:blipFill>
        <p:spPr>
          <a:xfrm>
            <a:off x="1045750" y="1679511"/>
            <a:ext cx="7052496" cy="4198885"/>
          </a:xfrm>
          <a:prstGeom prst="rect">
            <a:avLst/>
          </a:prstGeom>
        </p:spPr>
      </p:pic>
      <p:sp>
        <p:nvSpPr>
          <p:cNvPr id="45" name="TextBox 44"/>
          <p:cNvSpPr txBox="1"/>
          <p:nvPr/>
        </p:nvSpPr>
        <p:spPr>
          <a:xfrm>
            <a:off x="392472" y="6120255"/>
            <a:ext cx="8359053" cy="430887"/>
          </a:xfrm>
          <a:prstGeom prst="rect">
            <a:avLst/>
          </a:prstGeom>
          <a:noFill/>
        </p:spPr>
        <p:txBody>
          <a:bodyPr wrap="square" rtlCol="0">
            <a:spAutoFit/>
          </a:bodyPr>
          <a:lstStyle/>
          <a:p>
            <a:pPr algn="ctr"/>
            <a:r>
              <a:rPr lang="en-US" sz="1100" i="1" dirty="0">
                <a:solidFill>
                  <a:schemeClr val="accent1"/>
                </a:solidFill>
              </a:rPr>
              <a:t>(*) Infographic refers to entities/networks having expressed their interest to collaborate as of May 2017. Nether TNO nor inno4sd.net are by any means implying having obtained a formal endorsement  or having acquired a trademark agreement for the use of the logos. </a:t>
            </a:r>
            <a:endParaRPr lang="nl-NL" sz="1100" i="1" dirty="0">
              <a:solidFill>
                <a:schemeClr val="accent1"/>
              </a:solidFill>
            </a:endParaRPr>
          </a:p>
        </p:txBody>
      </p:sp>
    </p:spTree>
    <p:extLst>
      <p:ext uri="{BB962C8B-B14F-4D97-AF65-F5344CB8AC3E}">
        <p14:creationId xmlns:p14="http://schemas.microsoft.com/office/powerpoint/2010/main" val="33134181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mission</a:t>
            </a:r>
            <a:endParaRPr lang="nl-NL" dirty="0"/>
          </a:p>
        </p:txBody>
      </p:sp>
      <p:sp>
        <p:nvSpPr>
          <p:cNvPr id="3" name="Content Placeholder 2"/>
          <p:cNvSpPr>
            <a:spLocks noGrp="1"/>
          </p:cNvSpPr>
          <p:nvPr>
            <p:ph sz="quarter" idx="13"/>
          </p:nvPr>
        </p:nvSpPr>
        <p:spPr>
          <a:xfrm>
            <a:off x="889338" y="1992746"/>
            <a:ext cx="7273925" cy="3022600"/>
          </a:xfrm>
          <a:ln>
            <a:noFill/>
          </a:ln>
        </p:spPr>
        <p:style>
          <a:lnRef idx="2">
            <a:schemeClr val="accent1"/>
          </a:lnRef>
          <a:fillRef idx="1">
            <a:schemeClr val="lt1"/>
          </a:fillRef>
          <a:effectRef idx="0">
            <a:schemeClr val="accent1"/>
          </a:effectRef>
          <a:fontRef idx="minor">
            <a:schemeClr val="dk1"/>
          </a:fontRef>
        </p:style>
        <p:txBody>
          <a:bodyPr>
            <a:normAutofit/>
          </a:bodyPr>
          <a:lstStyle/>
          <a:p>
            <a:pPr algn="ctr"/>
            <a:endParaRPr lang="en-US" i="1" dirty="0">
              <a:solidFill>
                <a:schemeClr val="accent1"/>
              </a:solidFill>
            </a:endParaRPr>
          </a:p>
          <a:p>
            <a:pPr algn="ctr"/>
            <a:r>
              <a:rPr lang="en-US" sz="2400" b="1" i="1" dirty="0">
                <a:solidFill>
                  <a:srgbClr val="00B0F0"/>
                </a:solidFill>
              </a:rPr>
              <a:t>The inno4sd network brings together networks, entities </a:t>
            </a:r>
            <a:r>
              <a:rPr lang="en-US" sz="2400" b="1" i="1">
                <a:solidFill>
                  <a:srgbClr val="00B0F0"/>
                </a:solidFill>
              </a:rPr>
              <a:t>and individuals </a:t>
            </a:r>
            <a:r>
              <a:rPr lang="en-US" sz="2400" b="1" i="1" dirty="0">
                <a:solidFill>
                  <a:srgbClr val="00B0F0"/>
                </a:solidFill>
              </a:rPr>
              <a:t>dedicated to innovation for sustainable development with the aim of reducing fragmentation and supporting collaboration, whilst engaging policy-makers, research &amp; development, and businesses to achieve the sustainable development goals.</a:t>
            </a:r>
            <a:endParaRPr lang="nl-NL" sz="2400" b="1" i="1" dirty="0">
              <a:solidFill>
                <a:srgbClr val="00B0F0"/>
              </a:solidFill>
            </a:endParaRPr>
          </a:p>
        </p:txBody>
      </p:sp>
      <p:sp>
        <p:nvSpPr>
          <p:cNvPr id="4" name="Slide Number Placeholder 3"/>
          <p:cNvSpPr>
            <a:spLocks noGrp="1"/>
          </p:cNvSpPr>
          <p:nvPr>
            <p:ph type="sldNum" sz="quarter" idx="14"/>
          </p:nvPr>
        </p:nvSpPr>
        <p:spPr/>
        <p:txBody>
          <a:bodyPr/>
          <a:lstStyle/>
          <a:p>
            <a:pPr>
              <a:defRPr/>
            </a:pPr>
            <a:fld id="{5764A838-6DF7-45C0-945B-B06A40E37B3D}" type="slidenum">
              <a:rPr lang="en-US" smtClean="0"/>
              <a:pPr>
                <a:defRPr/>
              </a:pPr>
              <a:t>30</a:t>
            </a:fld>
            <a:endParaRPr lang="en-US" dirty="0"/>
          </a:p>
        </p:txBody>
      </p:sp>
    </p:spTree>
    <p:extLst>
      <p:ext uri="{BB962C8B-B14F-4D97-AF65-F5344CB8AC3E}">
        <p14:creationId xmlns:p14="http://schemas.microsoft.com/office/powerpoint/2010/main" val="30473756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aims</a:t>
            </a:r>
            <a:endParaRPr lang="nl-NL" dirty="0"/>
          </a:p>
        </p:txBody>
      </p:sp>
      <p:sp>
        <p:nvSpPr>
          <p:cNvPr id="3" name="Content Placeholder 2"/>
          <p:cNvSpPr>
            <a:spLocks noGrp="1"/>
          </p:cNvSpPr>
          <p:nvPr>
            <p:ph sz="quarter" idx="13"/>
          </p:nvPr>
        </p:nvSpPr>
        <p:spPr/>
        <p:txBody>
          <a:bodyPr>
            <a:normAutofit fontScale="92500" lnSpcReduction="20000"/>
          </a:bodyPr>
          <a:lstStyle/>
          <a:p>
            <a:r>
              <a:rPr lang="en-GB" dirty="0"/>
              <a:t>The </a:t>
            </a:r>
            <a:r>
              <a:rPr lang="en-GB" b="1" dirty="0">
                <a:solidFill>
                  <a:schemeClr val="accent1"/>
                </a:solidFill>
              </a:rPr>
              <a:t>inno4sd</a:t>
            </a:r>
            <a:r>
              <a:rPr lang="en-GB" dirty="0"/>
              <a:t> network aims to advance the state-of-the-art in innovation for sustainable development by:</a:t>
            </a:r>
            <a:endParaRPr lang="nl-NL" dirty="0"/>
          </a:p>
          <a:p>
            <a:pPr marL="457200" lvl="0" indent="-457200">
              <a:buFont typeface="+mj-lt"/>
              <a:buAutoNum type="arabicPeriod"/>
            </a:pPr>
            <a:r>
              <a:rPr lang="en-GB" dirty="0"/>
              <a:t>Reducing fragmentation by connecting multiple networks;</a:t>
            </a:r>
            <a:endParaRPr lang="nl-NL" dirty="0"/>
          </a:p>
          <a:p>
            <a:pPr marL="457200" lvl="0" indent="-457200">
              <a:buFont typeface="+mj-lt"/>
              <a:buAutoNum type="arabicPeriod"/>
            </a:pPr>
            <a:r>
              <a:rPr lang="en-GB" dirty="0"/>
              <a:t>Supporting knowledge connectivity for collaboration and co-generation;</a:t>
            </a:r>
            <a:endParaRPr lang="nl-NL" dirty="0"/>
          </a:p>
          <a:p>
            <a:pPr marL="457200" lvl="0" indent="-457200">
              <a:buFont typeface="+mj-lt"/>
              <a:buAutoNum type="arabicPeriod"/>
            </a:pPr>
            <a:r>
              <a:rPr lang="en-GB" dirty="0"/>
              <a:t>Engaging policy-makers, businesses, and researchers to enact change.</a:t>
            </a:r>
            <a:endParaRPr lang="nl-NL" dirty="0"/>
          </a:p>
          <a:p>
            <a:r>
              <a:rPr lang="en-GB" dirty="0"/>
              <a:t> </a:t>
            </a:r>
            <a:endParaRPr lang="nl-NL" dirty="0"/>
          </a:p>
          <a:p>
            <a:r>
              <a:rPr lang="en-GB" b="1" dirty="0">
                <a:solidFill>
                  <a:schemeClr val="accent1"/>
                </a:solidFill>
              </a:rPr>
              <a:t>inno4sd</a:t>
            </a:r>
            <a:r>
              <a:rPr lang="en-GB" dirty="0"/>
              <a:t> aims to consolidate the global eco-innovation community and foster collaboration and knowledge sharing by bringing people together from all sectors related to the green economy, sustainability and innovation. It is an action-oriented network which will support the practical application of solutions to stimulate transformative change and support sustainable development, worldwide.</a:t>
            </a:r>
            <a:endParaRPr lang="nl-NL" dirty="0"/>
          </a:p>
          <a:p>
            <a:endParaRPr lang="nl-NL" dirty="0"/>
          </a:p>
        </p:txBody>
      </p:sp>
      <p:sp>
        <p:nvSpPr>
          <p:cNvPr id="4" name="Slide Number Placeholder 3"/>
          <p:cNvSpPr>
            <a:spLocks noGrp="1"/>
          </p:cNvSpPr>
          <p:nvPr>
            <p:ph type="sldNum" sz="quarter" idx="14"/>
          </p:nvPr>
        </p:nvSpPr>
        <p:spPr/>
        <p:txBody>
          <a:bodyPr/>
          <a:lstStyle/>
          <a:p>
            <a:pPr>
              <a:defRPr/>
            </a:pPr>
            <a:fld id="{5764A838-6DF7-45C0-945B-B06A40E37B3D}" type="slidenum">
              <a:rPr lang="en-US" smtClean="0"/>
              <a:pPr>
                <a:defRPr/>
              </a:pPr>
              <a:t>31</a:t>
            </a:fld>
            <a:endParaRPr lang="en-US" dirty="0"/>
          </a:p>
        </p:txBody>
      </p:sp>
    </p:spTree>
    <p:extLst>
      <p:ext uri="{BB962C8B-B14F-4D97-AF65-F5344CB8AC3E}">
        <p14:creationId xmlns:p14="http://schemas.microsoft.com/office/powerpoint/2010/main" val="30593695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 Reducing fragmentation by connecting multiple networks</a:t>
            </a:r>
            <a:br>
              <a:rPr lang="en-US" dirty="0"/>
            </a:br>
            <a:endParaRPr lang="nl-NL" dirty="0"/>
          </a:p>
        </p:txBody>
      </p:sp>
      <p:sp>
        <p:nvSpPr>
          <p:cNvPr id="3" name="Content Placeholder 2"/>
          <p:cNvSpPr>
            <a:spLocks noGrp="1"/>
          </p:cNvSpPr>
          <p:nvPr>
            <p:ph sz="quarter" idx="13"/>
          </p:nvPr>
        </p:nvSpPr>
        <p:spPr/>
        <p:txBody>
          <a:bodyPr/>
          <a:lstStyle/>
          <a:p>
            <a:r>
              <a:rPr lang="en-US" b="1" dirty="0">
                <a:solidFill>
                  <a:schemeClr val="accent1"/>
                </a:solidFill>
              </a:rPr>
              <a:t>inno4sd</a:t>
            </a:r>
            <a:r>
              <a:rPr lang="en-US" dirty="0"/>
              <a:t> </a:t>
            </a:r>
            <a:r>
              <a:rPr lang="en-US" dirty="0" err="1"/>
              <a:t>mobilises</a:t>
            </a:r>
            <a:r>
              <a:rPr lang="en-US" dirty="0"/>
              <a:t> global actors to reduce fragmentation in the sustainability com-munity. By building a network-of-networks, inno4sd will avoid duplication of effort, </a:t>
            </a:r>
            <a:r>
              <a:rPr lang="en-US" dirty="0" err="1"/>
              <a:t>harmonise</a:t>
            </a:r>
            <a:r>
              <a:rPr lang="en-US" dirty="0"/>
              <a:t> definitions across different cultures, manage conflicting interests and trade-offs and increase a common awareness of how innovation can support sustainability. The network will increase the visibility of the work done by its members, and open opportunities for discussion and collaboration, worldwide.</a:t>
            </a:r>
          </a:p>
          <a:p>
            <a:endParaRPr lang="nl-NL" dirty="0"/>
          </a:p>
        </p:txBody>
      </p:sp>
      <p:sp>
        <p:nvSpPr>
          <p:cNvPr id="4" name="Slide Number Placeholder 3"/>
          <p:cNvSpPr>
            <a:spLocks noGrp="1"/>
          </p:cNvSpPr>
          <p:nvPr>
            <p:ph type="sldNum" sz="quarter" idx="14"/>
          </p:nvPr>
        </p:nvSpPr>
        <p:spPr/>
        <p:txBody>
          <a:bodyPr/>
          <a:lstStyle/>
          <a:p>
            <a:pPr>
              <a:defRPr/>
            </a:pPr>
            <a:fld id="{5764A838-6DF7-45C0-945B-B06A40E37B3D}" type="slidenum">
              <a:rPr lang="en-US" smtClean="0"/>
              <a:pPr>
                <a:defRPr/>
              </a:pPr>
              <a:t>32</a:t>
            </a:fld>
            <a:endParaRPr lang="en-US" dirty="0"/>
          </a:p>
        </p:txBody>
      </p:sp>
    </p:spTree>
    <p:extLst>
      <p:ext uri="{BB962C8B-B14F-4D97-AF65-F5344CB8AC3E}">
        <p14:creationId xmlns:p14="http://schemas.microsoft.com/office/powerpoint/2010/main" val="388287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 Supporting knowledge connectivity for collaboration and co-generation</a:t>
            </a:r>
            <a:br>
              <a:rPr lang="en-US" dirty="0"/>
            </a:br>
            <a:endParaRPr lang="nl-NL" dirty="0"/>
          </a:p>
        </p:txBody>
      </p:sp>
      <p:sp>
        <p:nvSpPr>
          <p:cNvPr id="3" name="Content Placeholder 2"/>
          <p:cNvSpPr>
            <a:spLocks noGrp="1"/>
          </p:cNvSpPr>
          <p:nvPr>
            <p:ph sz="quarter" idx="13"/>
          </p:nvPr>
        </p:nvSpPr>
        <p:spPr/>
        <p:txBody>
          <a:bodyPr/>
          <a:lstStyle/>
          <a:p>
            <a:r>
              <a:rPr lang="en-US" b="1" dirty="0">
                <a:solidFill>
                  <a:schemeClr val="accent1"/>
                </a:solidFill>
              </a:rPr>
              <a:t>inno4sd</a:t>
            </a:r>
            <a:r>
              <a:rPr lang="en-US" dirty="0"/>
              <a:t> is an open network which seeks to foster collaboration and knowledge sharing by bringing people together from all sectors related to sustainability and in-novation. Through symposia, networking events and webinars, inno4sd supports co-generation of knowledge, finding new ways to overcome barriers to sustainable development between policy-makers, academia, research and business. </a:t>
            </a:r>
          </a:p>
          <a:p>
            <a:endParaRPr lang="nl-NL" dirty="0"/>
          </a:p>
        </p:txBody>
      </p:sp>
      <p:sp>
        <p:nvSpPr>
          <p:cNvPr id="4" name="Slide Number Placeholder 3"/>
          <p:cNvSpPr>
            <a:spLocks noGrp="1"/>
          </p:cNvSpPr>
          <p:nvPr>
            <p:ph type="sldNum" sz="quarter" idx="14"/>
          </p:nvPr>
        </p:nvSpPr>
        <p:spPr/>
        <p:txBody>
          <a:bodyPr/>
          <a:lstStyle/>
          <a:p>
            <a:pPr>
              <a:defRPr/>
            </a:pPr>
            <a:fld id="{5764A838-6DF7-45C0-945B-B06A40E37B3D}" type="slidenum">
              <a:rPr lang="en-US" smtClean="0"/>
              <a:pPr>
                <a:defRPr/>
              </a:pPr>
              <a:t>33</a:t>
            </a:fld>
            <a:endParaRPr lang="en-US" dirty="0"/>
          </a:p>
        </p:txBody>
      </p:sp>
    </p:spTree>
    <p:extLst>
      <p:ext uri="{BB962C8B-B14F-4D97-AF65-F5344CB8AC3E}">
        <p14:creationId xmlns:p14="http://schemas.microsoft.com/office/powerpoint/2010/main" val="1440336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 Engaging policy-makers, businesses, and researchers to enact change</a:t>
            </a:r>
            <a:br>
              <a:rPr lang="en-US" dirty="0"/>
            </a:br>
            <a:endParaRPr lang="nl-NL" dirty="0"/>
          </a:p>
        </p:txBody>
      </p:sp>
      <p:sp>
        <p:nvSpPr>
          <p:cNvPr id="3" name="Content Placeholder 2"/>
          <p:cNvSpPr>
            <a:spLocks noGrp="1"/>
          </p:cNvSpPr>
          <p:nvPr>
            <p:ph sz="quarter" idx="13"/>
          </p:nvPr>
        </p:nvSpPr>
        <p:spPr/>
        <p:txBody>
          <a:bodyPr/>
          <a:lstStyle/>
          <a:p>
            <a:r>
              <a:rPr lang="en-US" b="1" dirty="0">
                <a:solidFill>
                  <a:schemeClr val="accent1"/>
                </a:solidFill>
              </a:rPr>
              <a:t>inno4sd</a:t>
            </a:r>
            <a:r>
              <a:rPr lang="en-US" dirty="0"/>
              <a:t> is an action-oriented network which will support the practical application of solutions to stimulate transformative change. inno4sd provides access to policy reviews, guidelines and briefs on how to set policy frameworks for sustainability, pro-motes case studies on policy and business best practices, and provides practitioner-focused webinars, trainings and services. inno4sd engages actors worldwide through an online knowledge platform, which includes a networking and discussion tool for sustainability practitioners.</a:t>
            </a:r>
          </a:p>
          <a:p>
            <a:endParaRPr lang="nl-NL" dirty="0"/>
          </a:p>
        </p:txBody>
      </p:sp>
      <p:sp>
        <p:nvSpPr>
          <p:cNvPr id="4" name="Slide Number Placeholder 3"/>
          <p:cNvSpPr>
            <a:spLocks noGrp="1"/>
          </p:cNvSpPr>
          <p:nvPr>
            <p:ph type="sldNum" sz="quarter" idx="14"/>
          </p:nvPr>
        </p:nvSpPr>
        <p:spPr/>
        <p:txBody>
          <a:bodyPr/>
          <a:lstStyle/>
          <a:p>
            <a:pPr>
              <a:defRPr/>
            </a:pPr>
            <a:fld id="{5764A838-6DF7-45C0-945B-B06A40E37B3D}" type="slidenum">
              <a:rPr lang="en-US" smtClean="0"/>
              <a:pPr>
                <a:defRPr/>
              </a:pPr>
              <a:t>34</a:t>
            </a:fld>
            <a:endParaRPr lang="en-US" dirty="0"/>
          </a:p>
        </p:txBody>
      </p:sp>
    </p:spTree>
    <p:extLst>
      <p:ext uri="{BB962C8B-B14F-4D97-AF65-F5344CB8AC3E}">
        <p14:creationId xmlns:p14="http://schemas.microsoft.com/office/powerpoint/2010/main" val="3430524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inno4sd.net® website</a:t>
            </a:r>
            <a:endParaRPr lang="nl-NL" cap="none" dirty="0"/>
          </a:p>
        </p:txBody>
      </p:sp>
      <p:sp>
        <p:nvSpPr>
          <p:cNvPr id="4" name="Slide Number Placeholder 3"/>
          <p:cNvSpPr>
            <a:spLocks noGrp="1"/>
          </p:cNvSpPr>
          <p:nvPr>
            <p:ph type="sldNum" sz="quarter" idx="14"/>
          </p:nvPr>
        </p:nvSpPr>
        <p:spPr/>
        <p:txBody>
          <a:bodyPr/>
          <a:lstStyle/>
          <a:p>
            <a:pPr>
              <a:defRPr/>
            </a:pPr>
            <a:fld id="{5764A838-6DF7-45C0-945B-B06A40E37B3D}" type="slidenum">
              <a:rPr lang="en-US" smtClean="0"/>
              <a:pPr>
                <a:defRPr/>
              </a:pPr>
              <a:t>35</a:t>
            </a:fld>
            <a:endParaRPr lang="en-US" dirty="0"/>
          </a:p>
        </p:txBody>
      </p:sp>
      <p:sp>
        <p:nvSpPr>
          <p:cNvPr id="5" name="Content Placeholder 4">
            <a:extLst>
              <a:ext uri="{FF2B5EF4-FFF2-40B4-BE49-F238E27FC236}">
                <a16:creationId xmlns="" xmlns:a16="http://schemas.microsoft.com/office/drawing/2014/main" id="{4C86E106-2116-4E62-997C-C2A5752C4E7A}"/>
              </a:ext>
            </a:extLst>
          </p:cNvPr>
          <p:cNvSpPr>
            <a:spLocks noGrp="1"/>
          </p:cNvSpPr>
          <p:nvPr>
            <p:ph sz="quarter" idx="13"/>
          </p:nvPr>
        </p:nvSpPr>
        <p:spPr/>
        <p:txBody>
          <a:bodyPr/>
          <a:lstStyle/>
          <a:p>
            <a:endParaRPr lang="en-GB"/>
          </a:p>
        </p:txBody>
      </p:sp>
      <p:pic>
        <p:nvPicPr>
          <p:cNvPr id="7" name="Picture 6">
            <a:extLst>
              <a:ext uri="{FF2B5EF4-FFF2-40B4-BE49-F238E27FC236}">
                <a16:creationId xmlns="" xmlns:a16="http://schemas.microsoft.com/office/drawing/2014/main" id="{22E6C790-A178-4A7B-AFF4-B6840C0AAC42}"/>
              </a:ext>
            </a:extLst>
          </p:cNvPr>
          <p:cNvPicPr>
            <a:picLocks noChangeAspect="1"/>
          </p:cNvPicPr>
          <p:nvPr/>
        </p:nvPicPr>
        <p:blipFill>
          <a:blip r:embed="rId2"/>
          <a:stretch>
            <a:fillRect/>
          </a:stretch>
        </p:blipFill>
        <p:spPr>
          <a:xfrm>
            <a:off x="1056947" y="1434732"/>
            <a:ext cx="6696403" cy="5091480"/>
          </a:xfrm>
          <a:prstGeom prst="rect">
            <a:avLst/>
          </a:prstGeom>
        </p:spPr>
      </p:pic>
    </p:spTree>
    <p:extLst>
      <p:ext uri="{BB962C8B-B14F-4D97-AF65-F5344CB8AC3E}">
        <p14:creationId xmlns:p14="http://schemas.microsoft.com/office/powerpoint/2010/main" val="1679729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inno4sd.net</a:t>
            </a:r>
            <a:r>
              <a:rPr lang="en-US" dirty="0"/>
              <a:t>® services</a:t>
            </a:r>
            <a:endParaRPr lang="nl-NL" dirty="0"/>
          </a:p>
        </p:txBody>
      </p:sp>
      <p:sp>
        <p:nvSpPr>
          <p:cNvPr id="4" name="Slide Number Placeholder 3"/>
          <p:cNvSpPr>
            <a:spLocks noGrp="1"/>
          </p:cNvSpPr>
          <p:nvPr>
            <p:ph type="sldNum" sz="quarter" idx="14"/>
          </p:nvPr>
        </p:nvSpPr>
        <p:spPr/>
        <p:txBody>
          <a:bodyPr/>
          <a:lstStyle/>
          <a:p>
            <a:pPr>
              <a:defRPr/>
            </a:pPr>
            <a:fld id="{5764A838-6DF7-45C0-945B-B06A40E37B3D}" type="slidenum">
              <a:rPr lang="en-US" smtClean="0"/>
              <a:pPr>
                <a:defRPr/>
              </a:pPr>
              <a:t>36</a:t>
            </a:fld>
            <a:endParaRPr lang="en-US" dirty="0"/>
          </a:p>
        </p:txBody>
      </p:sp>
      <p:pic>
        <p:nvPicPr>
          <p:cNvPr id="7" name="Content Placeholder 6">
            <a:extLst>
              <a:ext uri="{FF2B5EF4-FFF2-40B4-BE49-F238E27FC236}">
                <a16:creationId xmlns="" xmlns:a16="http://schemas.microsoft.com/office/drawing/2014/main" id="{17D7653C-F0D0-40A7-A44B-5982DBDA2D5D}"/>
              </a:ext>
            </a:extLst>
          </p:cNvPr>
          <p:cNvPicPr>
            <a:picLocks noGrp="1" noChangeAspect="1"/>
          </p:cNvPicPr>
          <p:nvPr>
            <p:ph sz="quarter" idx="13"/>
          </p:nvPr>
        </p:nvPicPr>
        <p:blipFill>
          <a:blip r:embed="rId2"/>
          <a:stretch>
            <a:fillRect/>
          </a:stretch>
        </p:blipFill>
        <p:spPr>
          <a:xfrm>
            <a:off x="1575250" y="1854200"/>
            <a:ext cx="5901425" cy="4170363"/>
          </a:xfrm>
        </p:spPr>
      </p:pic>
    </p:spTree>
    <p:extLst>
      <p:ext uri="{BB962C8B-B14F-4D97-AF65-F5344CB8AC3E}">
        <p14:creationId xmlns:p14="http://schemas.microsoft.com/office/powerpoint/2010/main" val="23268054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who?</a:t>
            </a:r>
            <a:endParaRPr lang="nl-NL" dirty="0"/>
          </a:p>
        </p:txBody>
      </p:sp>
      <p:sp>
        <p:nvSpPr>
          <p:cNvPr id="3" name="Content Placeholder 2"/>
          <p:cNvSpPr>
            <a:spLocks noGrp="1"/>
          </p:cNvSpPr>
          <p:nvPr>
            <p:ph sz="quarter" idx="13"/>
          </p:nvPr>
        </p:nvSpPr>
        <p:spPr/>
        <p:txBody>
          <a:bodyPr/>
          <a:lstStyle/>
          <a:p>
            <a:pPr marL="457200" indent="-457200">
              <a:buFont typeface="+mj-lt"/>
              <a:buAutoNum type="arabicPeriod"/>
            </a:pPr>
            <a:r>
              <a:rPr lang="en-US" dirty="0"/>
              <a:t>H2020 Green.eu project partners</a:t>
            </a:r>
          </a:p>
          <a:p>
            <a:pPr marL="457200" indent="-457200">
              <a:buFont typeface="+mj-lt"/>
              <a:buAutoNum type="arabicPeriod"/>
            </a:pPr>
            <a:r>
              <a:rPr lang="en-US" b="1" dirty="0">
                <a:solidFill>
                  <a:schemeClr val="accent1"/>
                </a:solidFill>
              </a:rPr>
              <a:t>inno4sd</a:t>
            </a:r>
            <a:r>
              <a:rPr lang="en-US" dirty="0"/>
              <a:t> Network*</a:t>
            </a:r>
          </a:p>
          <a:p>
            <a:pPr marL="914400" lvl="1" indent="-457200">
              <a:buFont typeface="Arial" panose="020B0604020202020204" pitchFamily="34" charset="0"/>
              <a:buChar char="•"/>
            </a:pPr>
            <a:r>
              <a:rPr lang="en-US" dirty="0"/>
              <a:t>Networks (academic, scientific, research, policy, industry)</a:t>
            </a:r>
          </a:p>
          <a:p>
            <a:pPr marL="914400" lvl="1" indent="-457200">
              <a:buFont typeface="Arial" panose="020B0604020202020204" pitchFamily="34" charset="0"/>
              <a:buChar char="•"/>
            </a:pPr>
            <a:r>
              <a:rPr lang="en-US" dirty="0"/>
              <a:t>Multilateral – supra-national </a:t>
            </a:r>
            <a:r>
              <a:rPr lang="en-US" dirty="0" err="1"/>
              <a:t>organisations</a:t>
            </a:r>
            <a:r>
              <a:rPr lang="en-US" dirty="0"/>
              <a:t> (UN, Belmont Forum, etc.)</a:t>
            </a:r>
          </a:p>
          <a:p>
            <a:pPr marL="914400" lvl="1" indent="-457200">
              <a:buFont typeface="Arial" panose="020B0604020202020204" pitchFamily="34" charset="0"/>
              <a:buChar char="•"/>
            </a:pPr>
            <a:r>
              <a:rPr lang="en-US" dirty="0"/>
              <a:t>Government agencies (National, regional, local levels)</a:t>
            </a:r>
          </a:p>
          <a:p>
            <a:pPr marL="914400" lvl="1" indent="-457200">
              <a:buFont typeface="Arial" panose="020B0604020202020204" pitchFamily="34" charset="0"/>
              <a:buChar char="•"/>
            </a:pPr>
            <a:r>
              <a:rPr lang="en-US" dirty="0"/>
              <a:t>Stakeholders across the globe (Universities, Consultancy firms, SMEs, MNCs, NGOs, etc.)</a:t>
            </a:r>
          </a:p>
          <a:p>
            <a:pPr marL="914400" lvl="1" indent="-457200">
              <a:buFont typeface="Arial" panose="020B0604020202020204" pitchFamily="34" charset="0"/>
              <a:buChar char="•"/>
            </a:pPr>
            <a:r>
              <a:rPr lang="en-US" dirty="0"/>
              <a:t>Individuals</a:t>
            </a:r>
            <a:endParaRPr lang="nl-NL" dirty="0"/>
          </a:p>
        </p:txBody>
      </p:sp>
      <p:sp>
        <p:nvSpPr>
          <p:cNvPr id="4" name="Slide Number Placeholder 3"/>
          <p:cNvSpPr>
            <a:spLocks noGrp="1"/>
          </p:cNvSpPr>
          <p:nvPr>
            <p:ph type="sldNum" sz="quarter" idx="14"/>
          </p:nvPr>
        </p:nvSpPr>
        <p:spPr/>
        <p:txBody>
          <a:bodyPr/>
          <a:lstStyle/>
          <a:p>
            <a:pPr>
              <a:defRPr/>
            </a:pPr>
            <a:fld id="{5764A838-6DF7-45C0-945B-B06A40E37B3D}" type="slidenum">
              <a:rPr lang="en-US" smtClean="0"/>
              <a:pPr>
                <a:defRPr/>
              </a:pPr>
              <a:t>37</a:t>
            </a:fld>
            <a:endParaRPr lang="en-US" dirty="0"/>
          </a:p>
        </p:txBody>
      </p:sp>
    </p:spTree>
    <p:extLst>
      <p:ext uri="{BB962C8B-B14F-4D97-AF65-F5344CB8AC3E}">
        <p14:creationId xmlns:p14="http://schemas.microsoft.com/office/powerpoint/2010/main" val="3852901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942975"/>
            <a:ext cx="6162675" cy="736600"/>
          </a:xfrm>
        </p:spPr>
        <p:txBody>
          <a:bodyPr/>
          <a:lstStyle/>
          <a:p>
            <a:pPr fontAlgn="auto">
              <a:spcAft>
                <a:spcPts val="0"/>
              </a:spcAft>
              <a:defRPr/>
            </a:pPr>
            <a:r>
              <a:rPr lang="en-GB" dirty="0"/>
              <a:t>The h2020 </a:t>
            </a:r>
            <a:r>
              <a:rPr lang="en-GB" cap="none" dirty="0"/>
              <a:t>Green.eu </a:t>
            </a:r>
            <a:r>
              <a:rPr lang="en-GB" dirty="0"/>
              <a:t>project TEAM</a:t>
            </a:r>
          </a:p>
        </p:txBody>
      </p:sp>
      <p:sp>
        <p:nvSpPr>
          <p:cNvPr id="3" name="Slide Number Placeholder 2"/>
          <p:cNvSpPr>
            <a:spLocks noGrp="1"/>
          </p:cNvSpPr>
          <p:nvPr>
            <p:ph type="sldNum" sz="quarter" idx="14"/>
          </p:nvPr>
        </p:nvSpPr>
        <p:spPr/>
        <p:txBody>
          <a:bodyPr/>
          <a:lstStyle/>
          <a:p>
            <a:pPr>
              <a:defRPr/>
            </a:pPr>
            <a:fld id="{580CE953-4C7A-466B-9FAE-B0B43D04663C}" type="slidenum">
              <a:rPr lang="en-US"/>
              <a:pPr>
                <a:defRPr/>
              </a:pPr>
              <a:t>38</a:t>
            </a:fld>
            <a:endParaRPr lang="en-US" dirty="0"/>
          </a:p>
        </p:txBody>
      </p:sp>
      <p:sp>
        <p:nvSpPr>
          <p:cNvPr id="11268" name="Content Placeholder 3"/>
          <p:cNvSpPr>
            <a:spLocks noGrp="1"/>
          </p:cNvSpPr>
          <p:nvPr>
            <p:ph sz="quarter" idx="13"/>
          </p:nvPr>
        </p:nvSpPr>
        <p:spPr/>
        <p:txBody>
          <a:bodyPr>
            <a:normAutofit fontScale="92500" lnSpcReduction="10000"/>
          </a:bodyPr>
          <a:lstStyle/>
          <a:p>
            <a:pPr marL="342900" indent="-342900">
              <a:buFont typeface="Arial" panose="020B0604020202020204" pitchFamily="34" charset="0"/>
              <a:buChar char="•"/>
            </a:pPr>
            <a:endParaRPr lang="en-GB" altLang="en-US" dirty="0"/>
          </a:p>
          <a:p>
            <a:pPr marL="342900" indent="-342900">
              <a:buFont typeface="Arial" panose="020B0604020202020204" pitchFamily="34" charset="0"/>
              <a:buChar char="•"/>
            </a:pPr>
            <a:endParaRPr lang="en-GB" altLang="en-US" dirty="0"/>
          </a:p>
          <a:p>
            <a:pPr marL="342900" indent="-342900">
              <a:buFont typeface="Arial" panose="020B0604020202020204" pitchFamily="34" charset="0"/>
              <a:buChar char="•"/>
            </a:pPr>
            <a:endParaRPr lang="en-GB" altLang="en-US" dirty="0"/>
          </a:p>
          <a:p>
            <a:pPr marL="342900" indent="-342900">
              <a:buFont typeface="Arial" panose="020B0604020202020204" pitchFamily="34" charset="0"/>
              <a:buChar char="•"/>
            </a:pPr>
            <a:endParaRPr lang="en-GB" altLang="en-US" dirty="0"/>
          </a:p>
          <a:p>
            <a:pPr marL="342900" indent="-342900">
              <a:buFont typeface="Arial" panose="020B0604020202020204" pitchFamily="34" charset="0"/>
              <a:buChar char="•"/>
            </a:pPr>
            <a:endParaRPr lang="en-GB" altLang="en-US" dirty="0"/>
          </a:p>
          <a:p>
            <a:r>
              <a:rPr lang="en-GB" altLang="en-US" dirty="0"/>
              <a:t>13 partners – leading organisations in innovation for sustainable development</a:t>
            </a:r>
          </a:p>
          <a:p>
            <a:pPr marL="342900" indent="-342900">
              <a:buFont typeface="Arial" panose="020B0604020202020204" pitchFamily="34" charset="0"/>
              <a:buChar char="•"/>
            </a:pPr>
            <a:r>
              <a:rPr lang="en-GB" altLang="en-US" dirty="0"/>
              <a:t>Research and Technology Organisations (TNO, TECNALIA, SP/RISE)</a:t>
            </a:r>
          </a:p>
          <a:p>
            <a:pPr marL="342900" indent="-342900">
              <a:buFont typeface="Arial" panose="020B0604020202020204" pitchFamily="34" charset="0"/>
              <a:buChar char="•"/>
            </a:pPr>
            <a:r>
              <a:rPr lang="en-GB" altLang="en-US" dirty="0"/>
              <a:t>Universities (UCL, KCL, UNIFE, US)</a:t>
            </a:r>
          </a:p>
          <a:p>
            <a:pPr marL="342900" indent="-342900">
              <a:buFont typeface="Arial" panose="020B0604020202020204" pitchFamily="34" charset="0"/>
              <a:buChar char="•"/>
            </a:pPr>
            <a:r>
              <a:rPr lang="en-GB" altLang="en-US" dirty="0"/>
              <a:t>Research Centres (ZEW, UNU-MERIT)</a:t>
            </a:r>
          </a:p>
          <a:p>
            <a:pPr marL="342900" indent="-342900">
              <a:buFont typeface="Arial" panose="020B0604020202020204" pitchFamily="34" charset="0"/>
              <a:buChar char="•"/>
            </a:pPr>
            <a:r>
              <a:rPr lang="en-GB" altLang="en-US" dirty="0"/>
              <a:t>Specialised firms (GE!, KE)</a:t>
            </a:r>
          </a:p>
          <a:p>
            <a:pPr marL="342900" indent="-342900">
              <a:buFont typeface="Arial" panose="020B0604020202020204" pitchFamily="34" charset="0"/>
              <a:buChar char="•"/>
            </a:pPr>
            <a:r>
              <a:rPr lang="en-GB" altLang="en-US" dirty="0"/>
              <a:t>Network organisations (ICLEI)</a:t>
            </a:r>
          </a:p>
          <a:p>
            <a:pPr marL="342900" indent="-342900">
              <a:buFont typeface="Arial" panose="020B0604020202020204" pitchFamily="34" charset="0"/>
              <a:buChar char="•"/>
            </a:pPr>
            <a:endParaRPr lang="en-GB" altLang="en-US" dirty="0"/>
          </a:p>
          <a:p>
            <a:pPr marL="342900" indent="-342900">
              <a:buFont typeface="Arial" panose="020B0604020202020204" pitchFamily="34" charset="0"/>
              <a:buChar char="•"/>
            </a:pPr>
            <a:endParaRPr lang="en-GB" altLang="en-US" dirty="0"/>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35113"/>
            <a:ext cx="9144000" cy="177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36171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942975"/>
            <a:ext cx="6162675" cy="736600"/>
          </a:xfrm>
        </p:spPr>
        <p:txBody>
          <a:bodyPr/>
          <a:lstStyle/>
          <a:p>
            <a:pPr fontAlgn="auto">
              <a:spcAft>
                <a:spcPts val="0"/>
              </a:spcAft>
              <a:defRPr/>
            </a:pPr>
            <a:r>
              <a:rPr lang="en-GB" dirty="0"/>
              <a:t>The h2020 Green.eu project</a:t>
            </a:r>
          </a:p>
        </p:txBody>
      </p:sp>
      <p:sp>
        <p:nvSpPr>
          <p:cNvPr id="3" name="Slide Number Placeholder 2"/>
          <p:cNvSpPr>
            <a:spLocks noGrp="1"/>
          </p:cNvSpPr>
          <p:nvPr>
            <p:ph type="sldNum" sz="quarter" idx="14"/>
          </p:nvPr>
        </p:nvSpPr>
        <p:spPr/>
        <p:txBody>
          <a:bodyPr/>
          <a:lstStyle/>
          <a:p>
            <a:pPr>
              <a:defRPr/>
            </a:pPr>
            <a:fld id="{580CE953-4C7A-466B-9FAE-B0B43D04663C}" type="slidenum">
              <a:rPr lang="en-US"/>
              <a:pPr>
                <a:defRPr/>
              </a:pPr>
              <a:t>39</a:t>
            </a:fld>
            <a:endParaRPr lang="en-US" dirty="0"/>
          </a:p>
        </p:txBody>
      </p:sp>
      <p:sp>
        <p:nvSpPr>
          <p:cNvPr id="11268" name="Content Placeholder 3"/>
          <p:cNvSpPr>
            <a:spLocks noGrp="1"/>
          </p:cNvSpPr>
          <p:nvPr>
            <p:ph sz="quarter" idx="13"/>
          </p:nvPr>
        </p:nvSpPr>
        <p:spPr/>
        <p:txBody>
          <a:bodyPr/>
          <a:lstStyle/>
          <a:p>
            <a:r>
              <a:rPr lang="en-GB" altLang="en-US" dirty="0"/>
              <a:t>Research and Technology Organisations:</a:t>
            </a:r>
          </a:p>
          <a:p>
            <a:pPr marL="342900" indent="-342900">
              <a:buFont typeface="Arial" panose="020B0604020202020204" pitchFamily="34" charset="0"/>
              <a:buChar char="•"/>
            </a:pPr>
            <a:r>
              <a:rPr lang="en-GB" altLang="en-US" dirty="0"/>
              <a:t>Netherlands Organisation for Applied Scientific Research TNO (NL, coordinator)</a:t>
            </a:r>
          </a:p>
          <a:p>
            <a:pPr marL="342900" indent="-342900">
              <a:buFont typeface="Arial" panose="020B0604020202020204" pitchFamily="34" charset="0"/>
              <a:buChar char="•"/>
            </a:pPr>
            <a:r>
              <a:rPr lang="en-GB" altLang="en-US" dirty="0"/>
              <a:t>TECNALIA Research &amp; Innovation (ES)</a:t>
            </a:r>
          </a:p>
          <a:p>
            <a:pPr marL="342900" indent="-342900">
              <a:buFont typeface="Arial" panose="020B0604020202020204" pitchFamily="34" charset="0"/>
              <a:buChar char="•"/>
            </a:pPr>
            <a:r>
              <a:rPr lang="en-GB" altLang="en-US" dirty="0"/>
              <a:t>Research Centres of Sweden RISE/SP (SE)</a:t>
            </a:r>
          </a:p>
          <a:p>
            <a:pPr marL="342900" indent="-342900">
              <a:buFont typeface="Arial" panose="020B0604020202020204" pitchFamily="34" charset="0"/>
              <a:buChar char="•"/>
            </a:pPr>
            <a:endParaRPr lang="en-GB" altLang="en-US" dirty="0"/>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409603"/>
            <a:ext cx="9097962" cy="177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 xmlns:a16="http://schemas.microsoft.com/office/drawing/2014/main" id="{66CE7BB6-2303-4444-8D23-710B569498AD}"/>
              </a:ext>
            </a:extLst>
          </p:cNvPr>
          <p:cNvSpPr/>
          <p:nvPr/>
        </p:nvSpPr>
        <p:spPr>
          <a:xfrm>
            <a:off x="-118534" y="4409603"/>
            <a:ext cx="1710267" cy="670397"/>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7" name="Oval 6">
            <a:extLst>
              <a:ext uri="{FF2B5EF4-FFF2-40B4-BE49-F238E27FC236}">
                <a16:creationId xmlns="" xmlns:a16="http://schemas.microsoft.com/office/drawing/2014/main" id="{79AD947D-9156-4ECC-B0A8-E422F7138F20}"/>
              </a:ext>
            </a:extLst>
          </p:cNvPr>
          <p:cNvSpPr/>
          <p:nvPr/>
        </p:nvSpPr>
        <p:spPr>
          <a:xfrm>
            <a:off x="3670828" y="5284816"/>
            <a:ext cx="1493839" cy="670397"/>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8" name="Oval 7">
            <a:extLst>
              <a:ext uri="{FF2B5EF4-FFF2-40B4-BE49-F238E27FC236}">
                <a16:creationId xmlns="" xmlns:a16="http://schemas.microsoft.com/office/drawing/2014/main" id="{24AB352A-9C7E-4417-8E70-511462EB65AB}"/>
              </a:ext>
            </a:extLst>
          </p:cNvPr>
          <p:cNvSpPr/>
          <p:nvPr/>
        </p:nvSpPr>
        <p:spPr>
          <a:xfrm>
            <a:off x="2980267" y="4643390"/>
            <a:ext cx="690561" cy="1381173"/>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312687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dirty="0" smtClean="0"/>
              <a:t>The </a:t>
            </a:r>
            <a:r>
              <a:rPr lang="it-IT" dirty="0" err="1" smtClean="0"/>
              <a:t>circular</a:t>
            </a:r>
            <a:r>
              <a:rPr lang="it-IT" dirty="0" smtClean="0"/>
              <a:t> economy: </a:t>
            </a:r>
            <a:r>
              <a:rPr lang="it-IT" dirty="0" err="1" smtClean="0"/>
              <a:t>taking</a:t>
            </a:r>
            <a:r>
              <a:rPr lang="it-IT" dirty="0" smtClean="0"/>
              <a:t> stock </a:t>
            </a:r>
            <a:r>
              <a:rPr lang="it-IT" dirty="0" err="1" smtClean="0"/>
              <a:t>fromw</a:t>
            </a:r>
            <a:r>
              <a:rPr lang="it-IT" dirty="0" smtClean="0"/>
              <a:t> aste and </a:t>
            </a:r>
            <a:r>
              <a:rPr lang="it-IT" dirty="0" err="1" smtClean="0"/>
              <a:t>moving</a:t>
            </a:r>
            <a:r>
              <a:rPr lang="it-IT" dirty="0" smtClean="0"/>
              <a:t> </a:t>
            </a:r>
            <a:r>
              <a:rPr lang="it-IT" dirty="0" err="1" smtClean="0"/>
              <a:t>beyond</a:t>
            </a:r>
            <a:r>
              <a:rPr lang="it-IT" dirty="0" smtClean="0"/>
              <a:t> and in a </a:t>
            </a:r>
            <a:r>
              <a:rPr lang="it-IT" dirty="0" err="1" smtClean="0"/>
              <a:t>wider</a:t>
            </a:r>
            <a:r>
              <a:rPr lang="it-IT" dirty="0" smtClean="0"/>
              <a:t> </a:t>
            </a:r>
            <a:r>
              <a:rPr lang="it-IT" dirty="0" err="1" smtClean="0"/>
              <a:t>space</a:t>
            </a:r>
            <a:endParaRPr lang="it-IT" dirty="0"/>
          </a:p>
        </p:txBody>
      </p:sp>
      <p:sp>
        <p:nvSpPr>
          <p:cNvPr id="4" name="Segnaposto testo 3"/>
          <p:cNvSpPr>
            <a:spLocks noGrp="1"/>
          </p:cNvSpPr>
          <p:nvPr>
            <p:ph type="body" sz="quarter" idx="12"/>
          </p:nvPr>
        </p:nvSpPr>
        <p:spPr/>
        <p:txBody>
          <a:bodyPr/>
          <a:lstStyle/>
          <a:p>
            <a:endParaRPr lang="it-IT"/>
          </a:p>
        </p:txBody>
      </p:sp>
    </p:spTree>
    <p:extLst>
      <p:ext uri="{BB962C8B-B14F-4D97-AF65-F5344CB8AC3E}">
        <p14:creationId xmlns:p14="http://schemas.microsoft.com/office/powerpoint/2010/main" val="1403197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942975"/>
            <a:ext cx="6162675" cy="736600"/>
          </a:xfrm>
        </p:spPr>
        <p:txBody>
          <a:bodyPr/>
          <a:lstStyle/>
          <a:p>
            <a:pPr fontAlgn="auto">
              <a:spcAft>
                <a:spcPts val="0"/>
              </a:spcAft>
              <a:defRPr/>
            </a:pPr>
            <a:r>
              <a:rPr lang="en-GB" dirty="0"/>
              <a:t>The h2020 Green.eu project</a:t>
            </a:r>
          </a:p>
        </p:txBody>
      </p:sp>
      <p:sp>
        <p:nvSpPr>
          <p:cNvPr id="3" name="Slide Number Placeholder 2"/>
          <p:cNvSpPr>
            <a:spLocks noGrp="1"/>
          </p:cNvSpPr>
          <p:nvPr>
            <p:ph type="sldNum" sz="quarter" idx="14"/>
          </p:nvPr>
        </p:nvSpPr>
        <p:spPr/>
        <p:txBody>
          <a:bodyPr/>
          <a:lstStyle/>
          <a:p>
            <a:pPr>
              <a:defRPr/>
            </a:pPr>
            <a:fld id="{580CE953-4C7A-466B-9FAE-B0B43D04663C}" type="slidenum">
              <a:rPr lang="en-US"/>
              <a:pPr>
                <a:defRPr/>
              </a:pPr>
              <a:t>40</a:t>
            </a:fld>
            <a:endParaRPr lang="en-US" dirty="0"/>
          </a:p>
        </p:txBody>
      </p:sp>
      <p:sp>
        <p:nvSpPr>
          <p:cNvPr id="11268" name="Content Placeholder 3"/>
          <p:cNvSpPr>
            <a:spLocks noGrp="1"/>
          </p:cNvSpPr>
          <p:nvPr>
            <p:ph sz="quarter" idx="13"/>
          </p:nvPr>
        </p:nvSpPr>
        <p:spPr/>
        <p:txBody>
          <a:bodyPr/>
          <a:lstStyle/>
          <a:p>
            <a:r>
              <a:rPr lang="en-GB" altLang="en-US" dirty="0"/>
              <a:t>Research Centres</a:t>
            </a:r>
          </a:p>
          <a:p>
            <a:pPr marL="342900" indent="-342900">
              <a:buFont typeface="Arial" panose="020B0604020202020204" pitchFamily="34" charset="0"/>
              <a:buChar char="•"/>
            </a:pPr>
            <a:r>
              <a:rPr lang="en-GB" altLang="en-US" dirty="0"/>
              <a:t>Centre for European Economic Research (DE)</a:t>
            </a:r>
          </a:p>
          <a:p>
            <a:pPr marL="342900" indent="-342900">
              <a:buFont typeface="Arial" panose="020B0604020202020204" pitchFamily="34" charset="0"/>
              <a:buChar char="•"/>
            </a:pPr>
            <a:r>
              <a:rPr lang="en-GB" altLang="en-US" dirty="0"/>
              <a:t>United Nations University – UNU MERIT (NL)</a:t>
            </a:r>
          </a:p>
          <a:p>
            <a:pPr marL="342900" indent="-342900">
              <a:buFont typeface="Arial" panose="020B0604020202020204" pitchFamily="34" charset="0"/>
              <a:buChar char="•"/>
            </a:pPr>
            <a:endParaRPr lang="en-GB" altLang="en-US" dirty="0"/>
          </a:p>
          <a:p>
            <a:pPr marL="342900" indent="-342900">
              <a:buFont typeface="Arial" panose="020B0604020202020204" pitchFamily="34" charset="0"/>
              <a:buChar char="•"/>
            </a:pPr>
            <a:endParaRPr lang="en-GB" altLang="en-US" dirty="0"/>
          </a:p>
          <a:p>
            <a:pPr marL="342900" indent="-342900">
              <a:buFont typeface="Arial" panose="020B0604020202020204" pitchFamily="34" charset="0"/>
              <a:buChar char="•"/>
            </a:pPr>
            <a:endParaRPr lang="en-GB" altLang="en-US" dirty="0"/>
          </a:p>
          <a:p>
            <a:pPr marL="342900" indent="-342900">
              <a:buFont typeface="Arial" panose="020B0604020202020204" pitchFamily="34" charset="0"/>
              <a:buChar char="•"/>
            </a:pPr>
            <a:endParaRPr lang="en-GB" altLang="en-US" dirty="0"/>
          </a:p>
          <a:p>
            <a:pPr marL="342900" indent="-342900">
              <a:buFont typeface="Arial" panose="020B0604020202020204" pitchFamily="34" charset="0"/>
              <a:buChar char="•"/>
            </a:pPr>
            <a:endParaRPr lang="en-GB" altLang="en-US" dirty="0"/>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690" y="4409603"/>
            <a:ext cx="8973271" cy="177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 xmlns:a16="http://schemas.microsoft.com/office/drawing/2014/main" id="{E497BFFD-12AC-40A0-AA47-A7A6E9BF1C6F}"/>
              </a:ext>
            </a:extLst>
          </p:cNvPr>
          <p:cNvSpPr/>
          <p:nvPr/>
        </p:nvSpPr>
        <p:spPr>
          <a:xfrm>
            <a:off x="8162925" y="4572001"/>
            <a:ext cx="981075" cy="12700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8" name="Oval 7">
            <a:extLst>
              <a:ext uri="{FF2B5EF4-FFF2-40B4-BE49-F238E27FC236}">
                <a16:creationId xmlns="" xmlns:a16="http://schemas.microsoft.com/office/drawing/2014/main" id="{C08A0EE3-53F0-4E30-A6EA-9D1C499819C2}"/>
              </a:ext>
            </a:extLst>
          </p:cNvPr>
          <p:cNvSpPr/>
          <p:nvPr/>
        </p:nvSpPr>
        <p:spPr>
          <a:xfrm>
            <a:off x="5094816" y="4961468"/>
            <a:ext cx="1710267" cy="1063096"/>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191302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942975"/>
            <a:ext cx="6162675" cy="736600"/>
          </a:xfrm>
        </p:spPr>
        <p:txBody>
          <a:bodyPr/>
          <a:lstStyle/>
          <a:p>
            <a:pPr fontAlgn="auto">
              <a:spcAft>
                <a:spcPts val="0"/>
              </a:spcAft>
              <a:defRPr/>
            </a:pPr>
            <a:r>
              <a:rPr lang="en-GB" dirty="0"/>
              <a:t>The h2020 Green.eu project</a:t>
            </a:r>
          </a:p>
        </p:txBody>
      </p:sp>
      <p:sp>
        <p:nvSpPr>
          <p:cNvPr id="3" name="Slide Number Placeholder 2"/>
          <p:cNvSpPr>
            <a:spLocks noGrp="1"/>
          </p:cNvSpPr>
          <p:nvPr>
            <p:ph type="sldNum" sz="quarter" idx="14"/>
          </p:nvPr>
        </p:nvSpPr>
        <p:spPr/>
        <p:txBody>
          <a:bodyPr/>
          <a:lstStyle/>
          <a:p>
            <a:pPr>
              <a:defRPr/>
            </a:pPr>
            <a:fld id="{580CE953-4C7A-466B-9FAE-B0B43D04663C}" type="slidenum">
              <a:rPr lang="en-US"/>
              <a:pPr>
                <a:defRPr/>
              </a:pPr>
              <a:t>41</a:t>
            </a:fld>
            <a:endParaRPr lang="en-US" dirty="0"/>
          </a:p>
        </p:txBody>
      </p:sp>
      <p:sp>
        <p:nvSpPr>
          <p:cNvPr id="11268" name="Content Placeholder 3"/>
          <p:cNvSpPr>
            <a:spLocks noGrp="1"/>
          </p:cNvSpPr>
          <p:nvPr>
            <p:ph sz="quarter" idx="13"/>
          </p:nvPr>
        </p:nvSpPr>
        <p:spPr>
          <a:xfrm>
            <a:off x="889000" y="1854200"/>
            <a:ext cx="7526867" cy="4170363"/>
          </a:xfrm>
        </p:spPr>
        <p:txBody>
          <a:bodyPr/>
          <a:lstStyle/>
          <a:p>
            <a:r>
              <a:rPr lang="en-GB" altLang="en-US" dirty="0"/>
              <a:t>Universities and Higher Education Institutions:</a:t>
            </a:r>
          </a:p>
          <a:p>
            <a:pPr marL="342900" indent="-342900">
              <a:buFont typeface="Arial" panose="020B0604020202020204" pitchFamily="34" charset="0"/>
              <a:buChar char="•"/>
            </a:pPr>
            <a:r>
              <a:rPr lang="en-GB" altLang="en-US" dirty="0"/>
              <a:t>University College London – Institute for Sustainable Resources (UK)</a:t>
            </a:r>
          </a:p>
          <a:p>
            <a:pPr marL="342900" indent="-342900">
              <a:buFont typeface="Arial" panose="020B0604020202020204" pitchFamily="34" charset="0"/>
              <a:buChar char="•"/>
            </a:pPr>
            <a:r>
              <a:rPr lang="en-GB" altLang="en-US" dirty="0"/>
              <a:t>Kings College London (UK)</a:t>
            </a:r>
          </a:p>
          <a:p>
            <a:pPr marL="342900" indent="-342900">
              <a:buFont typeface="Arial" panose="020B0604020202020204" pitchFamily="34" charset="0"/>
              <a:buChar char="•"/>
            </a:pPr>
            <a:r>
              <a:rPr lang="en-GB" altLang="en-US" dirty="0"/>
              <a:t>University of Ferrara (IT)</a:t>
            </a:r>
          </a:p>
          <a:p>
            <a:pPr marL="342900" indent="-342900">
              <a:buFont typeface="Arial" panose="020B0604020202020204" pitchFamily="34" charset="0"/>
              <a:buChar char="•"/>
            </a:pPr>
            <a:r>
              <a:rPr lang="en-GB" altLang="en-US" dirty="0"/>
              <a:t>Catholic University Milano (IT)</a:t>
            </a:r>
          </a:p>
          <a:p>
            <a:pPr marL="342900" indent="-342900">
              <a:buFont typeface="Arial" panose="020B0604020202020204" pitchFamily="34" charset="0"/>
              <a:buChar char="•"/>
            </a:pPr>
            <a:r>
              <a:rPr lang="en-GB" altLang="en-US" dirty="0"/>
              <a:t>Stellenbosch University (ZA)</a:t>
            </a:r>
          </a:p>
          <a:p>
            <a:pPr marL="342900" indent="-342900">
              <a:buFont typeface="Arial" panose="020B0604020202020204" pitchFamily="34" charset="0"/>
              <a:buChar char="•"/>
            </a:pPr>
            <a:endParaRPr lang="en-GB" altLang="en-US" dirty="0"/>
          </a:p>
          <a:p>
            <a:pPr marL="342900" indent="-342900">
              <a:buFont typeface="Arial" panose="020B0604020202020204" pitchFamily="34" charset="0"/>
              <a:buChar char="•"/>
            </a:pPr>
            <a:endParaRPr lang="en-GB" altLang="en-US" dirty="0"/>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409603"/>
            <a:ext cx="9097962" cy="177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 xmlns:a16="http://schemas.microsoft.com/office/drawing/2014/main" id="{75B5FF00-CD74-4B4C-99E8-E44D231C86ED}"/>
              </a:ext>
            </a:extLst>
          </p:cNvPr>
          <p:cNvSpPr/>
          <p:nvPr/>
        </p:nvSpPr>
        <p:spPr>
          <a:xfrm>
            <a:off x="206905" y="5211139"/>
            <a:ext cx="1282170" cy="93397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8" name="Oval 7">
            <a:extLst>
              <a:ext uri="{FF2B5EF4-FFF2-40B4-BE49-F238E27FC236}">
                <a16:creationId xmlns="" xmlns:a16="http://schemas.microsoft.com/office/drawing/2014/main" id="{4AD2FCE7-03A4-43ED-B66F-0196DE13584A}"/>
              </a:ext>
            </a:extLst>
          </p:cNvPr>
          <p:cNvSpPr/>
          <p:nvPr/>
        </p:nvSpPr>
        <p:spPr>
          <a:xfrm>
            <a:off x="1695980" y="4409603"/>
            <a:ext cx="1330323" cy="1229197"/>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9" name="Oval 8">
            <a:extLst>
              <a:ext uri="{FF2B5EF4-FFF2-40B4-BE49-F238E27FC236}">
                <a16:creationId xmlns="" xmlns:a16="http://schemas.microsoft.com/office/drawing/2014/main" id="{A8E26851-D5B6-4599-9C5D-612975CA4152}"/>
              </a:ext>
            </a:extLst>
          </p:cNvPr>
          <p:cNvSpPr/>
          <p:nvPr/>
        </p:nvSpPr>
        <p:spPr>
          <a:xfrm>
            <a:off x="6434667" y="4409603"/>
            <a:ext cx="2048934" cy="161496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942975"/>
            <a:ext cx="6162675" cy="736600"/>
          </a:xfrm>
        </p:spPr>
        <p:txBody>
          <a:bodyPr/>
          <a:lstStyle/>
          <a:p>
            <a:pPr fontAlgn="auto">
              <a:spcAft>
                <a:spcPts val="0"/>
              </a:spcAft>
              <a:defRPr/>
            </a:pPr>
            <a:r>
              <a:rPr lang="en-GB" dirty="0"/>
              <a:t>The h2020 Green.eu project</a:t>
            </a:r>
          </a:p>
        </p:txBody>
      </p:sp>
      <p:sp>
        <p:nvSpPr>
          <p:cNvPr id="3" name="Slide Number Placeholder 2"/>
          <p:cNvSpPr>
            <a:spLocks noGrp="1"/>
          </p:cNvSpPr>
          <p:nvPr>
            <p:ph type="sldNum" sz="quarter" idx="14"/>
          </p:nvPr>
        </p:nvSpPr>
        <p:spPr/>
        <p:txBody>
          <a:bodyPr/>
          <a:lstStyle/>
          <a:p>
            <a:pPr>
              <a:defRPr/>
            </a:pPr>
            <a:fld id="{580CE953-4C7A-466B-9FAE-B0B43D04663C}" type="slidenum">
              <a:rPr lang="en-US"/>
              <a:pPr>
                <a:defRPr/>
              </a:pPr>
              <a:t>42</a:t>
            </a:fld>
            <a:endParaRPr lang="en-US" dirty="0"/>
          </a:p>
        </p:txBody>
      </p:sp>
      <p:sp>
        <p:nvSpPr>
          <p:cNvPr id="11268" name="Content Placeholder 3"/>
          <p:cNvSpPr>
            <a:spLocks noGrp="1"/>
          </p:cNvSpPr>
          <p:nvPr>
            <p:ph sz="quarter" idx="13"/>
          </p:nvPr>
        </p:nvSpPr>
        <p:spPr/>
        <p:txBody>
          <a:bodyPr/>
          <a:lstStyle/>
          <a:p>
            <a:r>
              <a:rPr lang="en-GB" altLang="en-US" dirty="0"/>
              <a:t>Specialised firms &amp; network organisations</a:t>
            </a:r>
          </a:p>
          <a:p>
            <a:pPr marL="342900" indent="-342900">
              <a:buFont typeface="Arial" panose="020B0604020202020204" pitchFamily="34" charset="0"/>
              <a:buChar char="•"/>
            </a:pPr>
            <a:r>
              <a:rPr lang="en-GB" altLang="en-US" dirty="0" err="1"/>
              <a:t>Grennovate</a:t>
            </a:r>
            <a:r>
              <a:rPr lang="en-GB" altLang="en-US" dirty="0"/>
              <a:t>! Europe (BE)</a:t>
            </a:r>
          </a:p>
          <a:p>
            <a:pPr marL="342900" indent="-342900">
              <a:buFont typeface="Arial" panose="020B0604020202020204" pitchFamily="34" charset="0"/>
              <a:buChar char="•"/>
            </a:pPr>
            <a:r>
              <a:rPr lang="en-GB" altLang="en-US" dirty="0" err="1"/>
              <a:t>KnowlEdge</a:t>
            </a:r>
            <a:r>
              <a:rPr lang="en-GB" altLang="en-US" dirty="0"/>
              <a:t> (IT/CH)</a:t>
            </a:r>
          </a:p>
          <a:p>
            <a:pPr marL="342900" indent="-342900">
              <a:buFont typeface="Arial" panose="020B0604020202020204" pitchFamily="34" charset="0"/>
              <a:buChar char="•"/>
            </a:pPr>
            <a:r>
              <a:rPr lang="en-GB" altLang="en-US" dirty="0"/>
              <a:t>ICLEI European Secretariat (DE)</a:t>
            </a:r>
          </a:p>
          <a:p>
            <a:pPr marL="342900" indent="-342900">
              <a:buFont typeface="Arial" panose="020B0604020202020204" pitchFamily="34" charset="0"/>
              <a:buChar char="•"/>
            </a:pPr>
            <a:endParaRPr lang="en-GB" altLang="en-US" dirty="0"/>
          </a:p>
          <a:p>
            <a:pPr marL="342900" indent="-342900">
              <a:buFont typeface="Arial" panose="020B0604020202020204" pitchFamily="34" charset="0"/>
              <a:buChar char="•"/>
            </a:pPr>
            <a:endParaRPr lang="en-GB" altLang="en-US" dirty="0"/>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8" y="4409603"/>
            <a:ext cx="8931707" cy="177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 xmlns:a16="http://schemas.microsoft.com/office/drawing/2014/main" id="{40E3C93D-C5A1-4288-9EC9-212FAFC41132}"/>
              </a:ext>
            </a:extLst>
          </p:cNvPr>
          <p:cNvSpPr/>
          <p:nvPr/>
        </p:nvSpPr>
        <p:spPr>
          <a:xfrm>
            <a:off x="1405466" y="5528791"/>
            <a:ext cx="1710267" cy="670397"/>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8" name="Oval 7">
            <a:extLst>
              <a:ext uri="{FF2B5EF4-FFF2-40B4-BE49-F238E27FC236}">
                <a16:creationId xmlns="" xmlns:a16="http://schemas.microsoft.com/office/drawing/2014/main" id="{AD5945A5-A129-42A5-BF55-F8C61D97899B}"/>
              </a:ext>
            </a:extLst>
          </p:cNvPr>
          <p:cNvSpPr/>
          <p:nvPr/>
        </p:nvSpPr>
        <p:spPr>
          <a:xfrm>
            <a:off x="3826933" y="4505469"/>
            <a:ext cx="1149350" cy="670397"/>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9" name="Oval 8">
            <a:extLst>
              <a:ext uri="{FF2B5EF4-FFF2-40B4-BE49-F238E27FC236}">
                <a16:creationId xmlns="" xmlns:a16="http://schemas.microsoft.com/office/drawing/2014/main" id="{0F73B968-8425-4885-ADC5-370BA8428E79}"/>
              </a:ext>
            </a:extLst>
          </p:cNvPr>
          <p:cNvSpPr/>
          <p:nvPr/>
        </p:nvSpPr>
        <p:spPr>
          <a:xfrm>
            <a:off x="4976283" y="4345925"/>
            <a:ext cx="1710267" cy="670397"/>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65152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6" descr="Image result for bop netwo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Title 34"/>
          <p:cNvSpPr>
            <a:spLocks noGrp="1"/>
          </p:cNvSpPr>
          <p:nvPr>
            <p:ph type="title"/>
          </p:nvPr>
        </p:nvSpPr>
        <p:spPr/>
        <p:txBody>
          <a:bodyPr/>
          <a:lstStyle/>
          <a:p>
            <a:r>
              <a:rPr lang="en-US" dirty="0"/>
              <a:t>network of </a:t>
            </a:r>
            <a:r>
              <a:rPr lang="en-US" dirty="0" err="1"/>
              <a:t>NetworkS</a:t>
            </a:r>
            <a:r>
              <a:rPr lang="en-US" dirty="0"/>
              <a:t>*</a:t>
            </a:r>
            <a:endParaRPr lang="nl-NL" dirty="0"/>
          </a:p>
        </p:txBody>
      </p:sp>
      <p:pic>
        <p:nvPicPr>
          <p:cNvPr id="44" name="Picture 43"/>
          <p:cNvPicPr>
            <a:picLocks noChangeAspect="1"/>
          </p:cNvPicPr>
          <p:nvPr/>
        </p:nvPicPr>
        <p:blipFill>
          <a:blip r:embed="rId2"/>
          <a:stretch>
            <a:fillRect/>
          </a:stretch>
        </p:blipFill>
        <p:spPr>
          <a:xfrm>
            <a:off x="1045750" y="1679511"/>
            <a:ext cx="7052496" cy="4198885"/>
          </a:xfrm>
          <a:prstGeom prst="rect">
            <a:avLst/>
          </a:prstGeom>
        </p:spPr>
      </p:pic>
      <p:sp>
        <p:nvSpPr>
          <p:cNvPr id="45" name="TextBox 44"/>
          <p:cNvSpPr txBox="1"/>
          <p:nvPr/>
        </p:nvSpPr>
        <p:spPr>
          <a:xfrm>
            <a:off x="392472" y="6120255"/>
            <a:ext cx="8359053" cy="430887"/>
          </a:xfrm>
          <a:prstGeom prst="rect">
            <a:avLst/>
          </a:prstGeom>
          <a:noFill/>
        </p:spPr>
        <p:txBody>
          <a:bodyPr wrap="square" rtlCol="0">
            <a:spAutoFit/>
          </a:bodyPr>
          <a:lstStyle/>
          <a:p>
            <a:pPr algn="ctr"/>
            <a:r>
              <a:rPr lang="en-US" sz="1100" i="1" dirty="0">
                <a:solidFill>
                  <a:schemeClr val="accent1"/>
                </a:solidFill>
              </a:rPr>
              <a:t>(*) Infographic refers to entities/networks having expressed their interest to collaborate as of May 2017. Nether TNO nor inno4sd.net are by any means implying having obtained a formal endorsement  or having acquired a trademark agreement for the use of the logos. </a:t>
            </a:r>
            <a:endParaRPr lang="nl-NL" sz="1100" i="1" dirty="0">
              <a:solidFill>
                <a:schemeClr val="accent1"/>
              </a:solidFill>
            </a:endParaRPr>
          </a:p>
        </p:txBody>
      </p:sp>
    </p:spTree>
    <p:extLst>
      <p:ext uri="{BB962C8B-B14F-4D97-AF65-F5344CB8AC3E}">
        <p14:creationId xmlns:p14="http://schemas.microsoft.com/office/powerpoint/2010/main" val="36876454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789709" y="4032539"/>
            <a:ext cx="8030441"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Who can join?</a:t>
            </a:r>
            <a:endParaRPr lang="nl-NL" dirty="0"/>
          </a:p>
        </p:txBody>
      </p:sp>
      <p:sp>
        <p:nvSpPr>
          <p:cNvPr id="4" name="Slide Number Placeholder 3"/>
          <p:cNvSpPr>
            <a:spLocks noGrp="1"/>
          </p:cNvSpPr>
          <p:nvPr>
            <p:ph type="sldNum" sz="quarter" idx="14"/>
          </p:nvPr>
        </p:nvSpPr>
        <p:spPr/>
        <p:txBody>
          <a:bodyPr/>
          <a:lstStyle/>
          <a:p>
            <a:pPr>
              <a:defRPr/>
            </a:pPr>
            <a:fld id="{5764A838-6DF7-45C0-945B-B06A40E37B3D}" type="slidenum">
              <a:rPr lang="en-US" smtClean="0"/>
              <a:pPr>
                <a:defRPr/>
              </a:pPr>
              <a:t>44</a:t>
            </a:fld>
            <a:endParaRPr lang="en-US" dirty="0"/>
          </a:p>
        </p:txBody>
      </p:sp>
      <p:graphicFrame>
        <p:nvGraphicFramePr>
          <p:cNvPr id="6" name="Diagram 5"/>
          <p:cNvGraphicFramePr/>
          <p:nvPr>
            <p:extLst>
              <p:ext uri="{D42A27DB-BD31-4B8C-83A1-F6EECF244321}">
                <p14:modId xmlns:p14="http://schemas.microsoft.com/office/powerpoint/2010/main" val="2288055278"/>
              </p:ext>
            </p:extLst>
          </p:nvPr>
        </p:nvGraphicFramePr>
        <p:xfrm>
          <a:off x="889338" y="943102"/>
          <a:ext cx="7700480" cy="5314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p:cNvPicPr>
            <a:picLocks noChangeAspect="1"/>
          </p:cNvPicPr>
          <p:nvPr/>
        </p:nvPicPr>
        <p:blipFill>
          <a:blip r:embed="rId7"/>
          <a:stretch>
            <a:fillRect/>
          </a:stretch>
        </p:blipFill>
        <p:spPr>
          <a:xfrm>
            <a:off x="3970670" y="2660939"/>
            <a:ext cx="1316590" cy="555033"/>
          </a:xfrm>
          <a:prstGeom prst="rect">
            <a:avLst/>
          </a:prstGeom>
          <a:blipFill>
            <a:blip r:embed="rId8"/>
            <a:tile tx="0" ty="0" sx="100000" sy="100000" flip="none" algn="tl"/>
          </a:blipFill>
        </p:spPr>
      </p:pic>
    </p:spTree>
    <p:extLst>
      <p:ext uri="{BB962C8B-B14F-4D97-AF65-F5344CB8AC3E}">
        <p14:creationId xmlns:p14="http://schemas.microsoft.com/office/powerpoint/2010/main" val="26838657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3A8E8306-952A-4253-AD71-F17D405FE575}"/>
              </a:ext>
            </a:extLst>
          </p:cNvPr>
          <p:cNvSpPr>
            <a:spLocks noGrp="1"/>
          </p:cNvSpPr>
          <p:nvPr>
            <p:ph type="title"/>
          </p:nvPr>
        </p:nvSpPr>
        <p:spPr/>
        <p:txBody>
          <a:bodyPr/>
          <a:lstStyle/>
          <a:p>
            <a:r>
              <a:rPr lang="en-GB" dirty="0"/>
              <a:t>Types of members</a:t>
            </a:r>
          </a:p>
        </p:txBody>
      </p:sp>
      <p:pic>
        <p:nvPicPr>
          <p:cNvPr id="8" name="Picture 7">
            <a:extLst>
              <a:ext uri="{FF2B5EF4-FFF2-40B4-BE49-F238E27FC236}">
                <a16:creationId xmlns="" xmlns:a16="http://schemas.microsoft.com/office/drawing/2014/main" id="{92247081-7CCF-4556-9697-859FC1947849}"/>
              </a:ext>
            </a:extLst>
          </p:cNvPr>
          <p:cNvPicPr>
            <a:picLocks noChangeAspect="1"/>
          </p:cNvPicPr>
          <p:nvPr/>
        </p:nvPicPr>
        <p:blipFill>
          <a:blip r:embed="rId2"/>
          <a:stretch>
            <a:fillRect/>
          </a:stretch>
        </p:blipFill>
        <p:spPr>
          <a:xfrm>
            <a:off x="6143258" y="4388121"/>
            <a:ext cx="1399566" cy="1399566"/>
          </a:xfrm>
          <a:prstGeom prst="rect">
            <a:avLst/>
          </a:prstGeom>
        </p:spPr>
      </p:pic>
      <p:pic>
        <p:nvPicPr>
          <p:cNvPr id="10" name="Picture 9">
            <a:extLst>
              <a:ext uri="{FF2B5EF4-FFF2-40B4-BE49-F238E27FC236}">
                <a16:creationId xmlns="" xmlns:a16="http://schemas.microsoft.com/office/drawing/2014/main" id="{B49D8538-3AC8-4567-8FAF-E84EEFAF4F4E}"/>
              </a:ext>
            </a:extLst>
          </p:cNvPr>
          <p:cNvPicPr>
            <a:picLocks noChangeAspect="1"/>
          </p:cNvPicPr>
          <p:nvPr/>
        </p:nvPicPr>
        <p:blipFill>
          <a:blip r:embed="rId3"/>
          <a:stretch>
            <a:fillRect/>
          </a:stretch>
        </p:blipFill>
        <p:spPr>
          <a:xfrm>
            <a:off x="1530104" y="2891069"/>
            <a:ext cx="1432560" cy="1432560"/>
          </a:xfrm>
          <a:prstGeom prst="rect">
            <a:avLst/>
          </a:prstGeom>
        </p:spPr>
      </p:pic>
      <p:pic>
        <p:nvPicPr>
          <p:cNvPr id="12" name="Picture 11">
            <a:extLst>
              <a:ext uri="{FF2B5EF4-FFF2-40B4-BE49-F238E27FC236}">
                <a16:creationId xmlns="" xmlns:a16="http://schemas.microsoft.com/office/drawing/2014/main" id="{B4690B18-027D-4C64-B992-AF5099AC43E5}"/>
              </a:ext>
            </a:extLst>
          </p:cNvPr>
          <p:cNvPicPr>
            <a:picLocks noChangeAspect="1"/>
          </p:cNvPicPr>
          <p:nvPr/>
        </p:nvPicPr>
        <p:blipFill>
          <a:blip r:embed="rId4"/>
          <a:stretch>
            <a:fillRect/>
          </a:stretch>
        </p:blipFill>
        <p:spPr>
          <a:xfrm>
            <a:off x="3097345" y="2914619"/>
            <a:ext cx="1401635" cy="1432560"/>
          </a:xfrm>
          <a:prstGeom prst="rect">
            <a:avLst/>
          </a:prstGeom>
        </p:spPr>
      </p:pic>
      <p:pic>
        <p:nvPicPr>
          <p:cNvPr id="14" name="Picture 13">
            <a:extLst>
              <a:ext uri="{FF2B5EF4-FFF2-40B4-BE49-F238E27FC236}">
                <a16:creationId xmlns="" xmlns:a16="http://schemas.microsoft.com/office/drawing/2014/main" id="{084852C5-EB6D-4C95-BF13-C734E8CFE238}"/>
              </a:ext>
            </a:extLst>
          </p:cNvPr>
          <p:cNvPicPr>
            <a:picLocks noChangeAspect="1"/>
          </p:cNvPicPr>
          <p:nvPr/>
        </p:nvPicPr>
        <p:blipFill>
          <a:blip r:embed="rId5"/>
          <a:stretch>
            <a:fillRect/>
          </a:stretch>
        </p:blipFill>
        <p:spPr>
          <a:xfrm>
            <a:off x="4625857" y="2901998"/>
            <a:ext cx="1432560" cy="1432560"/>
          </a:xfrm>
          <a:prstGeom prst="rect">
            <a:avLst/>
          </a:prstGeom>
        </p:spPr>
      </p:pic>
      <p:pic>
        <p:nvPicPr>
          <p:cNvPr id="16" name="Picture 15">
            <a:extLst>
              <a:ext uri="{FF2B5EF4-FFF2-40B4-BE49-F238E27FC236}">
                <a16:creationId xmlns="" xmlns:a16="http://schemas.microsoft.com/office/drawing/2014/main" id="{17547AE8-3119-496A-B0F3-40FB2B137318}"/>
              </a:ext>
            </a:extLst>
          </p:cNvPr>
          <p:cNvPicPr>
            <a:picLocks noChangeAspect="1"/>
          </p:cNvPicPr>
          <p:nvPr/>
        </p:nvPicPr>
        <p:blipFill>
          <a:blip r:embed="rId6"/>
          <a:stretch>
            <a:fillRect/>
          </a:stretch>
        </p:blipFill>
        <p:spPr>
          <a:xfrm>
            <a:off x="6132274" y="2947029"/>
            <a:ext cx="1402559" cy="1402559"/>
          </a:xfrm>
          <a:prstGeom prst="rect">
            <a:avLst/>
          </a:prstGeom>
        </p:spPr>
      </p:pic>
      <p:pic>
        <p:nvPicPr>
          <p:cNvPr id="18" name="Picture 17">
            <a:extLst>
              <a:ext uri="{FF2B5EF4-FFF2-40B4-BE49-F238E27FC236}">
                <a16:creationId xmlns="" xmlns:a16="http://schemas.microsoft.com/office/drawing/2014/main" id="{EACF4D9C-04A8-4116-8525-1D77BF635395}"/>
              </a:ext>
            </a:extLst>
          </p:cNvPr>
          <p:cNvPicPr>
            <a:picLocks noChangeAspect="1"/>
          </p:cNvPicPr>
          <p:nvPr/>
        </p:nvPicPr>
        <p:blipFill>
          <a:blip r:embed="rId7"/>
          <a:stretch>
            <a:fillRect/>
          </a:stretch>
        </p:blipFill>
        <p:spPr>
          <a:xfrm>
            <a:off x="1530104" y="4371624"/>
            <a:ext cx="1432560" cy="1432560"/>
          </a:xfrm>
          <a:prstGeom prst="rect">
            <a:avLst/>
          </a:prstGeom>
        </p:spPr>
      </p:pic>
      <p:pic>
        <p:nvPicPr>
          <p:cNvPr id="20" name="Picture 19">
            <a:extLst>
              <a:ext uri="{FF2B5EF4-FFF2-40B4-BE49-F238E27FC236}">
                <a16:creationId xmlns="" xmlns:a16="http://schemas.microsoft.com/office/drawing/2014/main" id="{7094526C-173E-4A97-9066-37C3AF88B05A}"/>
              </a:ext>
            </a:extLst>
          </p:cNvPr>
          <p:cNvPicPr>
            <a:picLocks noChangeAspect="1"/>
          </p:cNvPicPr>
          <p:nvPr/>
        </p:nvPicPr>
        <p:blipFill>
          <a:blip r:embed="rId8"/>
          <a:stretch>
            <a:fillRect/>
          </a:stretch>
        </p:blipFill>
        <p:spPr>
          <a:xfrm>
            <a:off x="3113375" y="4404618"/>
            <a:ext cx="1401635" cy="1401635"/>
          </a:xfrm>
          <a:prstGeom prst="rect">
            <a:avLst/>
          </a:prstGeom>
        </p:spPr>
      </p:pic>
      <p:pic>
        <p:nvPicPr>
          <p:cNvPr id="22" name="Picture 21">
            <a:extLst>
              <a:ext uri="{FF2B5EF4-FFF2-40B4-BE49-F238E27FC236}">
                <a16:creationId xmlns="" xmlns:a16="http://schemas.microsoft.com/office/drawing/2014/main" id="{2645FDFE-6F64-4125-98F7-864849A82FB7}"/>
              </a:ext>
            </a:extLst>
          </p:cNvPr>
          <p:cNvPicPr>
            <a:picLocks noChangeAspect="1"/>
          </p:cNvPicPr>
          <p:nvPr/>
        </p:nvPicPr>
        <p:blipFill>
          <a:blip r:embed="rId9"/>
          <a:stretch>
            <a:fillRect/>
          </a:stretch>
        </p:blipFill>
        <p:spPr>
          <a:xfrm>
            <a:off x="4620122" y="4371624"/>
            <a:ext cx="1399566" cy="1387666"/>
          </a:xfrm>
          <a:prstGeom prst="rect">
            <a:avLst/>
          </a:prstGeom>
        </p:spPr>
      </p:pic>
    </p:spTree>
    <p:extLst>
      <p:ext uri="{BB962C8B-B14F-4D97-AF65-F5344CB8AC3E}">
        <p14:creationId xmlns:p14="http://schemas.microsoft.com/office/powerpoint/2010/main" val="669442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join?</a:t>
            </a:r>
            <a:endParaRPr lang="nl-NL" dirty="0"/>
          </a:p>
        </p:txBody>
      </p:sp>
      <p:sp>
        <p:nvSpPr>
          <p:cNvPr id="3" name="Content Placeholder 2"/>
          <p:cNvSpPr>
            <a:spLocks noGrp="1"/>
          </p:cNvSpPr>
          <p:nvPr>
            <p:ph sz="quarter" idx="13"/>
          </p:nvPr>
        </p:nvSpPr>
        <p:spPr/>
        <p:txBody>
          <a:bodyPr>
            <a:normAutofit fontScale="85000" lnSpcReduction="10000"/>
          </a:bodyPr>
          <a:lstStyle/>
          <a:p>
            <a:pPr marL="342900" indent="-342900">
              <a:buFont typeface="Arial" panose="020B0604020202020204" pitchFamily="34" charset="0"/>
              <a:buChar char="•"/>
            </a:pPr>
            <a:r>
              <a:rPr lang="en-US" dirty="0"/>
              <a:t>Simplified accession process until Dec. 2018; no membership fee.</a:t>
            </a:r>
          </a:p>
          <a:p>
            <a:pPr marL="342900" indent="-342900">
              <a:buFont typeface="Arial" panose="020B0604020202020204" pitchFamily="34" charset="0"/>
              <a:buChar char="•"/>
            </a:pPr>
            <a:r>
              <a:rPr lang="en-US" dirty="0"/>
              <a:t>It requires a formal adhesion – by means of a letter of intent</a:t>
            </a:r>
          </a:p>
          <a:p>
            <a:pPr marL="342900" indent="-342900">
              <a:buFont typeface="Arial" panose="020B0604020202020204" pitchFamily="34" charset="0"/>
              <a:buChar char="•"/>
            </a:pPr>
            <a:r>
              <a:rPr lang="en-US" dirty="0"/>
              <a:t>Benefits and obligations are currently under elaboration. </a:t>
            </a:r>
          </a:p>
          <a:p>
            <a:endParaRPr lang="en-US" dirty="0"/>
          </a:p>
          <a:p>
            <a:r>
              <a:rPr lang="en-US" dirty="0"/>
              <a:t>What you get:</a:t>
            </a:r>
          </a:p>
          <a:p>
            <a:pPr marL="342900" indent="-342900">
              <a:buFont typeface="Arial" panose="020B0604020202020204" pitchFamily="34" charset="0"/>
              <a:buChar char="•"/>
            </a:pPr>
            <a:r>
              <a:rPr lang="en-US" dirty="0"/>
              <a:t>Access to </a:t>
            </a:r>
            <a:r>
              <a:rPr lang="en-US" b="1" dirty="0">
                <a:solidFill>
                  <a:schemeClr val="accent1"/>
                </a:solidFill>
              </a:rPr>
              <a:t>inno4sd.net®</a:t>
            </a:r>
            <a:r>
              <a:rPr lang="en-US" dirty="0"/>
              <a:t> services</a:t>
            </a:r>
          </a:p>
          <a:p>
            <a:pPr marL="342900" indent="-342900">
              <a:buFont typeface="Arial" panose="020B0604020202020204" pitchFamily="34" charset="0"/>
              <a:buChar char="•"/>
            </a:pPr>
            <a:r>
              <a:rPr lang="en-US" dirty="0"/>
              <a:t>International visibility</a:t>
            </a:r>
          </a:p>
          <a:p>
            <a:pPr marL="342900" indent="-342900">
              <a:buFont typeface="Arial" panose="020B0604020202020204" pitchFamily="34" charset="0"/>
              <a:buChar char="•"/>
            </a:pPr>
            <a:endParaRPr lang="en-US" dirty="0"/>
          </a:p>
          <a:p>
            <a:r>
              <a:rPr lang="en-US" dirty="0"/>
              <a:t>Collaboration opportunities:</a:t>
            </a:r>
          </a:p>
          <a:p>
            <a:pPr marL="342900" indent="-342900">
              <a:buFont typeface="Arial" panose="020B0604020202020204" pitchFamily="34" charset="0"/>
              <a:buChar char="•"/>
            </a:pPr>
            <a:r>
              <a:rPr lang="en-US" dirty="0"/>
              <a:t>For country reviews, policy outlooks</a:t>
            </a:r>
          </a:p>
          <a:p>
            <a:pPr marL="342900" indent="-342900">
              <a:buFont typeface="Arial" panose="020B0604020202020204" pitchFamily="34" charset="0"/>
              <a:buChar char="•"/>
            </a:pPr>
            <a:r>
              <a:rPr lang="en-US" dirty="0"/>
              <a:t>Joint seminars, symposiums, workshops</a:t>
            </a:r>
          </a:p>
          <a:p>
            <a:pPr marL="342900" indent="-342900">
              <a:buFont typeface="Arial" panose="020B0604020202020204" pitchFamily="34" charset="0"/>
              <a:buChar char="•"/>
            </a:pPr>
            <a:r>
              <a:rPr lang="en-US" dirty="0"/>
              <a:t>Possibility to join the </a:t>
            </a:r>
            <a:r>
              <a:rPr lang="en-US" b="1" dirty="0">
                <a:solidFill>
                  <a:schemeClr val="accent1"/>
                </a:solidFill>
              </a:rPr>
              <a:t>inno4sd academy®</a:t>
            </a:r>
          </a:p>
          <a:p>
            <a:pPr marL="342900" indent="-342900">
              <a:buFont typeface="Arial" panose="020B0604020202020204" pitchFamily="34" charset="0"/>
              <a:buChar char="•"/>
            </a:pPr>
            <a:r>
              <a:rPr lang="en-US" dirty="0"/>
              <a:t>Best practices, cases, research results</a:t>
            </a:r>
          </a:p>
          <a:p>
            <a:pPr marL="342900" indent="-342900">
              <a:buFont typeface="Arial" panose="020B0604020202020204" pitchFamily="34" charset="0"/>
              <a:buChar char="•"/>
            </a:pPr>
            <a:r>
              <a:rPr lang="en-US" dirty="0"/>
              <a:t>Policy guidelines and manuals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4"/>
          </p:nvPr>
        </p:nvSpPr>
        <p:spPr/>
        <p:txBody>
          <a:bodyPr/>
          <a:lstStyle/>
          <a:p>
            <a:pPr>
              <a:defRPr/>
            </a:pPr>
            <a:fld id="{5764A838-6DF7-45C0-945B-B06A40E37B3D}" type="slidenum">
              <a:rPr lang="en-US" smtClean="0"/>
              <a:pPr>
                <a:defRPr/>
              </a:pPr>
              <a:t>46</a:t>
            </a:fld>
            <a:endParaRPr lang="en-US" dirty="0"/>
          </a:p>
        </p:txBody>
      </p:sp>
    </p:spTree>
    <p:extLst>
      <p:ext uri="{BB962C8B-B14F-4D97-AF65-F5344CB8AC3E}">
        <p14:creationId xmlns:p14="http://schemas.microsoft.com/office/powerpoint/2010/main" val="660059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1"/>
          <p:cNvSpPr>
            <a:spLocks noGrp="1" noChangeArrowheads="1"/>
          </p:cNvSpPr>
          <p:nvPr>
            <p:ph type="title"/>
          </p:nvPr>
        </p:nvSpPr>
        <p:spPr>
          <a:xfrm>
            <a:off x="457200" y="128588"/>
            <a:ext cx="8229600" cy="14351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it-IT" smtClean="0">
                <a:solidFill>
                  <a:srgbClr val="FF0000"/>
                </a:solidFill>
              </a:rPr>
              <a:t>Scenarios:</a:t>
            </a:r>
            <a:r>
              <a:rPr lang="en-GB" altLang="it-IT" smtClean="0"/>
              <a:t> MSW generation and landfilling in the EU-27</a:t>
            </a:r>
          </a:p>
        </p:txBody>
      </p:sp>
      <p:pic>
        <p:nvPicPr>
          <p:cNvPr id="102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4313" y="2133600"/>
            <a:ext cx="6256337"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30" name="Rectangle 3"/>
          <p:cNvSpPr>
            <a:spLocks noChangeArrowheads="1"/>
          </p:cNvSpPr>
          <p:nvPr/>
        </p:nvSpPr>
        <p:spPr bwMode="auto">
          <a:xfrm>
            <a:off x="1201738" y="5916613"/>
            <a:ext cx="68135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9pPr>
          </a:lstStyle>
          <a:p>
            <a:pPr algn="ctr">
              <a:buClrTx/>
              <a:buFontTx/>
              <a:buNone/>
            </a:pPr>
            <a:r>
              <a:rPr lang="en-GB" altLang="it-IT" sz="1600">
                <a:solidFill>
                  <a:srgbClr val="000000"/>
                </a:solidFill>
                <a:latin typeface="Times New Roman" pitchFamily="18" charset="0"/>
              </a:rPr>
              <a:t>Note: Figures from 1980-2004 are data from Eurostat.</a:t>
            </a:r>
          </a:p>
          <a:p>
            <a:pPr algn="ctr">
              <a:buClrTx/>
              <a:buFontTx/>
              <a:buNone/>
            </a:pPr>
            <a:r>
              <a:rPr lang="en-GB" altLang="it-IT" sz="1600">
                <a:solidFill>
                  <a:srgbClr val="000000"/>
                </a:solidFill>
                <a:latin typeface="Times New Roman" pitchFamily="18" charset="0"/>
              </a:rPr>
              <a:t>Figures from 2005-2020 are projections. BMW = biodegradable municipal waste.</a:t>
            </a:r>
          </a:p>
          <a:p>
            <a:pPr algn="ctr">
              <a:buClrTx/>
              <a:buFontTx/>
              <a:buNone/>
            </a:pPr>
            <a:r>
              <a:rPr lang="en-GB" altLang="it-IT" sz="1600">
                <a:solidFill>
                  <a:srgbClr val="000000"/>
                </a:solidFill>
                <a:latin typeface="Times New Roman" pitchFamily="18" charset="0"/>
              </a:rPr>
              <a:t>Source: EEA (2007). </a:t>
            </a:r>
          </a:p>
        </p:txBody>
      </p:sp>
      <p:graphicFrame>
        <p:nvGraphicFramePr>
          <p:cNvPr id="1026" name="Object 4"/>
          <p:cNvGraphicFramePr>
            <a:graphicFrameLocks noChangeAspect="1"/>
          </p:cNvGraphicFramePr>
          <p:nvPr/>
        </p:nvGraphicFramePr>
        <p:xfrm>
          <a:off x="179388" y="1844675"/>
          <a:ext cx="8715375" cy="5013325"/>
        </p:xfrm>
        <a:graphic>
          <a:graphicData uri="http://schemas.openxmlformats.org/presentationml/2006/ole">
            <mc:AlternateContent xmlns:mc="http://schemas.openxmlformats.org/markup-compatibility/2006">
              <mc:Choice xmlns:v="urn:schemas-microsoft-com:vml" Requires="v">
                <p:oleObj spid="_x0000_s1029" r:id="rId5" imgW="4950720" imgH="2946600" progId="">
                  <p:embed/>
                </p:oleObj>
              </mc:Choice>
              <mc:Fallback>
                <p:oleObj r:id="rId5" imgW="4950720" imgH="29466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1844675"/>
                        <a:ext cx="8715375" cy="501332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0748484"/>
      </p:ext>
    </p:extLst>
  </p:cSld>
  <p:clrMapOvr>
    <a:masterClrMapping/>
  </p:clrMapOvr>
  <p:transition advTm="3072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457200" y="190500"/>
            <a:ext cx="8229600" cy="1312863"/>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4000" smtClean="0">
                <a:solidFill>
                  <a:srgbClr val="FF0000"/>
                </a:solidFill>
              </a:rPr>
              <a:t>Waste: not less important, and related to climate change</a:t>
            </a:r>
          </a:p>
        </p:txBody>
      </p:sp>
      <p:sp>
        <p:nvSpPr>
          <p:cNvPr id="12291" name="Rectangle 2"/>
          <p:cNvSpPr>
            <a:spLocks noGrp="1" noChangeArrowheads="1"/>
          </p:cNvSpPr>
          <p:nvPr>
            <p:ph type="body" idx="1"/>
          </p:nvPr>
        </p:nvSpPr>
        <p:spPr>
          <a:xfrm>
            <a:off x="457200" y="1600200"/>
            <a:ext cx="8229600" cy="4619625"/>
          </a:xfrm>
        </p:spPr>
        <p:txBody>
          <a:bodyPr/>
          <a:lstStyle/>
          <a:p>
            <a:pPr eaLnBrk="1" hangingPunct="1"/>
            <a:endParaRPr lang="it-IT" altLang="it-IT" smtClean="0"/>
          </a:p>
        </p:txBody>
      </p:sp>
      <p:pic>
        <p:nvPicPr>
          <p:cNvPr id="122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484313"/>
            <a:ext cx="820737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2293" name="Text Box 4"/>
          <p:cNvSpPr txBox="1">
            <a:spLocks noChangeArrowheads="1"/>
          </p:cNvSpPr>
          <p:nvPr/>
        </p:nvSpPr>
        <p:spPr bwMode="auto">
          <a:xfrm>
            <a:off x="539750" y="6381750"/>
            <a:ext cx="79200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9pPr>
          </a:lstStyle>
          <a:p>
            <a:pPr eaLnBrk="1" hangingPunct="1">
              <a:spcBef>
                <a:spcPts val="1500"/>
              </a:spcBef>
              <a:buClrTx/>
              <a:buFontTx/>
              <a:buNone/>
            </a:pPr>
            <a:r>
              <a:rPr lang="it-IT" altLang="it-IT" sz="2400" b="1">
                <a:solidFill>
                  <a:srgbClr val="FF0000"/>
                </a:solidFill>
              </a:rPr>
              <a:t>              </a:t>
            </a:r>
            <a:r>
              <a:rPr lang="it-IT" altLang="it-IT" sz="2400" b="1">
                <a:solidFill>
                  <a:srgbClr val="FF0000"/>
                </a:solidFill>
                <a:latin typeface="Wingdings" pitchFamily="2" charset="2"/>
              </a:rPr>
              <a:t></a:t>
            </a:r>
            <a:r>
              <a:rPr lang="it-IT" altLang="it-IT" sz="2400" b="1">
                <a:solidFill>
                  <a:srgbClr val="FF0000"/>
                </a:solidFill>
              </a:rPr>
              <a:t>    </a:t>
            </a:r>
            <a:r>
              <a:rPr lang="it-IT" altLang="it-IT" sz="2400" b="1">
                <a:solidFill>
                  <a:srgbClr val="FF0000"/>
                </a:solidFill>
                <a:latin typeface="Wingdings" pitchFamily="2" charset="2"/>
              </a:rPr>
              <a:t></a:t>
            </a:r>
            <a:r>
              <a:rPr lang="it-IT" altLang="it-IT" sz="2400" b="1">
                <a:solidFill>
                  <a:srgbClr val="FF0000"/>
                </a:solidFill>
              </a:rPr>
              <a:t> Moving away from landfilling </a:t>
            </a:r>
          </a:p>
        </p:txBody>
      </p:sp>
    </p:spTree>
    <p:extLst>
      <p:ext uri="{BB962C8B-B14F-4D97-AF65-F5344CB8AC3E}">
        <p14:creationId xmlns:p14="http://schemas.microsoft.com/office/powerpoint/2010/main" val="18513159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1240459" y="930344"/>
            <a:ext cx="6760902" cy="1511079"/>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r>
              <a:rPr lang="en-US" i="1" noProof="0" dirty="0" smtClean="0">
                <a:latin typeface="Calibri" pitchFamily="34" charset="0"/>
              </a:rPr>
              <a:t>“The Circular economy offers an opportunity to reinvent our economy, making it more sustainable and competitive“</a:t>
            </a:r>
          </a:p>
          <a:p>
            <a:r>
              <a:rPr lang="en-US" i="1" noProof="0" dirty="0" smtClean="0">
                <a:latin typeface="Calibri" pitchFamily="34" charset="0"/>
              </a:rPr>
              <a:t>“This will bring benefits for European businesses, industries, and citizens alike”</a:t>
            </a:r>
            <a:endParaRPr lang="en-US" noProof="0" dirty="0" smtClean="0">
              <a:latin typeface="Calibri" pitchFamily="34" charset="0"/>
            </a:endParaRPr>
          </a:p>
          <a:p>
            <a:pPr>
              <a:buNone/>
            </a:pPr>
            <a:r>
              <a:rPr lang="en-US" noProof="0" dirty="0" smtClean="0">
                <a:latin typeface="Calibri" pitchFamily="34" charset="0"/>
              </a:rPr>
              <a:t>	</a:t>
            </a:r>
            <a:r>
              <a:rPr lang="en-US" sz="1463" dirty="0">
                <a:latin typeface="Calibri" pitchFamily="34" charset="0"/>
              </a:rPr>
              <a:t>(European Commission, December 2015) </a:t>
            </a:r>
          </a:p>
        </p:txBody>
      </p:sp>
      <p:pic>
        <p:nvPicPr>
          <p:cNvPr id="4" name="Picture 2"/>
          <p:cNvPicPr>
            <a:picLocks noChangeAspect="1" noChangeArrowheads="1"/>
          </p:cNvPicPr>
          <p:nvPr/>
        </p:nvPicPr>
        <p:blipFill>
          <a:blip r:embed="rId2" cstate="print"/>
          <a:srcRect/>
          <a:stretch>
            <a:fillRect/>
          </a:stretch>
        </p:blipFill>
        <p:spPr bwMode="auto">
          <a:xfrm>
            <a:off x="1681398" y="2539410"/>
            <a:ext cx="5830198" cy="3313555"/>
          </a:xfrm>
          <a:prstGeom prst="rect">
            <a:avLst/>
          </a:prstGeom>
          <a:noFill/>
          <a:ln w="9525">
            <a:noFill/>
            <a:miter lim="800000"/>
            <a:headEnd/>
            <a:tailEnd/>
          </a:ln>
        </p:spPr>
      </p:pic>
    </p:spTree>
    <p:extLst>
      <p:ext uri="{BB962C8B-B14F-4D97-AF65-F5344CB8AC3E}">
        <p14:creationId xmlns:p14="http://schemas.microsoft.com/office/powerpoint/2010/main" val="2457840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570186"/>
          </a:xfrm>
        </p:spPr>
        <p:txBody>
          <a:bodyPr>
            <a:normAutofit/>
          </a:bodyPr>
          <a:lstStyle/>
          <a:p>
            <a:r>
              <a:rPr lang="en-US" sz="3200" b="1" i="1" noProof="0" smtClean="0">
                <a:solidFill>
                  <a:srgbClr val="0070C0"/>
                </a:solidFill>
                <a:latin typeface="Calibri" pitchFamily="34" charset="0"/>
              </a:rPr>
              <a:t>The ‘CE package 2015’ is (largely) the latest development of EU waste policies </a:t>
            </a:r>
            <a:endParaRPr lang="en-US" sz="3200" b="1" i="1" noProof="0">
              <a:solidFill>
                <a:srgbClr val="0070C0"/>
              </a:solidFill>
              <a:latin typeface="Calibri" pitchFamily="34" charset="0"/>
            </a:endParaRPr>
          </a:p>
        </p:txBody>
      </p:sp>
      <p:sp>
        <p:nvSpPr>
          <p:cNvPr id="3" name="Segnaposto contenuto 2"/>
          <p:cNvSpPr>
            <a:spLocks noGrp="1"/>
          </p:cNvSpPr>
          <p:nvPr>
            <p:ph sz="quarter" idx="1"/>
          </p:nvPr>
        </p:nvSpPr>
        <p:spPr>
          <a:xfrm>
            <a:off x="179512" y="2248273"/>
            <a:ext cx="3960440" cy="3628999"/>
          </a:xfrm>
        </p:spPr>
        <p:txBody>
          <a:bodyPr>
            <a:noAutofit/>
          </a:bodyPr>
          <a:lstStyle/>
          <a:p>
            <a:pPr>
              <a:buNone/>
            </a:pPr>
            <a:r>
              <a:rPr lang="en-US" sz="2400" b="1" u="sng" noProof="0" smtClean="0">
                <a:solidFill>
                  <a:srgbClr val="C00000"/>
                </a:solidFill>
                <a:latin typeface="Calibri" pitchFamily="34" charset="0"/>
                <a:hlinkClick r:id="rId2"/>
              </a:rPr>
              <a:t>EU Action Plan for the Circular Economy</a:t>
            </a:r>
            <a:r>
              <a:rPr lang="en-US" sz="2400" b="1" u="sng" noProof="0" smtClean="0">
                <a:solidFill>
                  <a:srgbClr val="C00000"/>
                </a:solidFill>
                <a:latin typeface="Calibri" pitchFamily="34" charset="0"/>
              </a:rPr>
              <a:t> </a:t>
            </a:r>
          </a:p>
          <a:p>
            <a:pPr>
              <a:buNone/>
            </a:pPr>
            <a:r>
              <a:rPr lang="en-US" sz="1600" noProof="0" smtClean="0">
                <a:latin typeface="Calibri" pitchFamily="34" charset="0"/>
              </a:rPr>
              <a:t>	Opening: </a:t>
            </a:r>
            <a:r>
              <a:rPr lang="en-US" sz="1600" i="1" noProof="0" smtClean="0">
                <a:latin typeface="Calibri" pitchFamily="34" charset="0"/>
              </a:rPr>
              <a:t>“The transition to a more circular economy, where the </a:t>
            </a:r>
            <a:r>
              <a:rPr lang="en-US" sz="1600" b="1" i="1" u="sng" noProof="0" smtClean="0">
                <a:solidFill>
                  <a:srgbClr val="0070C0"/>
                </a:solidFill>
                <a:latin typeface="Calibri" pitchFamily="34" charset="0"/>
              </a:rPr>
              <a:t>value of products, materials and resources is maintained in the economy for as long as possible, and  the generation of waste minimised</a:t>
            </a:r>
            <a:r>
              <a:rPr lang="en-US" sz="1600" i="1" noProof="0" smtClean="0">
                <a:latin typeface="Calibri" pitchFamily="34" charset="0"/>
              </a:rPr>
              <a:t>, is an essential contribution to the EU's efforts to develop a sustainable, low carbon, resource efficient and competitive economy”</a:t>
            </a:r>
          </a:p>
        </p:txBody>
      </p:sp>
      <p:sp>
        <p:nvSpPr>
          <p:cNvPr id="5" name="Segnaposto contenuto 4"/>
          <p:cNvSpPr>
            <a:spLocks noGrp="1"/>
          </p:cNvSpPr>
          <p:nvPr>
            <p:ph sz="quarter" idx="2"/>
          </p:nvPr>
        </p:nvSpPr>
        <p:spPr>
          <a:xfrm>
            <a:off x="4572000" y="2104256"/>
            <a:ext cx="4320480" cy="4277072"/>
          </a:xfrm>
        </p:spPr>
        <p:txBody>
          <a:bodyPr>
            <a:normAutofit fontScale="25000" lnSpcReduction="20000"/>
          </a:bodyPr>
          <a:lstStyle/>
          <a:p>
            <a:pPr>
              <a:buNone/>
            </a:pPr>
            <a:r>
              <a:rPr lang="en-US" sz="8000" noProof="0" smtClean="0">
                <a:solidFill>
                  <a:srgbClr val="C00000"/>
                </a:solidFill>
                <a:latin typeface="Calibri" pitchFamily="34" charset="0"/>
              </a:rPr>
              <a:t>R</a:t>
            </a:r>
            <a:r>
              <a:rPr lang="en-US" sz="8000" b="1" noProof="0" smtClean="0">
                <a:solidFill>
                  <a:srgbClr val="C00000"/>
                </a:solidFill>
                <a:latin typeface="Calibri" pitchFamily="34" charset="0"/>
              </a:rPr>
              <a:t>evised legislative proposals</a:t>
            </a:r>
            <a:r>
              <a:rPr lang="en-US" sz="8000" noProof="0" smtClean="0">
                <a:solidFill>
                  <a:srgbClr val="C00000"/>
                </a:solidFill>
                <a:latin typeface="Calibri" pitchFamily="34" charset="0"/>
              </a:rPr>
              <a:t> </a:t>
            </a:r>
            <a:r>
              <a:rPr lang="en-US" sz="8000" b="1" noProof="0" smtClean="0">
                <a:solidFill>
                  <a:srgbClr val="C00000"/>
                </a:solidFill>
                <a:latin typeface="Calibri" pitchFamily="34" charset="0"/>
              </a:rPr>
              <a:t>on waste:</a:t>
            </a:r>
            <a:endParaRPr lang="en-US" sz="8000" noProof="0" smtClean="0">
              <a:solidFill>
                <a:srgbClr val="C00000"/>
              </a:solidFill>
              <a:latin typeface="Calibri" pitchFamily="34" charset="0"/>
            </a:endParaRPr>
          </a:p>
          <a:p>
            <a:r>
              <a:rPr lang="en-US" sz="5500" i="1" noProof="0" smtClean="0">
                <a:latin typeface="Calibri" pitchFamily="34" charset="0"/>
              </a:rPr>
              <a:t>A common EU </a:t>
            </a:r>
            <a:r>
              <a:rPr lang="en-US" sz="5500" b="1" i="1" noProof="0" smtClean="0">
                <a:solidFill>
                  <a:srgbClr val="C00000"/>
                </a:solidFill>
                <a:latin typeface="Calibri" pitchFamily="34" charset="0"/>
              </a:rPr>
              <a:t>target</a:t>
            </a:r>
            <a:r>
              <a:rPr lang="en-US" sz="5500" i="1" noProof="0" smtClean="0">
                <a:latin typeface="Calibri" pitchFamily="34" charset="0"/>
              </a:rPr>
              <a:t> for recycling 65% of municipal waste by 2030; </a:t>
            </a:r>
          </a:p>
          <a:p>
            <a:r>
              <a:rPr lang="en-US" sz="5500" i="1" noProof="0" smtClean="0">
                <a:latin typeface="Calibri" pitchFamily="34" charset="0"/>
              </a:rPr>
              <a:t>A common EU </a:t>
            </a:r>
            <a:r>
              <a:rPr lang="en-US" sz="5500" b="1" i="1" noProof="0" smtClean="0">
                <a:solidFill>
                  <a:srgbClr val="C00000"/>
                </a:solidFill>
                <a:latin typeface="Calibri" pitchFamily="34" charset="0"/>
              </a:rPr>
              <a:t>target</a:t>
            </a:r>
            <a:r>
              <a:rPr lang="en-US" sz="5500" i="1" noProof="0" smtClean="0">
                <a:latin typeface="Calibri" pitchFamily="34" charset="0"/>
              </a:rPr>
              <a:t> for recycling 75% of packaging waste by 2030; </a:t>
            </a:r>
          </a:p>
          <a:p>
            <a:r>
              <a:rPr lang="en-US" sz="5500" i="1" noProof="0" smtClean="0">
                <a:latin typeface="Calibri" pitchFamily="34" charset="0"/>
              </a:rPr>
              <a:t>A binding landfill </a:t>
            </a:r>
            <a:r>
              <a:rPr lang="en-US" sz="5500" b="1" i="1" noProof="0" smtClean="0">
                <a:solidFill>
                  <a:srgbClr val="C00000"/>
                </a:solidFill>
                <a:latin typeface="Calibri" pitchFamily="34" charset="0"/>
              </a:rPr>
              <a:t>target</a:t>
            </a:r>
            <a:r>
              <a:rPr lang="en-US" sz="5500" i="1" noProof="0" smtClean="0">
                <a:latin typeface="Calibri" pitchFamily="34" charset="0"/>
              </a:rPr>
              <a:t> to reduce landfill to maximum of 10% of municipal waste by 2030; </a:t>
            </a:r>
          </a:p>
          <a:p>
            <a:r>
              <a:rPr lang="en-US" sz="5500" i="1" noProof="0" smtClean="0">
                <a:latin typeface="Calibri" pitchFamily="34" charset="0"/>
              </a:rPr>
              <a:t>A </a:t>
            </a:r>
            <a:r>
              <a:rPr lang="en-US" sz="5500" b="1" i="1" noProof="0" smtClean="0">
                <a:solidFill>
                  <a:srgbClr val="C00000"/>
                </a:solidFill>
                <a:latin typeface="Calibri" pitchFamily="34" charset="0"/>
              </a:rPr>
              <a:t>ban</a:t>
            </a:r>
            <a:r>
              <a:rPr lang="en-US" sz="5500" i="1" noProof="0" smtClean="0">
                <a:latin typeface="Calibri" pitchFamily="34" charset="0"/>
              </a:rPr>
              <a:t> on landfilling of separately collected waste; </a:t>
            </a:r>
          </a:p>
          <a:p>
            <a:r>
              <a:rPr lang="en-US" sz="5500" i="1" noProof="0" smtClean="0">
                <a:latin typeface="Calibri" pitchFamily="34" charset="0"/>
              </a:rPr>
              <a:t>Promotion of </a:t>
            </a:r>
            <a:r>
              <a:rPr lang="en-US" sz="5500" b="1" i="1" noProof="0" smtClean="0">
                <a:solidFill>
                  <a:srgbClr val="C00000"/>
                </a:solidFill>
                <a:latin typeface="Calibri" pitchFamily="34" charset="0"/>
              </a:rPr>
              <a:t>economic instruments </a:t>
            </a:r>
            <a:r>
              <a:rPr lang="en-US" sz="5500" i="1" noProof="0" smtClean="0">
                <a:latin typeface="Calibri" pitchFamily="34" charset="0"/>
              </a:rPr>
              <a:t>to discourage landfilling;</a:t>
            </a:r>
          </a:p>
          <a:p>
            <a:r>
              <a:rPr lang="en-US" sz="5500" i="1" noProof="0" smtClean="0">
                <a:latin typeface="Calibri" pitchFamily="34" charset="0"/>
              </a:rPr>
              <a:t>Simplified and improved definitions and harmonised calculation methods for </a:t>
            </a:r>
            <a:r>
              <a:rPr lang="en-US" sz="5500" b="1" i="1" noProof="0" smtClean="0">
                <a:solidFill>
                  <a:srgbClr val="C00000"/>
                </a:solidFill>
                <a:latin typeface="Calibri" pitchFamily="34" charset="0"/>
              </a:rPr>
              <a:t>recycling rates </a:t>
            </a:r>
            <a:r>
              <a:rPr lang="en-US" sz="5500" i="1" noProof="0" smtClean="0">
                <a:latin typeface="Calibri" pitchFamily="34" charset="0"/>
              </a:rPr>
              <a:t>throughout the EU; </a:t>
            </a:r>
          </a:p>
          <a:p>
            <a:r>
              <a:rPr lang="en-US" sz="5500" i="1" noProof="0" smtClean="0">
                <a:latin typeface="Calibri" pitchFamily="34" charset="0"/>
              </a:rPr>
              <a:t>Concrete measures to promote </a:t>
            </a:r>
            <a:r>
              <a:rPr lang="en-US" sz="5500" b="1" i="1" noProof="0" smtClean="0">
                <a:solidFill>
                  <a:srgbClr val="C00000"/>
                </a:solidFill>
                <a:latin typeface="Calibri" pitchFamily="34" charset="0"/>
              </a:rPr>
              <a:t>re-use and stimulate industrial symbiosis</a:t>
            </a:r>
            <a:r>
              <a:rPr lang="en-US" sz="5500" i="1" noProof="0" smtClean="0">
                <a:solidFill>
                  <a:srgbClr val="C00000"/>
                </a:solidFill>
                <a:latin typeface="Calibri" pitchFamily="34" charset="0"/>
              </a:rPr>
              <a:t> </a:t>
            </a:r>
            <a:r>
              <a:rPr lang="en-US" sz="5500" i="1" noProof="0" smtClean="0">
                <a:latin typeface="Calibri" pitchFamily="34" charset="0"/>
              </a:rPr>
              <a:t>- turning one industry's by-product into another industry's raw material; </a:t>
            </a:r>
          </a:p>
          <a:p>
            <a:r>
              <a:rPr lang="en-US" sz="5500" b="1" i="1" noProof="0" smtClean="0">
                <a:solidFill>
                  <a:srgbClr val="C00000"/>
                </a:solidFill>
                <a:latin typeface="Calibri" pitchFamily="34" charset="0"/>
              </a:rPr>
              <a:t>Economic incentives </a:t>
            </a:r>
            <a:r>
              <a:rPr lang="en-US" sz="5500" i="1" noProof="0" smtClean="0">
                <a:latin typeface="Calibri" pitchFamily="34" charset="0"/>
              </a:rPr>
              <a:t>for producers to put greener products on the market and support recovery and recycling schemes (e.g. for </a:t>
            </a:r>
            <a:r>
              <a:rPr lang="en-US" sz="5500" b="1" i="1" noProof="0" smtClean="0">
                <a:solidFill>
                  <a:srgbClr val="C00000"/>
                </a:solidFill>
                <a:latin typeface="Calibri" pitchFamily="34" charset="0"/>
              </a:rPr>
              <a:t>packaging, batteries, electric and electronic equipments, vehicles</a:t>
            </a:r>
            <a:r>
              <a:rPr lang="en-US" sz="5500" i="1" noProof="0" smtClean="0">
                <a:solidFill>
                  <a:srgbClr val="C00000"/>
                </a:solidFill>
                <a:latin typeface="Calibri" pitchFamily="34" charset="0"/>
              </a:rPr>
              <a:t>). </a:t>
            </a:r>
          </a:p>
          <a:p>
            <a:endParaRPr lang="en-US" sz="3200" noProof="0" smtClean="0">
              <a:latin typeface="Calibri" pitchFamily="34" charset="0"/>
            </a:endParaRPr>
          </a:p>
          <a:p>
            <a:endParaRPr lang="en-US" sz="3200" noProof="0" smtClean="0">
              <a:latin typeface="Calibri" pitchFamily="34" charset="0"/>
            </a:endParaRPr>
          </a:p>
          <a:p>
            <a:endParaRPr lang="en-US" noProof="0">
              <a:latin typeface="Calibri" pitchFamily="34" charset="0"/>
            </a:endParaRPr>
          </a:p>
        </p:txBody>
      </p:sp>
      <p:sp>
        <p:nvSpPr>
          <p:cNvPr id="6" name="CasellaDiTesto 5"/>
          <p:cNvSpPr txBox="1"/>
          <p:nvPr/>
        </p:nvSpPr>
        <p:spPr>
          <a:xfrm>
            <a:off x="3851920" y="1867471"/>
            <a:ext cx="432048" cy="769441"/>
          </a:xfrm>
          <a:prstGeom prst="rect">
            <a:avLst/>
          </a:prstGeom>
          <a:noFill/>
        </p:spPr>
        <p:txBody>
          <a:bodyPr wrap="square" rtlCol="0">
            <a:spAutoFit/>
          </a:bodyPr>
          <a:lstStyle/>
          <a:p>
            <a:r>
              <a:rPr lang="it-IT" sz="4400" dirty="0" smtClean="0"/>
              <a:t>+</a:t>
            </a:r>
            <a:endParaRPr lang="it-IT" sz="4400" dirty="0"/>
          </a:p>
        </p:txBody>
      </p:sp>
    </p:spTree>
    <p:extLst>
      <p:ext uri="{BB962C8B-B14F-4D97-AF65-F5344CB8AC3E}">
        <p14:creationId xmlns:p14="http://schemas.microsoft.com/office/powerpoint/2010/main" val="227110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additive="base">
                                        <p:cTn id="3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 calcmode="lin" valueType="num">
                                      <p:cBhvr additive="base">
                                        <p:cTn id="3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 calcmode="lin" valueType="num">
                                      <p:cBhvr additive="base">
                                        <p:cTn id="4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 calcmode="lin" valueType="num">
                                      <p:cBhvr additive="base">
                                        <p:cTn id="4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5" end="5"/>
                                            </p:txEl>
                                          </p:spTgt>
                                        </p:tgtEl>
                                        <p:attrNameLst>
                                          <p:attrName>style.visibility</p:attrName>
                                        </p:attrNameLst>
                                      </p:cBhvr>
                                      <p:to>
                                        <p:strVal val="visible"/>
                                      </p:to>
                                    </p:set>
                                    <p:anim calcmode="lin" valueType="num">
                                      <p:cBhvr additive="base">
                                        <p:cTn id="5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6" end="6"/>
                                            </p:txEl>
                                          </p:spTgt>
                                        </p:tgtEl>
                                        <p:attrNameLst>
                                          <p:attrName>style.visibility</p:attrName>
                                        </p:attrNameLst>
                                      </p:cBhvr>
                                      <p:to>
                                        <p:strVal val="visible"/>
                                      </p:to>
                                    </p:set>
                                    <p:anim calcmode="lin" valueType="num">
                                      <p:cBhvr additive="base">
                                        <p:cTn id="6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xEl>
                                              <p:pRg st="7" end="7"/>
                                            </p:txEl>
                                          </p:spTgt>
                                        </p:tgtEl>
                                        <p:attrNameLst>
                                          <p:attrName>style.visibility</p:attrName>
                                        </p:attrNameLst>
                                      </p:cBhvr>
                                      <p:to>
                                        <p:strVal val="visible"/>
                                      </p:to>
                                    </p:set>
                                    <p:anim calcmode="lin" valueType="num">
                                      <p:cBhvr additive="base">
                                        <p:cTn id="6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
                                            <p:txEl>
                                              <p:pRg st="8" end="8"/>
                                            </p:txEl>
                                          </p:spTgt>
                                        </p:tgtEl>
                                        <p:attrNameLst>
                                          <p:attrName>style.visibility</p:attrName>
                                        </p:attrNameLst>
                                      </p:cBhvr>
                                      <p:to>
                                        <p:strVal val="visible"/>
                                      </p:to>
                                    </p:set>
                                    <p:anim calcmode="lin" valueType="num">
                                      <p:cBhvr additive="base">
                                        <p:cTn id="7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b="1" i="1" noProof="0" smtClean="0">
                <a:solidFill>
                  <a:srgbClr val="C00000"/>
                </a:solidFill>
                <a:latin typeface="Calibri" pitchFamily="34" charset="0"/>
              </a:rPr>
              <a:t>CE vision already in the EU ‘waste hierarchy’, 1970s</a:t>
            </a:r>
            <a:endParaRPr lang="en-US" b="1" i="1" noProof="0">
              <a:solidFill>
                <a:srgbClr val="C00000"/>
              </a:solidFill>
              <a:latin typeface="Calibri" pitchFamily="34" charset="0"/>
            </a:endParaRPr>
          </a:p>
        </p:txBody>
      </p:sp>
      <p:pic>
        <p:nvPicPr>
          <p:cNvPr id="3076" name="Picture 4" descr="http://www.carbonfootprint.com/images/waste_hierarchy.png">
            <a:hlinkClick r:id="rId2"/>
          </p:cNvPr>
          <p:cNvPicPr>
            <a:picLocks noChangeAspect="1" noChangeArrowheads="1"/>
          </p:cNvPicPr>
          <p:nvPr/>
        </p:nvPicPr>
        <p:blipFill>
          <a:blip r:embed="rId3" cstate="print"/>
          <a:srcRect/>
          <a:stretch>
            <a:fillRect/>
          </a:stretch>
        </p:blipFill>
        <p:spPr bwMode="auto">
          <a:xfrm>
            <a:off x="251520" y="1844824"/>
            <a:ext cx="5040559" cy="4752528"/>
          </a:xfrm>
          <a:prstGeom prst="rect">
            <a:avLst/>
          </a:prstGeom>
          <a:noFill/>
        </p:spPr>
      </p:pic>
      <p:sp>
        <p:nvSpPr>
          <p:cNvPr id="6" name="Rettangolo 5"/>
          <p:cNvSpPr/>
          <p:nvPr/>
        </p:nvSpPr>
        <p:spPr>
          <a:xfrm>
            <a:off x="5652120" y="1772816"/>
            <a:ext cx="3240360" cy="1200329"/>
          </a:xfrm>
          <a:prstGeom prst="rect">
            <a:avLst/>
          </a:prstGeom>
        </p:spPr>
        <p:txBody>
          <a:bodyPr wrap="square">
            <a:spAutoFit/>
          </a:bodyPr>
          <a:lstStyle/>
          <a:p>
            <a:r>
              <a:rPr lang="en-US" b="1" dirty="0" smtClean="0">
                <a:latin typeface="Calibri" pitchFamily="34" charset="0"/>
              </a:rPr>
              <a:t>1975</a:t>
            </a:r>
            <a:r>
              <a:rPr lang="en-US" dirty="0" smtClean="0">
                <a:latin typeface="Calibri" pitchFamily="34" charset="0"/>
              </a:rPr>
              <a:t>, </a:t>
            </a:r>
            <a:r>
              <a:rPr lang="en-US" dirty="0" smtClean="0">
                <a:latin typeface="Calibri" pitchFamily="34" charset="0"/>
                <a:hlinkClick r:id="rId4" tooltip="Waste Framework Directive"/>
              </a:rPr>
              <a:t>Waste Framework Directive</a:t>
            </a:r>
            <a:r>
              <a:rPr lang="en-US" dirty="0" smtClean="0">
                <a:latin typeface="Calibri" pitchFamily="34" charset="0"/>
              </a:rPr>
              <a:t> (1975/442/EEC) introduced the waste hierarchy (Art. 3)</a:t>
            </a:r>
            <a:endParaRPr lang="it-IT" dirty="0">
              <a:latin typeface="Calibri" pitchFamily="34" charset="0"/>
            </a:endParaRPr>
          </a:p>
        </p:txBody>
      </p:sp>
      <p:sp>
        <p:nvSpPr>
          <p:cNvPr id="7" name="Rettangolo 6"/>
          <p:cNvSpPr/>
          <p:nvPr/>
        </p:nvSpPr>
        <p:spPr>
          <a:xfrm>
            <a:off x="6732240" y="3140968"/>
            <a:ext cx="2354491" cy="369332"/>
          </a:xfrm>
          <a:prstGeom prst="rect">
            <a:avLst/>
          </a:prstGeom>
        </p:spPr>
        <p:txBody>
          <a:bodyPr wrap="none">
            <a:spAutoFit/>
          </a:bodyPr>
          <a:lstStyle/>
          <a:p>
            <a:r>
              <a:rPr lang="it-IT" b="1" dirty="0" smtClean="0"/>
              <a:t>The </a:t>
            </a:r>
            <a:r>
              <a:rPr lang="it-IT" b="1" dirty="0" err="1" smtClean="0"/>
              <a:t>Ladder</a:t>
            </a:r>
            <a:r>
              <a:rPr lang="it-IT" b="1" dirty="0" smtClean="0"/>
              <a:t> </a:t>
            </a:r>
            <a:r>
              <a:rPr lang="it-IT" b="1" dirty="0" err="1" smtClean="0"/>
              <a:t>of</a:t>
            </a:r>
            <a:r>
              <a:rPr lang="it-IT" b="1" dirty="0" smtClean="0"/>
              <a:t> </a:t>
            </a:r>
            <a:r>
              <a:rPr lang="it-IT" b="1" dirty="0" err="1" smtClean="0"/>
              <a:t>Lansink</a:t>
            </a:r>
            <a:endParaRPr lang="it-IT" b="1" dirty="0"/>
          </a:p>
        </p:txBody>
      </p:sp>
      <p:pic>
        <p:nvPicPr>
          <p:cNvPr id="3078" name="Picture 6" descr="Ad Lansink Dutch Politician"/>
          <p:cNvPicPr>
            <a:picLocks noChangeAspect="1" noChangeArrowheads="1"/>
          </p:cNvPicPr>
          <p:nvPr/>
        </p:nvPicPr>
        <p:blipFill>
          <a:blip r:embed="rId5" cstate="print"/>
          <a:srcRect/>
          <a:stretch>
            <a:fillRect/>
          </a:stretch>
        </p:blipFill>
        <p:spPr bwMode="auto">
          <a:xfrm>
            <a:off x="7236296" y="3645024"/>
            <a:ext cx="1428750" cy="1428751"/>
          </a:xfrm>
          <a:prstGeom prst="rect">
            <a:avLst/>
          </a:prstGeom>
          <a:noFill/>
        </p:spPr>
      </p:pic>
      <p:sp>
        <p:nvSpPr>
          <p:cNvPr id="8" name="Segnaposto contenuto 2"/>
          <p:cNvSpPr txBox="1">
            <a:spLocks/>
          </p:cNvSpPr>
          <p:nvPr/>
        </p:nvSpPr>
        <p:spPr>
          <a:xfrm>
            <a:off x="5796136" y="5589240"/>
            <a:ext cx="3168352" cy="936104"/>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fontScale="6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3600" b="1" i="1" u="none" strike="noStrike" kern="1200" cap="none" spc="0" normalizeH="0" baseline="0" noProof="0" dirty="0" smtClean="0">
                <a:ln>
                  <a:noFill/>
                </a:ln>
                <a:solidFill>
                  <a:srgbClr val="002060"/>
                </a:solidFill>
                <a:effectLst/>
                <a:uLnTx/>
                <a:uFillTx/>
                <a:latin typeface="+mn-lt"/>
                <a:ea typeface="ＭＳ Ｐゴシック" pitchFamily="34" charset="-128"/>
                <a:cs typeface="+mn-cs"/>
              </a:rPr>
              <a:t>	“The </a:t>
            </a:r>
            <a:r>
              <a:rPr kumimoji="0" lang="it-IT" sz="3600" b="1" i="1" u="none" strike="noStrike" kern="1200" cap="none" spc="0" normalizeH="0" baseline="0" noProof="0" dirty="0" err="1" smtClean="0">
                <a:ln>
                  <a:noFill/>
                </a:ln>
                <a:solidFill>
                  <a:srgbClr val="002060"/>
                </a:solidFill>
                <a:effectLst/>
                <a:uLnTx/>
                <a:uFillTx/>
                <a:latin typeface="+mn-lt"/>
                <a:ea typeface="ＭＳ Ｐゴシック" pitchFamily="34" charset="-128"/>
                <a:cs typeface="+mn-cs"/>
              </a:rPr>
              <a:t>meaning</a:t>
            </a:r>
            <a:r>
              <a:rPr kumimoji="0" lang="it-IT" sz="3600" b="1" i="1" u="none" strike="noStrike" kern="1200" cap="none" spc="0" normalizeH="0" baseline="0" noProof="0" dirty="0" smtClean="0">
                <a:ln>
                  <a:noFill/>
                </a:ln>
                <a:solidFill>
                  <a:srgbClr val="002060"/>
                </a:solidFill>
                <a:effectLst/>
                <a:uLnTx/>
                <a:uFillTx/>
                <a:latin typeface="+mn-lt"/>
                <a:ea typeface="ＭＳ Ｐゴシック" pitchFamily="34" charset="-128"/>
                <a:cs typeface="+mn-cs"/>
              </a:rPr>
              <a:t> </a:t>
            </a:r>
            <a:r>
              <a:rPr kumimoji="0" lang="it-IT" sz="3600" b="1" i="1" u="none" strike="noStrike" kern="1200" cap="none" spc="0" normalizeH="0" baseline="0" noProof="0" dirty="0" err="1" smtClean="0">
                <a:ln>
                  <a:noFill/>
                </a:ln>
                <a:solidFill>
                  <a:srgbClr val="002060"/>
                </a:solidFill>
                <a:effectLst/>
                <a:uLnTx/>
                <a:uFillTx/>
                <a:latin typeface="+mn-lt"/>
                <a:ea typeface="ＭＳ Ｐゴシック" pitchFamily="34" charset="-128"/>
                <a:cs typeface="+mn-cs"/>
              </a:rPr>
              <a:t>of</a:t>
            </a:r>
            <a:r>
              <a:rPr kumimoji="0" lang="it-IT" sz="3600" b="1" i="1" u="none" strike="noStrike" kern="1200" cap="none" spc="0" normalizeH="0" baseline="0" noProof="0" dirty="0" smtClean="0">
                <a:ln>
                  <a:noFill/>
                </a:ln>
                <a:solidFill>
                  <a:srgbClr val="002060"/>
                </a:solidFill>
                <a:effectLst/>
                <a:uLnTx/>
                <a:uFillTx/>
                <a:latin typeface="+mn-lt"/>
                <a:ea typeface="ＭＳ Ｐゴシック" pitchFamily="34" charset="-128"/>
                <a:cs typeface="+mn-cs"/>
              </a:rPr>
              <a:t> </a:t>
            </a:r>
            <a:r>
              <a:rPr kumimoji="0" lang="it-IT" sz="3600" b="1" i="1" u="none" strike="noStrike" kern="1200" cap="none" spc="0" normalizeH="0" baseline="0" noProof="0" dirty="0" err="1" smtClean="0">
                <a:ln>
                  <a:noFill/>
                </a:ln>
                <a:solidFill>
                  <a:srgbClr val="002060"/>
                </a:solidFill>
                <a:effectLst/>
                <a:uLnTx/>
                <a:uFillTx/>
                <a:latin typeface="+mn-lt"/>
                <a:ea typeface="ＭＳ Ｐゴシック" pitchFamily="34" charset="-128"/>
                <a:cs typeface="+mn-cs"/>
              </a:rPr>
              <a:t>recycling</a:t>
            </a:r>
            <a:r>
              <a:rPr kumimoji="0" lang="it-IT" sz="3600" b="1" i="1" u="none" strike="noStrike" kern="1200" cap="none" spc="0" normalizeH="0" baseline="0" noProof="0" dirty="0" smtClean="0">
                <a:ln>
                  <a:noFill/>
                </a:ln>
                <a:solidFill>
                  <a:srgbClr val="002060"/>
                </a:solidFill>
                <a:effectLst/>
                <a:uLnTx/>
                <a:uFillTx/>
                <a:latin typeface="+mn-lt"/>
                <a:ea typeface="ＭＳ Ｐゴシック" pitchFamily="34" charset="-128"/>
                <a:cs typeface="+mn-cs"/>
              </a:rPr>
              <a:t> </a:t>
            </a:r>
            <a:r>
              <a:rPr kumimoji="0" lang="it-IT" sz="3600" b="1" i="1" u="none" strike="noStrike" kern="1200" cap="none" spc="0" normalizeH="0" baseline="0" noProof="0" dirty="0" err="1" smtClean="0">
                <a:ln>
                  <a:noFill/>
                </a:ln>
                <a:solidFill>
                  <a:srgbClr val="002060"/>
                </a:solidFill>
                <a:effectLst/>
                <a:uLnTx/>
                <a:uFillTx/>
                <a:latin typeface="+mn-lt"/>
                <a:ea typeface="ＭＳ Ｐゴシック" pitchFamily="34" charset="-128"/>
                <a:cs typeface="+mn-cs"/>
              </a:rPr>
              <a:t>is</a:t>
            </a:r>
            <a:r>
              <a:rPr kumimoji="0" lang="it-IT" sz="3600" b="1" i="1" u="none" strike="noStrike" kern="1200" cap="none" spc="0" normalizeH="0" baseline="0" noProof="0" dirty="0" smtClean="0">
                <a:ln>
                  <a:noFill/>
                </a:ln>
                <a:solidFill>
                  <a:srgbClr val="002060"/>
                </a:solidFill>
                <a:effectLst/>
                <a:uLnTx/>
                <a:uFillTx/>
                <a:latin typeface="+mn-lt"/>
                <a:ea typeface="ＭＳ Ｐゴシック" pitchFamily="34" charset="-128"/>
                <a:cs typeface="+mn-cs"/>
              </a:rPr>
              <a:t> </a:t>
            </a:r>
            <a:r>
              <a:rPr kumimoji="0" lang="it-IT" sz="3600" b="1" i="1" u="none" strike="noStrike" kern="1200" cap="none" spc="0" normalizeH="0" baseline="0" noProof="0" dirty="0" err="1" smtClean="0">
                <a:ln>
                  <a:noFill/>
                </a:ln>
                <a:solidFill>
                  <a:srgbClr val="002060"/>
                </a:solidFill>
                <a:effectLst/>
                <a:uLnTx/>
                <a:uFillTx/>
                <a:latin typeface="+mn-lt"/>
                <a:ea typeface="ＭＳ Ｐゴシック" pitchFamily="34" charset="-128"/>
                <a:cs typeface="+mn-cs"/>
              </a:rPr>
              <a:t>to</a:t>
            </a:r>
            <a:r>
              <a:rPr kumimoji="0" lang="it-IT" sz="3600" b="1" i="1" u="none" strike="noStrike" kern="1200" cap="none" spc="0" normalizeH="0" baseline="0" noProof="0" dirty="0" smtClean="0">
                <a:ln>
                  <a:noFill/>
                </a:ln>
                <a:solidFill>
                  <a:srgbClr val="002060"/>
                </a:solidFill>
                <a:effectLst/>
                <a:uLnTx/>
                <a:uFillTx/>
                <a:latin typeface="+mn-lt"/>
                <a:ea typeface="ＭＳ Ｐゴシック" pitchFamily="34" charset="-128"/>
                <a:cs typeface="+mn-cs"/>
              </a:rPr>
              <a:t> </a:t>
            </a:r>
            <a:r>
              <a:rPr kumimoji="0" lang="it-IT" sz="3600" b="1" i="1" u="none" strike="noStrike" kern="1200" cap="none" spc="0" normalizeH="0" baseline="0" noProof="0" dirty="0" err="1" smtClean="0">
                <a:ln>
                  <a:noFill/>
                </a:ln>
                <a:solidFill>
                  <a:srgbClr val="FF0000"/>
                </a:solidFill>
                <a:effectLst/>
                <a:uLnTx/>
                <a:uFillTx/>
                <a:latin typeface="+mn-lt"/>
                <a:ea typeface="ＭＳ Ｐゴシック" pitchFamily="34" charset="-128"/>
                <a:cs typeface="+mn-cs"/>
              </a:rPr>
              <a:t>save</a:t>
            </a:r>
            <a:r>
              <a:rPr kumimoji="0" lang="it-IT" sz="3600" b="1" i="1" u="none" strike="noStrike" kern="1200" cap="none" spc="0" normalizeH="0" baseline="0" noProof="0" dirty="0" smtClean="0">
                <a:ln>
                  <a:noFill/>
                </a:ln>
                <a:solidFill>
                  <a:srgbClr val="FF0000"/>
                </a:solidFill>
                <a:effectLst/>
                <a:uLnTx/>
                <a:uFillTx/>
                <a:latin typeface="+mn-lt"/>
                <a:ea typeface="ＭＳ Ｐゴシック" pitchFamily="34" charset="-128"/>
                <a:cs typeface="+mn-cs"/>
              </a:rPr>
              <a:t> </a:t>
            </a:r>
            <a:r>
              <a:rPr kumimoji="0" lang="it-IT" sz="3600" b="1" i="0" u="sng" strike="noStrike" kern="1200" cap="none" spc="0" normalizeH="0" baseline="0" noProof="0" dirty="0" err="1" smtClean="0">
                <a:ln>
                  <a:noFill/>
                </a:ln>
                <a:solidFill>
                  <a:srgbClr val="FF0000"/>
                </a:solidFill>
                <a:effectLst/>
                <a:uLnTx/>
                <a:uFillTx/>
                <a:latin typeface="+mn-lt"/>
                <a:ea typeface="ＭＳ Ｐゴシック" pitchFamily="34" charset="-128"/>
                <a:cs typeface="+mn-cs"/>
              </a:rPr>
              <a:t>value</a:t>
            </a:r>
            <a:r>
              <a:rPr kumimoji="0" lang="it-IT" sz="3600" b="1" i="1" u="none" strike="noStrike" kern="1200" cap="none" spc="0" normalizeH="0" baseline="0" noProof="0" dirty="0" smtClean="0">
                <a:ln>
                  <a:noFill/>
                </a:ln>
                <a:solidFill>
                  <a:srgbClr val="002060"/>
                </a:solidFill>
                <a:effectLst/>
                <a:uLnTx/>
                <a:uFillTx/>
                <a:latin typeface="+mn-lt"/>
                <a:ea typeface="ＭＳ Ｐゴシック" pitchFamily="34" charset="-128"/>
                <a:cs typeface="+mn-cs"/>
              </a:rPr>
              <a:t>” </a:t>
            </a:r>
            <a:r>
              <a:rPr kumimoji="0" lang="it-IT" sz="2600" b="1" i="0" u="none" strike="noStrike" kern="1200" cap="none" spc="0" normalizeH="0" baseline="0" noProof="0" dirty="0" smtClean="0">
                <a:ln>
                  <a:noFill/>
                </a:ln>
                <a:solidFill>
                  <a:srgbClr val="002060"/>
                </a:solidFill>
                <a:effectLst/>
                <a:uLnTx/>
                <a:uFillTx/>
                <a:latin typeface="+mn-lt"/>
                <a:ea typeface="ＭＳ Ｐゴシック" pitchFamily="34" charset="-128"/>
                <a:cs typeface="+mn-cs"/>
              </a:rPr>
              <a:t>(Robert </a:t>
            </a:r>
            <a:r>
              <a:rPr kumimoji="0" lang="it-IT" sz="2600" b="1" i="0" u="none" strike="noStrike" kern="1200" cap="none" spc="0" normalizeH="0" baseline="0" noProof="0" dirty="0" err="1" smtClean="0">
                <a:ln>
                  <a:noFill/>
                </a:ln>
                <a:solidFill>
                  <a:srgbClr val="002060"/>
                </a:solidFill>
                <a:effectLst/>
                <a:uLnTx/>
                <a:uFillTx/>
                <a:latin typeface="+mn-lt"/>
                <a:ea typeface="ＭＳ Ｐゴシック" pitchFamily="34" charset="-128"/>
                <a:cs typeface="+mn-cs"/>
              </a:rPr>
              <a:t>Ayres</a:t>
            </a:r>
            <a:r>
              <a:rPr kumimoji="0" lang="it-IT" sz="2600" b="1" i="0" u="none" strike="noStrike" kern="1200" cap="none" spc="0" normalizeH="0" baseline="0" noProof="0" dirty="0" smtClean="0">
                <a:ln>
                  <a:noFill/>
                </a:ln>
                <a:solidFill>
                  <a:srgbClr val="002060"/>
                </a:solidFill>
                <a:effectLst/>
                <a:uLnTx/>
                <a:uFillTx/>
                <a:latin typeface="+mn-lt"/>
                <a:ea typeface="ＭＳ Ｐゴシック" pitchFamily="34" charset="-128"/>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3200" b="0"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266273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16Fe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56CDC112-53E2-486A-A9FC-5005B47F8760}" vid="{05C91DD2-AC38-44A6-8B8F-0BB7618C53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Le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inno4sd_Presentation Template</Template>
  <TotalTime>3228</TotalTime>
  <Words>1582</Words>
  <Application>Microsoft Office PowerPoint</Application>
  <PresentationFormat>Presentazione su schermo (4:3)</PresentationFormat>
  <Paragraphs>229</Paragraphs>
  <Slides>46</Slides>
  <Notes>3</Notes>
  <HiddenSlides>9</HiddenSlides>
  <MMClips>0</MMClips>
  <ScaleCrop>false</ScaleCrop>
  <HeadingPairs>
    <vt:vector size="8" baseType="variant">
      <vt:variant>
        <vt:lpstr>Caratteri utilizzati</vt:lpstr>
      </vt:variant>
      <vt:variant>
        <vt:i4>8</vt:i4>
      </vt:variant>
      <vt:variant>
        <vt:lpstr>Tema</vt:lpstr>
      </vt:variant>
      <vt:variant>
        <vt:i4>1</vt:i4>
      </vt:variant>
      <vt:variant>
        <vt:lpstr>Server OLE incorporati</vt:lpstr>
      </vt:variant>
      <vt:variant>
        <vt:i4>1</vt:i4>
      </vt:variant>
      <vt:variant>
        <vt:lpstr>Titoli diapositive</vt:lpstr>
      </vt:variant>
      <vt:variant>
        <vt:i4>46</vt:i4>
      </vt:variant>
    </vt:vector>
  </HeadingPairs>
  <TitlesOfParts>
    <vt:vector size="56" baseType="lpstr">
      <vt:lpstr>Microsoft YaHei</vt:lpstr>
      <vt:lpstr>ＭＳ Ｐゴシック</vt:lpstr>
      <vt:lpstr>Arial</vt:lpstr>
      <vt:lpstr>Calibri</vt:lpstr>
      <vt:lpstr>Times New Roman</vt:lpstr>
      <vt:lpstr>Titillium Bold</vt:lpstr>
      <vt:lpstr>Titillium Light</vt:lpstr>
      <vt:lpstr>Wingdings</vt:lpstr>
      <vt:lpstr>Presentation16Feb</vt:lpstr>
      <vt:lpstr>Equation</vt:lpstr>
      <vt:lpstr>Circular Economy dynamics: policies and innovations</vt:lpstr>
      <vt:lpstr>The h2020 Green.eu project</vt:lpstr>
      <vt:lpstr>network of NetworkS*</vt:lpstr>
      <vt:lpstr>The circular economy: taking stock fromw aste and moving beyond and in a wider space</vt:lpstr>
      <vt:lpstr>Scenarios: MSW generation and landfilling in the EU-27</vt:lpstr>
      <vt:lpstr>Waste: not less important, and related to climate change</vt:lpstr>
      <vt:lpstr>Presentazione standard di PowerPoint</vt:lpstr>
      <vt:lpstr>The ‘CE package 2015’ is (largely) the latest development of EU waste policies </vt:lpstr>
      <vt:lpstr>CE vision already in the EU ‘waste hierarchy’, 1970s</vt:lpstr>
      <vt:lpstr>Waste management irreversibly away from landfill, and feeds the CE</vt:lpstr>
      <vt:lpstr>Presentazione standard di PowerPoint</vt:lpstr>
      <vt:lpstr>The IPAT identity</vt:lpstr>
      <vt:lpstr>Innovation as an Enabler of Sustainable Economic Growth </vt:lpstr>
      <vt:lpstr>The emerging issue is the role of knowledge and innovations</vt:lpstr>
      <vt:lpstr>Innovation complementarities</vt:lpstr>
      <vt:lpstr>Business case studies</vt:lpstr>
      <vt:lpstr>Presentazione standard di PowerPoint</vt:lpstr>
      <vt:lpstr>Presentazione standard di PowerPoint</vt:lpstr>
      <vt:lpstr>Steel</vt:lpstr>
      <vt:lpstr>Presentazione standard di PowerPoint</vt:lpstr>
      <vt:lpstr>Presentazione standard di PowerPoint</vt:lpstr>
      <vt:lpstr>Presentazione standard di PowerPoint</vt:lpstr>
      <vt:lpstr>Macro EU setting</vt:lpstr>
      <vt:lpstr>Presentazione standard di PowerPoint</vt:lpstr>
      <vt:lpstr>Presentazione standard di PowerPoint</vt:lpstr>
      <vt:lpstr>Presentazione standard di PowerPoint</vt:lpstr>
      <vt:lpstr>Presentazione standard di PowerPoint</vt:lpstr>
      <vt:lpstr>Hints and food for thought</vt:lpstr>
      <vt:lpstr>Presentazione standard di PowerPoint</vt:lpstr>
      <vt:lpstr>mission</vt:lpstr>
      <vt:lpstr>aims</vt:lpstr>
      <vt:lpstr>1. Reducing fragmentation by connecting multiple networks </vt:lpstr>
      <vt:lpstr>2. Supporting knowledge connectivity for collaboration and co-generation </vt:lpstr>
      <vt:lpstr>3. Engaging policy-makers, businesses, and researchers to enact change </vt:lpstr>
      <vt:lpstr>inno4sd.net® website</vt:lpstr>
      <vt:lpstr>inno4sd.net® services</vt:lpstr>
      <vt:lpstr>Who is who?</vt:lpstr>
      <vt:lpstr>The h2020 Green.eu project TEAM</vt:lpstr>
      <vt:lpstr>The h2020 Green.eu project</vt:lpstr>
      <vt:lpstr>The h2020 Green.eu project</vt:lpstr>
      <vt:lpstr>The h2020 Green.eu project</vt:lpstr>
      <vt:lpstr>The h2020 Green.eu project</vt:lpstr>
      <vt:lpstr>network of NetworkS*</vt:lpstr>
      <vt:lpstr>Who can join?</vt:lpstr>
      <vt:lpstr>Types of members</vt:lpstr>
      <vt:lpstr>How to join?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inno4sd.net?</dc:title>
  <dc:creator>Diaz Lopez, F.J. (Fernando)</dc:creator>
  <cp:lastModifiedBy>Francesco</cp:lastModifiedBy>
  <cp:revision>46</cp:revision>
  <dcterms:created xsi:type="dcterms:W3CDTF">2017-05-25T07:34:11Z</dcterms:created>
  <dcterms:modified xsi:type="dcterms:W3CDTF">2018-07-17T12:32:07Z</dcterms:modified>
</cp:coreProperties>
</file>