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128567151066521"/>
          <c:y val="0.11359115739924497"/>
          <c:w val="0.46022468912099357"/>
          <c:h val="0.7506041385061862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7"/>
            <c:bubble3D val="0"/>
            <c:explosion val="19"/>
          </c:dPt>
          <c:dLbls>
            <c:dLbl>
              <c:idx val="0"/>
              <c:layout>
                <c:manualLayout>
                  <c:x val="-7.5518085204956217E-2"/>
                  <c:y val="0.125667980589208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312115315649221E-2"/>
                  <c:y val="8.081358251685431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154937601131123E-3"/>
                  <c:y val="3.44610818661897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1510462233887433E-2"/>
                  <c:y val="-9.86032995875515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0911256848604026E-2"/>
                  <c:y val="1.9261943541909791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Japan, </a:t>
                    </a:r>
                    <a:r>
                      <a:rPr lang="en-US" sz="1400" dirty="0"/>
                      <a:t>Australia </a:t>
                    </a:r>
                    <a:endParaRPr lang="en-US" sz="1400" dirty="0" smtClean="0"/>
                  </a:p>
                  <a:p>
                    <a:r>
                      <a:rPr lang="en-US" sz="1400" dirty="0" smtClean="0"/>
                      <a:t>And</a:t>
                    </a:r>
                    <a:r>
                      <a:rPr lang="en-US" sz="1400" baseline="0" dirty="0" smtClean="0"/>
                      <a:t> New</a:t>
                    </a:r>
                    <a:r>
                      <a:rPr lang="en-US" sz="1400" dirty="0" smtClean="0"/>
                      <a:t> Zealand</a:t>
                    </a:r>
                    <a:r>
                      <a:rPr lang="en-US" sz="1400" dirty="0"/>
                      <a:t>
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Foglio1!$A$2:$A$11</c:f>
              <c:strCache>
                <c:ptCount val="10"/>
                <c:pt idx="0">
                  <c:v>Africa</c:v>
                </c:pt>
                <c:pt idx="1">
                  <c:v>China</c:v>
                </c:pt>
                <c:pt idx="2">
                  <c:v>India</c:v>
                </c:pt>
                <c:pt idx="3">
                  <c:v>Far East</c:v>
                </c:pt>
                <c:pt idx="4">
                  <c:v>Middle East</c:v>
                </c:pt>
                <c:pt idx="5">
                  <c:v>Russia</c:v>
                </c:pt>
                <c:pt idx="6">
                  <c:v>United States and Canada</c:v>
                </c:pt>
                <c:pt idx="7">
                  <c:v>Europe (without Russia)</c:v>
                </c:pt>
                <c:pt idx="8">
                  <c:v>Latin America</c:v>
                </c:pt>
                <c:pt idx="9">
                  <c:v>Japan, Australia and New Zealand</c:v>
                </c:pt>
              </c:strCache>
            </c:strRef>
          </c:cat>
          <c:val>
            <c:numRef>
              <c:f>Foglio1!$B$2:$B$11</c:f>
              <c:numCache>
                <c:formatCode>#,##0</c:formatCode>
                <c:ptCount val="10"/>
                <c:pt idx="0">
                  <c:v>30222000</c:v>
                </c:pt>
                <c:pt idx="1">
                  <c:v>9573000</c:v>
                </c:pt>
                <c:pt idx="2">
                  <c:v>3287000</c:v>
                </c:pt>
                <c:pt idx="3">
                  <c:v>4587000</c:v>
                </c:pt>
                <c:pt idx="4">
                  <c:v>12971900</c:v>
                </c:pt>
                <c:pt idx="5">
                  <c:v>17125000</c:v>
                </c:pt>
                <c:pt idx="6">
                  <c:v>19268000</c:v>
                </c:pt>
                <c:pt idx="7">
                  <c:v>4326000</c:v>
                </c:pt>
                <c:pt idx="8">
                  <c:v>20086000</c:v>
                </c:pt>
                <c:pt idx="9">
                  <c:v>8337000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4.2018942339739983E-2"/>
          <c:y val="5.64622313799777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22569472630356E-2"/>
          <c:y val="0.17760066017948631"/>
          <c:w val="0.6330522870034504"/>
          <c:h val="0.7501485751781027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1950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-8.3027986408218801E-3"/>
                  <c:y val="5.93208941696536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Europe </a:t>
                    </a:r>
                    <a:r>
                      <a:rPr lang="en-US" dirty="0"/>
                      <a:t>21,6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490331262983359E-2"/>
                  <c:y val="-3.698784930329378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Africa </a:t>
                    </a:r>
                  </a:p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5848684527714946E-2"/>
                  <c:y val="-0.1385288330536373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Rest of the </a:t>
                    </a:r>
                    <a:r>
                      <a:rPr lang="en-US" dirty="0" smtClean="0"/>
                      <a:t>world </a:t>
                    </a:r>
                    <a:r>
                      <a:rPr lang="en-US" dirty="0"/>
                      <a:t>69,4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Europe</c:v>
                </c:pt>
                <c:pt idx="1">
                  <c:v>Africa</c:v>
                </c:pt>
                <c:pt idx="2">
                  <c:v>Rest of the world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21.6</c:v>
                </c:pt>
                <c:pt idx="1">
                  <c:v>9</c:v>
                </c:pt>
                <c:pt idx="2">
                  <c:v>69.400000000000006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2017</a:t>
            </a:r>
          </a:p>
        </c:rich>
      </c:tx>
      <c:layout>
        <c:manualLayout>
          <c:xMode val="edge"/>
          <c:yMode val="edge"/>
          <c:x val="4.4438349442654491E-2"/>
          <c:y val="5.688324907866785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799189023527734E-2"/>
          <c:y val="0.18924552612741588"/>
          <c:w val="0.6330522870034504"/>
          <c:h val="0.7501485751781027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8.8682646372625268E-2"/>
                  <c:y val="1.68700391314545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Europe </a:t>
                    </a:r>
                    <a:r>
                      <a:rPr lang="en-US" dirty="0"/>
                      <a:t>9,8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4831518720142206"/>
                  <c:y val="0.1028219086768136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Africa </a:t>
                    </a:r>
                    <a:r>
                      <a:rPr lang="en-US" dirty="0"/>
                      <a:t>16,6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Rest of the </a:t>
                    </a:r>
                    <a:r>
                      <a:rPr lang="en-US" smtClean="0"/>
                      <a:t>world </a:t>
                    </a:r>
                    <a:r>
                      <a:rPr lang="en-US"/>
                      <a:t>74,6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Europe</c:v>
                </c:pt>
                <c:pt idx="1">
                  <c:v>Africa</c:v>
                </c:pt>
                <c:pt idx="2">
                  <c:v>Rest of the world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16.600000000000001</c:v>
                </c:pt>
                <c:pt idx="2">
                  <c:v>74.599999999999994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2050</a:t>
            </a:r>
          </a:p>
        </c:rich>
      </c:tx>
      <c:layout>
        <c:manualLayout>
          <c:xMode val="edge"/>
          <c:yMode val="edge"/>
          <c:x val="5.7824336390606787E-2"/>
          <c:y val="0.1071036840357947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799189023527734E-2"/>
          <c:y val="0.18924552612741588"/>
          <c:w val="0.6330522870034504"/>
          <c:h val="0.7501485751781027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2050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Europe </a:t>
                    </a:r>
                    <a:r>
                      <a:rPr lang="en-US"/>
                      <a:t>7,3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Africa</a:t>
                    </a:r>
                  </a:p>
                  <a:p>
                    <a:r>
                      <a:rPr lang="en-US" smtClean="0"/>
                      <a:t>25,9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9022294847897556E-2"/>
                  <c:y val="-0.1868136707637201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Rest of the </a:t>
                    </a:r>
                    <a:endParaRPr lang="en-US" dirty="0" smtClean="0"/>
                  </a:p>
                  <a:p>
                    <a:r>
                      <a:rPr lang="en-US" dirty="0" smtClean="0"/>
                      <a:t>world </a:t>
                    </a:r>
                    <a:r>
                      <a:rPr lang="en-US" dirty="0"/>
                      <a:t>66,8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Europe</c:v>
                </c:pt>
                <c:pt idx="1">
                  <c:v>Africa</c:v>
                </c:pt>
                <c:pt idx="2">
                  <c:v>Rest of the world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7.3</c:v>
                </c:pt>
                <c:pt idx="1">
                  <c:v>25.9</c:v>
                </c:pt>
                <c:pt idx="2">
                  <c:v>66.8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2100</a:t>
            </a:r>
          </a:p>
        </c:rich>
      </c:tx>
      <c:layout>
        <c:manualLayout>
          <c:xMode val="edge"/>
          <c:yMode val="edge"/>
          <c:x val="4.0719604139845045E-2"/>
          <c:y val="5.459821764625455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799189023527734E-2"/>
          <c:y val="0.18924552612741588"/>
          <c:w val="0.6330522870034504"/>
          <c:h val="0.7501485751781027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2100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Europe </a:t>
                    </a:r>
                    <a:r>
                      <a:rPr lang="en-US"/>
                      <a:t>5,8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Africa </a:t>
                    </a:r>
                    <a:r>
                      <a:rPr lang="en-US"/>
                      <a:t>39,9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004511481295106E-2"/>
                  <c:y val="7.055329471208426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Rest of the </a:t>
                    </a:r>
                    <a:r>
                      <a:rPr lang="en-US" dirty="0" smtClean="0"/>
                      <a:t>world </a:t>
                    </a:r>
                    <a:r>
                      <a:rPr lang="en-US" dirty="0"/>
                      <a:t>54,3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Europe</c:v>
                </c:pt>
                <c:pt idx="1">
                  <c:v>Africa</c:v>
                </c:pt>
                <c:pt idx="2">
                  <c:v>Rest of the world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5.8</c:v>
                </c:pt>
                <c:pt idx="1">
                  <c:v>39.9</c:v>
                </c:pt>
                <c:pt idx="2">
                  <c:v>54.3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numRef>
              <c:f>Foglio1!$A$2:$A$8</c:f>
              <c:numCache>
                <c:formatCode>General</c:formatCode>
                <c:ptCount val="7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2017</c:v>
                </c:pt>
                <c:pt idx="5">
                  <c:v>2023</c:v>
                </c:pt>
                <c:pt idx="6">
                  <c:v>2050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34.1</c:v>
                </c:pt>
                <c:pt idx="1">
                  <c:v>31.5</c:v>
                </c:pt>
                <c:pt idx="2">
                  <c:v>26.4</c:v>
                </c:pt>
                <c:pt idx="3">
                  <c:v>25.8</c:v>
                </c:pt>
                <c:pt idx="4">
                  <c:v>21.7</c:v>
                </c:pt>
                <c:pt idx="5">
                  <c:v>21.2</c:v>
                </c:pt>
                <c:pt idx="6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6600272"/>
        <c:axId val="1036600816"/>
        <c:axId val="0"/>
      </c:bar3DChart>
      <c:catAx>
        <c:axId val="103660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6600816"/>
        <c:crosses val="autoZero"/>
        <c:auto val="1"/>
        <c:lblAlgn val="ctr"/>
        <c:lblOffset val="100"/>
        <c:noMultiLvlLbl val="0"/>
      </c:catAx>
      <c:valAx>
        <c:axId val="103660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66002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18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48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6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1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87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44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55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84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98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00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B629-A150-4CDB-A2E0-E9E7D971A640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2E303-ACCD-4FB2-9607-F8E06843B8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38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9769687" cy="1143000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/>
              <a:t>HOW MUCH IS</a:t>
            </a:r>
            <a:br>
              <a:rPr lang="it-IT" sz="4000" b="1" dirty="0" smtClean="0"/>
            </a:br>
            <a:r>
              <a:rPr lang="it-IT" sz="4000" b="1" dirty="0" smtClean="0"/>
              <a:t>THE EUROPEAN TERRITORY WEIGHT                            (% on </a:t>
            </a:r>
            <a:r>
              <a:rPr lang="it-IT" sz="4000" b="1" dirty="0" err="1" smtClean="0"/>
              <a:t>total</a:t>
            </a:r>
            <a:r>
              <a:rPr lang="it-IT" sz="4000" b="1" dirty="0" smtClean="0"/>
              <a:t> of dry </a:t>
            </a:r>
            <a:r>
              <a:rPr lang="it-IT" sz="4000" b="1" dirty="0" err="1" smtClean="0"/>
              <a:t>lands</a:t>
            </a:r>
            <a:r>
              <a:rPr lang="it-IT" sz="4000" b="1" dirty="0" smtClean="0"/>
              <a:t>, </a:t>
            </a:r>
            <a:r>
              <a:rPr lang="it-IT" sz="4000" b="1" dirty="0" err="1" smtClean="0"/>
              <a:t>exluding</a:t>
            </a:r>
            <a:r>
              <a:rPr lang="it-IT" sz="4000" b="1" dirty="0" smtClean="0"/>
              <a:t> Antarctica)</a:t>
            </a:r>
            <a:r>
              <a:rPr lang="it-IT" sz="4000" dirty="0" smtClean="0"/>
              <a:t>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938364"/>
              </p:ext>
            </p:extLst>
          </p:nvPr>
        </p:nvGraphicFramePr>
        <p:xfrm>
          <a:off x="29910" y="1700808"/>
          <a:ext cx="9324528" cy="57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220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80528" y="476672"/>
            <a:ext cx="9540552" cy="1143000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EUROPEAN POPULATION/WORLD POPULATION                                                               (%)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effectLst/>
            </a:endParaRP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</a:p>
          <a:p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368518116"/>
              </p:ext>
            </p:extLst>
          </p:nvPr>
        </p:nvGraphicFramePr>
        <p:xfrm>
          <a:off x="1043608" y="1628800"/>
          <a:ext cx="381642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967484105"/>
              </p:ext>
            </p:extLst>
          </p:nvPr>
        </p:nvGraphicFramePr>
        <p:xfrm>
          <a:off x="5148064" y="1628800"/>
          <a:ext cx="36004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292896519"/>
              </p:ext>
            </p:extLst>
          </p:nvPr>
        </p:nvGraphicFramePr>
        <p:xfrm>
          <a:off x="1115616" y="4190028"/>
          <a:ext cx="3888432" cy="2656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740432965"/>
              </p:ext>
            </p:extLst>
          </p:nvPr>
        </p:nvGraphicFramePr>
        <p:xfrm>
          <a:off x="5148064" y="4251615"/>
          <a:ext cx="3672408" cy="2603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496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EU-28 GDP/WORLD GDP</a:t>
            </a:r>
            <a:br>
              <a:rPr lang="it-IT" sz="3600" b="1" dirty="0" smtClean="0"/>
            </a:br>
            <a:r>
              <a:rPr lang="it-IT" sz="3600" b="1" dirty="0" smtClean="0"/>
              <a:t>(%; source: </a:t>
            </a:r>
            <a:r>
              <a:rPr lang="it-IT" sz="3600" b="1" dirty="0"/>
              <a:t>World </a:t>
            </a:r>
            <a:r>
              <a:rPr lang="it-IT" sz="3600" b="1" dirty="0" err="1"/>
              <a:t>Economic</a:t>
            </a:r>
            <a:r>
              <a:rPr lang="it-IT" sz="3600" b="1" dirty="0"/>
              <a:t> Outlook)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243800"/>
              </p:ext>
            </p:extLst>
          </p:nvPr>
        </p:nvGraphicFramePr>
        <p:xfrm>
          <a:off x="395536" y="23320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8619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</Words>
  <Application>Microsoft Office PowerPoint</Application>
  <PresentationFormat>Presentazione su schermo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HOW MUCH IS THE EUROPEAN TERRITORY WEIGHT                            (% on total of dry lands, exluding Antarctica)  </vt:lpstr>
      <vt:lpstr>EUROPEAN POPULATION/WORLD POPULATION                                                               (%) </vt:lpstr>
      <vt:lpstr>EU-28 GDP/WORLD GDP (%; source: World Economic Outlook)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Francesco</cp:lastModifiedBy>
  <cp:revision>7</cp:revision>
  <cp:lastPrinted>2018-07-17T11:31:57Z</cp:lastPrinted>
  <dcterms:created xsi:type="dcterms:W3CDTF">2018-07-03T11:32:10Z</dcterms:created>
  <dcterms:modified xsi:type="dcterms:W3CDTF">2018-07-17T12:33:48Z</dcterms:modified>
</cp:coreProperties>
</file>