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9" r:id="rId3"/>
    <p:sldId id="264" r:id="rId4"/>
    <p:sldId id="265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80" r:id="rId13"/>
    <p:sldId id="271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 Kollenda" initials="EK" lastIdx="1" clrIdx="0">
    <p:extLst>
      <p:ext uri="{19B8F6BF-5375-455C-9EA6-DF929625EA0E}">
        <p15:presenceInfo xmlns:p15="http://schemas.microsoft.com/office/powerpoint/2012/main" userId="S-1-5-21-1824626285-3661288013-1155385484-68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A010-9FD7-45E3-B888-02878FC85386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248E5-05D1-45B4-A401-8A34D94F4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248E5-05D1-45B4-A401-8A34D94F4F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2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9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1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8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14392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0" y="1600201"/>
            <a:ext cx="5486400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13" name="Bildobjekt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14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104872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1" b="12651"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8319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pic>
        <p:nvPicPr>
          <p:cNvPr id="11" name="Bildobjekt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 userDrawn="1"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49986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6" b="12576"/>
          <a:stretch/>
        </p:blipFill>
        <p:spPr>
          <a:xfrm>
            <a:off x="-24680" y="0"/>
            <a:ext cx="12216680" cy="6858000"/>
          </a:xfrm>
          <a:prstGeom prst="rect">
            <a:avLst/>
          </a:prstGeom>
        </p:spPr>
      </p:pic>
      <p:sp>
        <p:nvSpPr>
          <p:cNvPr id="12" name="Rectangle 4"/>
          <p:cNvSpPr/>
          <p:nvPr userDrawn="1"/>
        </p:nvSpPr>
        <p:spPr>
          <a:xfrm>
            <a:off x="1271463" y="235484"/>
            <a:ext cx="9649074" cy="638703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/>
        </p:blipFill>
        <p:spPr>
          <a:xfrm>
            <a:off x="3915700" y="282328"/>
            <a:ext cx="4344350" cy="2015080"/>
          </a:xfrm>
          <a:prstGeom prst="rect">
            <a:avLst/>
          </a:prstGeom>
        </p:spPr>
      </p:pic>
      <p:sp>
        <p:nvSpPr>
          <p:cNvPr id="14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Contact details, further information, etc.</a:t>
            </a:r>
          </a:p>
        </p:txBody>
      </p:sp>
      <p:pic>
        <p:nvPicPr>
          <p:cNvPr id="19" name="Bildobjekt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60" y="5933664"/>
            <a:ext cx="332108" cy="332108"/>
          </a:xfrm>
          <a:prstGeom prst="rect">
            <a:avLst/>
          </a:prstGeom>
        </p:spPr>
      </p:pic>
      <p:sp>
        <p:nvSpPr>
          <p:cNvPr id="20" name="textruta 13"/>
          <p:cNvSpPr txBox="1"/>
          <p:nvPr userDrawn="1"/>
        </p:nvSpPr>
        <p:spPr>
          <a:xfrm>
            <a:off x="4511824" y="593044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1354253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82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18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3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0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2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7A3D-CE97-4B8C-A1E7-9E93FE3C1FE2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EA25-2C25-4884-A9CC-BB914953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7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pardo@ieep.e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32" y="2659607"/>
            <a:ext cx="7203920" cy="179809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4000" b="1" dirty="0"/>
              <a:t>The circular economy and climate – Making the pieces fit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100" b="1" dirty="0"/>
              <a:t>Romain Pardo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July 18</a:t>
            </a:r>
            <a:r>
              <a:rPr lang="en-GB" baseline="30000" dirty="0"/>
              <a:t>th</a:t>
            </a:r>
            <a:r>
              <a:rPr lang="en-GB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67881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108879"/>
            <a:ext cx="11516497" cy="1144729"/>
          </a:xfrm>
        </p:spPr>
        <p:txBody>
          <a:bodyPr/>
          <a:lstStyle/>
          <a:p>
            <a:pPr lvl="0" algn="ctr"/>
            <a:r>
              <a:rPr lang="en-GB" dirty="0"/>
              <a:t>Making process more energy efficient:  </a:t>
            </a:r>
            <a:br>
              <a:rPr lang="en-GB" dirty="0"/>
            </a:br>
            <a:r>
              <a:rPr lang="en-GB" dirty="0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3673" y="1023457"/>
            <a:ext cx="1088052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pPr lvl="0">
              <a:lnSpc>
                <a:spcPct val="150000"/>
              </a:lnSpc>
            </a:pPr>
            <a:r>
              <a:rPr lang="en-GB" sz="2000" u="sng" dirty="0"/>
              <a:t>Industrial symbiosis models: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Turning one industry's by-product into another industry's raw material but also energy.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Example in Ghent: </a:t>
            </a:r>
          </a:p>
          <a:p>
            <a:pPr lvl="0">
              <a:lnSpc>
                <a:spcPct val="150000"/>
              </a:lnSpc>
            </a:pPr>
            <a:r>
              <a:rPr lang="en-GB" b="1" dirty="0">
                <a:sym typeface="Wingdings" panose="05000000000000000000" pitchFamily="2" charset="2"/>
              </a:rPr>
              <a:t>      </a:t>
            </a:r>
            <a:r>
              <a:rPr lang="en-US" dirty="0"/>
              <a:t>The residual heat of the </a:t>
            </a:r>
            <a:r>
              <a:rPr lang="en-US" dirty="0" err="1"/>
              <a:t>Stora</a:t>
            </a:r>
            <a:r>
              <a:rPr lang="en-US" dirty="0"/>
              <a:t> Enso paper company </a:t>
            </a:r>
          </a:p>
          <a:p>
            <a:pPr lvl="2">
              <a:lnSpc>
                <a:spcPct val="150000"/>
              </a:lnSpc>
            </a:pP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US" dirty="0"/>
              <a:t>provides the Ghent site of Volvo cars with hot water via a four </a:t>
            </a:r>
            <a:r>
              <a:rPr lang="en-US" dirty="0" err="1"/>
              <a:t>kilometre</a:t>
            </a:r>
            <a:r>
              <a:rPr lang="en-US" dirty="0"/>
              <a:t>-long heat network </a:t>
            </a:r>
          </a:p>
          <a:p>
            <a:pPr lvl="2">
              <a:lnSpc>
                <a:spcPct val="150000"/>
              </a:lnSpc>
            </a:pP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US" dirty="0"/>
              <a:t>allowing the Ghent plant to cut its annual CO</a:t>
            </a:r>
            <a:r>
              <a:rPr lang="en-US" baseline="-25000" dirty="0"/>
              <a:t>2</a:t>
            </a:r>
            <a:r>
              <a:rPr lang="en-US" dirty="0"/>
              <a:t> emissions by about 15,000 </a:t>
            </a:r>
            <a:r>
              <a:rPr lang="en-US" dirty="0" err="1"/>
              <a:t>tonnes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59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108879"/>
            <a:ext cx="11516497" cy="1144729"/>
          </a:xfrm>
        </p:spPr>
        <p:txBody>
          <a:bodyPr/>
          <a:lstStyle/>
          <a:p>
            <a:pPr lvl="0" algn="ctr"/>
            <a:r>
              <a:rPr lang="en-GB" dirty="0"/>
              <a:t>Challenges: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98254" y="370588"/>
            <a:ext cx="1088052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pPr lvl="0">
              <a:lnSpc>
                <a:spcPct val="150000"/>
              </a:lnSpc>
            </a:pPr>
            <a:r>
              <a:rPr lang="en-US" sz="2000" u="sng" dirty="0"/>
              <a:t>Silo approach: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Lack of awareness and risk of having parallel initiatives rather than creating synergies</a:t>
            </a:r>
            <a:endParaRPr lang="en-GB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Lack of references of the potential of circular economy to reduce emissions in EU or MS climate policies. </a:t>
            </a:r>
            <a:endParaRPr lang="en-GB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Risk of not identifying trade-offs: waste to energy, the use of biomass…</a:t>
            </a:r>
          </a:p>
          <a:p>
            <a:pPr lvl="0">
              <a:lnSpc>
                <a:spcPct val="150000"/>
              </a:lnSpc>
            </a:pPr>
            <a:endParaRPr lang="en-GB" sz="800" dirty="0"/>
          </a:p>
          <a:p>
            <a:pPr lvl="0">
              <a:lnSpc>
                <a:spcPct val="150000"/>
              </a:lnSpc>
            </a:pPr>
            <a:r>
              <a:rPr lang="en-GB" sz="2000" u="sng" dirty="0"/>
              <a:t>Barriers: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transition  towards the circular economy is not a reality yet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Behavioral barriers and the absence of a functioning market for secondary materials</a:t>
            </a:r>
          </a:p>
          <a:p>
            <a:pPr lvl="0">
              <a:lnSpc>
                <a:spcPct val="150000"/>
              </a:lnSpc>
            </a:pPr>
            <a:endParaRPr lang="en-US" sz="800" dirty="0"/>
          </a:p>
          <a:p>
            <a:pPr lvl="0">
              <a:lnSpc>
                <a:spcPct val="150000"/>
              </a:lnSpc>
            </a:pPr>
            <a:r>
              <a:rPr lang="en-US" sz="2000" u="sng" dirty="0"/>
              <a:t>Not a </a:t>
            </a:r>
            <a:r>
              <a:rPr lang="en-US" sz="2000" u="sng"/>
              <a:t>silver bullet:</a:t>
            </a:r>
            <a:endParaRPr lang="en-US" sz="2000" u="sng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 not sufficient to fill in the gap of climate change mitigation  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      needs to be combined with other actions such as the deployment of renewables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02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108879"/>
            <a:ext cx="11516497" cy="1144729"/>
          </a:xfrm>
        </p:spPr>
        <p:txBody>
          <a:bodyPr/>
          <a:lstStyle/>
          <a:p>
            <a:pPr algn="ctr"/>
            <a:r>
              <a:rPr lang="en-GB" dirty="0"/>
              <a:t>Ideas for the way forward: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3890" y="1285068"/>
            <a:ext cx="108805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000" u="sng" dirty="0"/>
              <a:t>The transition towards a decarbonised and circular economy in the same systemic shift: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Integrate the circular economy in long term decarbonisation plans (including the Commission 2050 climate change strategy)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Integrate the climate/circular economy synergies across different policies including industrial policies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Consider the coherence between SDG related circular economy and climate goals in the EU’s and Member States SDG implementation strategies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 shift that must happen at all levels: Global , European, regional and local level</a:t>
            </a:r>
          </a:p>
        </p:txBody>
      </p:sp>
    </p:spTree>
    <p:extLst>
      <p:ext uri="{BB962C8B-B14F-4D97-AF65-F5344CB8AC3E}">
        <p14:creationId xmlns:p14="http://schemas.microsoft.com/office/powerpoint/2010/main" val="240639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2833816"/>
            <a:ext cx="9649074" cy="888920"/>
          </a:xfrm>
        </p:spPr>
        <p:txBody>
          <a:bodyPr/>
          <a:lstStyle/>
          <a:p>
            <a:r>
              <a:rPr lang="en-GB" dirty="0">
                <a:latin typeface="+mn-lt"/>
              </a:rPr>
              <a:t>Thank you for your attention 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rpardo@</a:t>
            </a:r>
            <a:r>
              <a:rPr lang="en-GB" dirty="0">
                <a:hlinkClick r:id="rId2"/>
              </a:rPr>
              <a:t>ieep.eu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28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title"/>
          </p:nvPr>
        </p:nvSpPr>
        <p:spPr>
          <a:xfrm>
            <a:off x="142176" y="106722"/>
            <a:ext cx="12049824" cy="1144729"/>
          </a:xfrm>
        </p:spPr>
        <p:txBody>
          <a:bodyPr/>
          <a:lstStyle/>
          <a:p>
            <a:r>
              <a:rPr lang="en-GB" sz="2800" dirty="0"/>
              <a:t>What is the circular economy?	</a:t>
            </a:r>
            <a:r>
              <a:rPr lang="en-GB" dirty="0"/>
              <a:t>      		</a:t>
            </a:r>
            <a:r>
              <a:rPr lang="en-GB" sz="2800" dirty="0"/>
              <a:t>Why we need to close the loop?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184" y="1009702"/>
            <a:ext cx="5414392" cy="4061047"/>
          </a:xfrm>
        </p:spPr>
        <p:txBody>
          <a:bodyPr>
            <a:normAutofit/>
          </a:bodyPr>
          <a:lstStyle/>
          <a:p>
            <a:r>
              <a:rPr lang="en-GB" sz="1900" dirty="0"/>
              <a:t>Materials and products are re-used, recycled and repaired while the consumption of raw materials and waste generation is reduced. </a:t>
            </a:r>
          </a:p>
          <a:p>
            <a:pPr algn="just"/>
            <a:r>
              <a:rPr lang="en-GB" sz="1900" dirty="0"/>
              <a:t>Make processes more resource and energy efficient including through innovative business models.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0"/>
          </p:nvPr>
        </p:nvSpPr>
        <p:spPr>
          <a:xfrm>
            <a:off x="6216513" y="984986"/>
            <a:ext cx="5876631" cy="406104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7600" dirty="0"/>
              <a:t>Our current linear model, based on a ‘take, make, dispose approach’, is leading to the depletion of natural resources. </a:t>
            </a:r>
          </a:p>
          <a:p>
            <a:pPr algn="just">
              <a:lnSpc>
                <a:spcPct val="120000"/>
              </a:lnSpc>
            </a:pPr>
            <a:r>
              <a:rPr lang="en-GB" sz="7600" dirty="0"/>
              <a:t>We need about </a:t>
            </a:r>
            <a:r>
              <a:rPr lang="en-GB" sz="7600" b="1" dirty="0"/>
              <a:t>1.6 planets to provide the resources needed to maintain our production and consumption patterns</a:t>
            </a:r>
            <a:r>
              <a:rPr lang="en-GB" sz="7600" dirty="0"/>
              <a:t>. (By mid-2030s, 2 planets) </a:t>
            </a:r>
            <a:r>
              <a:rPr lang="en-GB" sz="4800" dirty="0"/>
              <a:t>(source: Living planet report 2016, WWF).</a:t>
            </a:r>
          </a:p>
          <a:p>
            <a:pPr>
              <a:lnSpc>
                <a:spcPct val="120000"/>
              </a:lnSpc>
            </a:pPr>
            <a:r>
              <a:rPr lang="en-GB" sz="7600" b="1" dirty="0"/>
              <a:t>Material resource use could double</a:t>
            </a:r>
            <a:r>
              <a:rPr lang="en-GB" sz="7600" dirty="0"/>
              <a:t> </a:t>
            </a:r>
            <a:r>
              <a:rPr lang="en-GB" sz="7600" b="1" dirty="0"/>
              <a:t>between 2015 and 2050</a:t>
            </a:r>
            <a:r>
              <a:rPr lang="en-GB" sz="7600" dirty="0"/>
              <a:t>.  Global use of materials will increase from 85 to 186 billion tonnes per year by 2050.</a:t>
            </a:r>
            <a:br>
              <a:rPr lang="en-GB" sz="7600" dirty="0"/>
            </a:br>
            <a:r>
              <a:rPr lang="en-GB" sz="4800" dirty="0"/>
              <a:t>(According to the International Resource Panel) </a:t>
            </a:r>
            <a:endParaRPr lang="en-GB" sz="5600" dirty="0"/>
          </a:p>
          <a:p>
            <a:pPr>
              <a:lnSpc>
                <a:spcPct val="120000"/>
              </a:lnSpc>
            </a:pPr>
            <a:r>
              <a:rPr lang="en-GB" sz="7600" dirty="0"/>
              <a:t>Circular economy is essential to achieve </a:t>
            </a:r>
            <a:r>
              <a:rPr lang="en-GB" sz="7600" b="1" dirty="0"/>
              <a:t>SDG 12 </a:t>
            </a:r>
            <a:r>
              <a:rPr lang="en-GB" sz="7600" dirty="0"/>
              <a:t>and others, including SDG 13</a:t>
            </a:r>
          </a:p>
          <a:p>
            <a:pPr marL="400050" lvl="1" indent="0">
              <a:lnSpc>
                <a:spcPct val="120000"/>
              </a:lnSpc>
              <a:buNone/>
            </a:pPr>
            <a:endParaRPr lang="en-GB" sz="7200" dirty="0"/>
          </a:p>
          <a:p>
            <a:pPr marL="685800" lvl="1">
              <a:lnSpc>
                <a:spcPct val="120000"/>
              </a:lnSpc>
            </a:pPr>
            <a:endParaRPr lang="en-GB" sz="7200" dirty="0"/>
          </a:p>
          <a:p>
            <a:pPr marL="285750">
              <a:lnSpc>
                <a:spcPct val="120000"/>
              </a:lnSpc>
            </a:pPr>
            <a:endParaRPr lang="en-GB" sz="76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7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641" y="127879"/>
            <a:ext cx="10306684" cy="1074153"/>
          </a:xfrm>
        </p:spPr>
        <p:txBody>
          <a:bodyPr/>
          <a:lstStyle/>
          <a:p>
            <a:pPr algn="ctr"/>
            <a:r>
              <a:rPr lang="en-GB" dirty="0"/>
              <a:t>The role of circular economy in tackling climate change:</a:t>
            </a:r>
            <a:br>
              <a:rPr lang="en-GB" dirty="0"/>
            </a:br>
            <a:endParaRPr lang="en-GB" dirty="0"/>
          </a:p>
        </p:txBody>
      </p:sp>
      <p:sp>
        <p:nvSpPr>
          <p:cNvPr id="12" name="AutoShape 8" descr="Image result for SDG logo sdg 12"/>
          <p:cNvSpPr>
            <a:spLocks noChangeAspect="1" noChangeArrowheads="1"/>
          </p:cNvSpPr>
          <p:nvPr/>
        </p:nvSpPr>
        <p:spPr bwMode="auto">
          <a:xfrm>
            <a:off x="80980" y="-2665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0" y="820215"/>
            <a:ext cx="11730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000" u="sng" dirty="0"/>
              <a:t>Half of worldwide </a:t>
            </a:r>
            <a:r>
              <a:rPr lang="en-GB" sz="2000" u="sng"/>
              <a:t>emissions could be </a:t>
            </a:r>
            <a:r>
              <a:rPr lang="en-GB" sz="2000" u="sng" dirty="0"/>
              <a:t>linked to materials: </a:t>
            </a: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2012 OECD study: materials management 54-64% of total GHG emissions </a:t>
            </a:r>
            <a:r>
              <a:rPr lang="en-GB" sz="1200" dirty="0">
                <a:sym typeface="Wingdings" panose="05000000000000000000" pitchFamily="2" charset="2"/>
              </a:rPr>
              <a:t>(Australia, Mexico, Slovenia, Germany) </a:t>
            </a:r>
            <a:endParaRPr lang="en-GB" sz="1200" dirty="0"/>
          </a:p>
          <a:p>
            <a:pPr lvl="1"/>
            <a:endParaRPr lang="en-GB" sz="1000" u="sng" dirty="0"/>
          </a:p>
          <a:p>
            <a:pPr lvl="1"/>
            <a:r>
              <a:rPr lang="en-GB" sz="2000" u="sng" dirty="0"/>
              <a:t>Emission reduction potential:               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5" b="40760"/>
          <a:stretch/>
        </p:blipFill>
        <p:spPr>
          <a:xfrm>
            <a:off x="589441" y="3490111"/>
            <a:ext cx="1427555" cy="8841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t="8903" r="4820" b="2908"/>
          <a:stretch/>
        </p:blipFill>
        <p:spPr>
          <a:xfrm>
            <a:off x="601414" y="4582151"/>
            <a:ext cx="1401198" cy="9207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64727" y="2524562"/>
            <a:ext cx="1474573" cy="799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74751" y="3423830"/>
            <a:ext cx="1464549" cy="1020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72965" y="4522066"/>
            <a:ext cx="1466335" cy="1005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1" y="2624577"/>
            <a:ext cx="1427555" cy="5799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22594" y="2474125"/>
            <a:ext cx="895500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</a:t>
            </a:r>
            <a:r>
              <a:rPr lang="en-GB" b="1" dirty="0"/>
              <a:t>CO2 emissions </a:t>
            </a:r>
            <a:r>
              <a:rPr lang="en-GB" dirty="0"/>
              <a:t>from the mobility, food and built environment </a:t>
            </a:r>
            <a:r>
              <a:rPr lang="en-GB" b="1" dirty="0"/>
              <a:t>can decrease with 48% by 2030 and with 83% by 2050 compared to 2012 levels </a:t>
            </a:r>
            <a:r>
              <a:rPr lang="en-GB" dirty="0"/>
              <a:t>if these sectors become more circular. </a:t>
            </a:r>
            <a:r>
              <a:rPr lang="en-GB" sz="1200" dirty="0"/>
              <a:t>(measures including material efficiency, renewable energy and energy efficiency).</a:t>
            </a:r>
            <a:r>
              <a:rPr lang="en-GB" dirty="0"/>
              <a:t>” </a:t>
            </a:r>
          </a:p>
          <a:p>
            <a:endParaRPr lang="en-GB" dirty="0"/>
          </a:p>
          <a:p>
            <a:endParaRPr lang="en-GB" sz="800" dirty="0"/>
          </a:p>
          <a:p>
            <a:r>
              <a:rPr lang="en-GB" dirty="0"/>
              <a:t>“The transition towards a more circular economy </a:t>
            </a:r>
            <a:r>
              <a:rPr lang="en-GB" b="1" dirty="0"/>
              <a:t>can cut emissions from heavy  industry by 56% by 2050</a:t>
            </a:r>
            <a:r>
              <a:rPr lang="en-GB" dirty="0"/>
              <a:t>.”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The European Commission </a:t>
            </a:r>
            <a:r>
              <a:rPr lang="en-GB" dirty="0"/>
              <a:t>recognises the potential of the circular economy to reduce CO2 emissions. </a:t>
            </a:r>
          </a:p>
        </p:txBody>
      </p:sp>
    </p:spTree>
    <p:extLst>
      <p:ext uri="{BB962C8B-B14F-4D97-AF65-F5344CB8AC3E}">
        <p14:creationId xmlns:p14="http://schemas.microsoft.com/office/powerpoint/2010/main" val="237664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108879"/>
            <a:ext cx="11516497" cy="1144729"/>
          </a:xfrm>
        </p:spPr>
        <p:txBody>
          <a:bodyPr/>
          <a:lstStyle/>
          <a:p>
            <a:pPr algn="ctr"/>
            <a:r>
              <a:rPr lang="en-GB" dirty="0"/>
              <a:t>Follow the waste hierarchy: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53456" y="1482166"/>
            <a:ext cx="110455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 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/>
              <a:t>The more the waste hierarchy is respected</a:t>
            </a:r>
          </a:p>
          <a:p>
            <a:pPr algn="just"/>
            <a:r>
              <a:rPr lang="en-GB" b="1" dirty="0"/>
              <a:t>      the greater the potential of reducing emissions.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400" dirty="0"/>
              <a:t>This approach was used by Delft university </a:t>
            </a:r>
          </a:p>
          <a:p>
            <a:r>
              <a:rPr lang="en-GB" sz="1200" dirty="0"/>
              <a:t>(Publication: The circular economy as a key instrument for reducing climate change</a:t>
            </a:r>
            <a:r>
              <a:rPr lang="en-GB" sz="1400" dirty="0">
                <a:solidFill>
                  <a:srgbClr val="7F7F7F"/>
                </a:solidFill>
                <a:latin typeface="Source Sans Pro"/>
              </a:rPr>
              <a:t>)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9" y="1572938"/>
            <a:ext cx="5997881" cy="283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439" y="4772482"/>
            <a:ext cx="415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European Commission Directive 2008/98/EC on waste (Waste Framework Directive)</a:t>
            </a:r>
          </a:p>
        </p:txBody>
      </p:sp>
    </p:spTree>
    <p:extLst>
      <p:ext uri="{BB962C8B-B14F-4D97-AF65-F5344CB8AC3E}">
        <p14:creationId xmlns:p14="http://schemas.microsoft.com/office/powerpoint/2010/main" val="198756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108879"/>
            <a:ext cx="11516497" cy="1144729"/>
          </a:xfrm>
        </p:spPr>
        <p:txBody>
          <a:bodyPr/>
          <a:lstStyle/>
          <a:p>
            <a:pPr algn="ctr"/>
            <a:r>
              <a:rPr lang="en-GB" dirty="0"/>
              <a:t>Landfilling: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6798" y="1557314"/>
            <a:ext cx="108805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u="sng" dirty="0"/>
              <a:t>According to the UNFCCC: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third largest source of anthropogenic methane (CH4) emissions </a:t>
            </a:r>
          </a:p>
          <a:p>
            <a:r>
              <a:rPr lang="en-GB" dirty="0"/>
              <a:t>     accounting for 11% of estimated global methane emissions in 2015. </a:t>
            </a:r>
          </a:p>
          <a:p>
            <a:endParaRPr lang="en-GB" dirty="0"/>
          </a:p>
          <a:p>
            <a:pPr>
              <a:spcAft>
                <a:spcPts val="1200"/>
              </a:spcAft>
            </a:pPr>
            <a:r>
              <a:rPr lang="en-GB" sz="2000" u="sng" dirty="0"/>
              <a:t>Circular economy phasing out waste: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ideally achieving 0% landfilling </a:t>
            </a:r>
          </a:p>
          <a:p>
            <a:r>
              <a:rPr lang="en-GB" dirty="0"/>
              <a:t>     despite EU target of no more than 10% landfilling by 2035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45" y="1600201"/>
            <a:ext cx="4495383" cy="29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7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108879"/>
            <a:ext cx="11516497" cy="1144729"/>
          </a:xfrm>
        </p:spPr>
        <p:txBody>
          <a:bodyPr/>
          <a:lstStyle/>
          <a:p>
            <a:pPr algn="ctr"/>
            <a:r>
              <a:rPr lang="en-GB" dirty="0"/>
              <a:t>Energy recovery or waste to energy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3673" y="783319"/>
            <a:ext cx="1152299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u="sng" dirty="0"/>
              <a:t>Reducing emissions from: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waste, including methane emissions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power plants and the extraction of fossil fuels with the production of energy through </a:t>
            </a:r>
            <a:r>
              <a:rPr lang="en-GB" dirty="0" err="1"/>
              <a:t>biowaste</a:t>
            </a:r>
            <a:r>
              <a:rPr lang="en-GB" dirty="0"/>
              <a:t> (</a:t>
            </a:r>
            <a:r>
              <a:rPr lang="en-GB" dirty="0" err="1"/>
              <a:t>eg</a:t>
            </a:r>
            <a:r>
              <a:rPr lang="en-GB" dirty="0"/>
              <a:t>: Suez wastewater treatment plant: produces </a:t>
            </a:r>
            <a:r>
              <a:rPr lang="en-GB" dirty="0" err="1"/>
              <a:t>biomethane</a:t>
            </a:r>
            <a:r>
              <a:rPr lang="en-GB" dirty="0"/>
              <a:t> from the sludge found in waste water)</a:t>
            </a:r>
          </a:p>
          <a:p>
            <a:pPr>
              <a:lnSpc>
                <a:spcPct val="150000"/>
              </a:lnSpc>
            </a:pPr>
            <a:endParaRPr lang="en-GB" sz="8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u="sng" dirty="0"/>
              <a:t>BUT: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Burning solid waste, is a disincentive to respect the waste  hierarchy and doesn’t reduce the demand in raw materials. </a:t>
            </a:r>
          </a:p>
        </p:txBody>
      </p:sp>
    </p:spTree>
    <p:extLst>
      <p:ext uri="{BB962C8B-B14F-4D97-AF65-F5344CB8AC3E}">
        <p14:creationId xmlns:p14="http://schemas.microsoft.com/office/powerpoint/2010/main" val="57422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108879"/>
            <a:ext cx="11516497" cy="1144729"/>
          </a:xfrm>
        </p:spPr>
        <p:txBody>
          <a:bodyPr/>
          <a:lstStyle/>
          <a:p>
            <a:pPr algn="ctr"/>
            <a:r>
              <a:rPr lang="en-GB" dirty="0"/>
              <a:t>Recycling: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6728" y="498610"/>
            <a:ext cx="108805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u="sng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Enables to </a:t>
            </a:r>
            <a:r>
              <a:rPr lang="en-GB" sz="2000" b="1" dirty="0"/>
              <a:t>reduce demand</a:t>
            </a:r>
            <a:r>
              <a:rPr lang="en-GB" sz="2000" dirty="0"/>
              <a:t> in raw materials, demands </a:t>
            </a:r>
            <a:r>
              <a:rPr lang="en-GB" sz="2000" b="1" dirty="0"/>
              <a:t>less energy </a:t>
            </a:r>
            <a:r>
              <a:rPr lang="en-GB" sz="2000" dirty="0"/>
              <a:t>than production of primary materials: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Circle economy and </a:t>
            </a:r>
            <a:r>
              <a:rPr lang="en-GB" dirty="0" err="1"/>
              <a:t>Ecofys</a:t>
            </a:r>
            <a:r>
              <a:rPr lang="en-GB" dirty="0"/>
              <a:t> </a:t>
            </a:r>
            <a:r>
              <a:rPr lang="en-GB" sz="1200" dirty="0"/>
              <a:t>(source: ‘</a:t>
            </a:r>
            <a:r>
              <a:rPr lang="en-GB" sz="1200" dirty="0" err="1"/>
              <a:t>Implemeting</a:t>
            </a:r>
            <a:r>
              <a:rPr lang="en-GB" sz="1200" dirty="0"/>
              <a:t> the circular economy globally makes Paris targets achievable) </a:t>
            </a:r>
          </a:p>
          <a:p>
            <a:pPr lvl="2" algn="just">
              <a:lnSpc>
                <a:spcPct val="150000"/>
              </a:lnSpc>
            </a:pPr>
            <a:r>
              <a:rPr lang="en-GB" dirty="0"/>
              <a:t>“Savings in energy use and greenhouse gas emissions by recycling will be between 40-80% for most materials compared to the energy needed to produce primary materials. (secondary or recycled aluminium demands only 5% of the energy that is needed to produce primary aluminium)”</a:t>
            </a:r>
          </a:p>
          <a:p>
            <a:pPr lvl="2" algn="just">
              <a:lnSpc>
                <a:spcPct val="150000"/>
              </a:lnSpc>
            </a:pPr>
            <a:endParaRPr lang="en-GB" sz="20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EU recycling targets: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All packaging: 70% by 2030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Municipal waste: 65% by 2035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0" y="3361574"/>
            <a:ext cx="2676639" cy="22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108879"/>
            <a:ext cx="11516497" cy="1144729"/>
          </a:xfrm>
        </p:spPr>
        <p:txBody>
          <a:bodyPr/>
          <a:lstStyle/>
          <a:p>
            <a:pPr algn="ctr"/>
            <a:r>
              <a:rPr lang="en-GB" dirty="0"/>
              <a:t>Reuse: 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2539" y="561456"/>
            <a:ext cx="1142542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dirty="0"/>
          </a:p>
          <a:p>
            <a:pPr lvl="0">
              <a:lnSpc>
                <a:spcPct val="150000"/>
              </a:lnSpc>
            </a:pPr>
            <a:r>
              <a:rPr lang="en-GB" sz="2000" u="sng" dirty="0"/>
              <a:t>Reducing demand for primary raw materials by: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making products more durable or easier to repair from the design stage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or remanufacturing processes where a product or component is returned to a new like condition.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Extending the lifespan of a tablet and a laptop can reduce the CO2 emissions of these products by 21% and 19%  respectively. </a:t>
            </a:r>
            <a:r>
              <a:rPr lang="en-GB" sz="1200" dirty="0"/>
              <a:t>(Source: “A circular economy for smart devices’ Green Alliance 2015.)</a:t>
            </a:r>
          </a:p>
          <a:p>
            <a:pPr lvl="0"/>
            <a:endParaRPr lang="en-GB" dirty="0"/>
          </a:p>
          <a:p>
            <a:pPr lvl="0"/>
            <a:r>
              <a:rPr lang="en-GB" sz="2000" u="sng" dirty="0"/>
              <a:t>Examples/Initiatives: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predictive maintenance solutions.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Second hand markets, community initiatives, repair cafés, digital platforms for purchasing second hand products.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‘</a:t>
            </a:r>
            <a:r>
              <a:rPr lang="en-GB" dirty="0" err="1"/>
              <a:t>Ecodesign</a:t>
            </a:r>
            <a:r>
              <a:rPr lang="en-GB" dirty="0"/>
              <a:t> Working Plan 2016-2019’: In addition to making sure that more energy efficient products enter the market, the working plan aims to examine how eco-design could contribute to the transition towards a circular economy</a:t>
            </a:r>
            <a:r>
              <a:rPr lang="en-GB" b="1" dirty="0"/>
              <a:t> </a:t>
            </a:r>
            <a:r>
              <a:rPr lang="en-GB" dirty="0"/>
              <a:t>by making products more durable, easier to repair, reuse and recycle. 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08822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" y="108879"/>
            <a:ext cx="11516497" cy="1144729"/>
          </a:xfrm>
        </p:spPr>
        <p:txBody>
          <a:bodyPr/>
          <a:lstStyle/>
          <a:p>
            <a:pPr lvl="0" algn="ctr"/>
            <a:r>
              <a:rPr lang="en-GB" dirty="0"/>
              <a:t>Reduce the demand of a product: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673" y="1373681"/>
            <a:ext cx="108805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pPr lvl="0">
              <a:spcAft>
                <a:spcPts val="1200"/>
              </a:spcAft>
            </a:pPr>
            <a:r>
              <a:rPr lang="en-GB" sz="2000" u="sng" dirty="0"/>
              <a:t>Rethinking the concept of ownership: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rather than ownership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Innovative business models: sell services rather than products. </a:t>
            </a:r>
          </a:p>
          <a:p>
            <a:pPr lvl="0">
              <a:lnSpc>
                <a:spcPct val="150000"/>
              </a:lnSpc>
            </a:pPr>
            <a:r>
              <a:rPr lang="en-GB" dirty="0"/>
              <a:t>     (</a:t>
            </a:r>
            <a:r>
              <a:rPr lang="en-GB" dirty="0" err="1"/>
              <a:t>eg</a:t>
            </a:r>
            <a:r>
              <a:rPr lang="en-GB" dirty="0"/>
              <a:t>: Pay for electricity rather than lightbulbs ( Philips lighting))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Car sharing can contribute to reducing transport emissions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r="5911"/>
          <a:stretch/>
        </p:blipFill>
        <p:spPr>
          <a:xfrm>
            <a:off x="7661264" y="1509544"/>
            <a:ext cx="3772930" cy="30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58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779</Words>
  <Application>Microsoft Office PowerPoint</Application>
  <PresentationFormat>Widescreen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Symbol</vt:lpstr>
      <vt:lpstr>Wingdings</vt:lpstr>
      <vt:lpstr>Office Theme</vt:lpstr>
      <vt:lpstr>      The circular economy and climate – Making the pieces fit </vt:lpstr>
      <vt:lpstr>What is the circular economy?         Why we need to close the loop?</vt:lpstr>
      <vt:lpstr>The role of circular economy in tackling climate change: </vt:lpstr>
      <vt:lpstr>Follow the waste hierarchy:</vt:lpstr>
      <vt:lpstr>Landfilling:</vt:lpstr>
      <vt:lpstr>Energy recovery or waste to energy</vt:lpstr>
      <vt:lpstr>Recycling:  </vt:lpstr>
      <vt:lpstr>Reuse:  </vt:lpstr>
      <vt:lpstr>Reduce the demand of a product:</vt:lpstr>
      <vt:lpstr>Making process more energy efficient:    </vt:lpstr>
      <vt:lpstr>Challenges:   </vt:lpstr>
      <vt:lpstr>Ideas for the way forward:    </vt:lpstr>
      <vt:lpstr>Thank you for your attention 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Céline Charveriat</dc:creator>
  <cp:lastModifiedBy>Windows User</cp:lastModifiedBy>
  <cp:revision>109</cp:revision>
  <cp:lastPrinted>2017-11-28T10:59:36Z</cp:lastPrinted>
  <dcterms:created xsi:type="dcterms:W3CDTF">2017-11-24T10:44:58Z</dcterms:created>
  <dcterms:modified xsi:type="dcterms:W3CDTF">2018-07-18T11:08:43Z</dcterms:modified>
</cp:coreProperties>
</file>