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5">
  <p:sldMasterIdLst>
    <p:sldMasterId id="2147483648" r:id="rId1"/>
  </p:sldMasterIdLst>
  <p:notesMasterIdLst>
    <p:notesMasterId r:id="rId25"/>
  </p:notesMasterIdLst>
  <p:handoutMasterIdLst>
    <p:handoutMasterId r:id="rId26"/>
  </p:handoutMasterIdLst>
  <p:sldIdLst>
    <p:sldId id="424" r:id="rId2"/>
    <p:sldId id="425" r:id="rId3"/>
    <p:sldId id="460" r:id="rId4"/>
    <p:sldId id="444" r:id="rId5"/>
    <p:sldId id="430" r:id="rId6"/>
    <p:sldId id="459" r:id="rId7"/>
    <p:sldId id="451" r:id="rId8"/>
    <p:sldId id="440" r:id="rId9"/>
    <p:sldId id="441" r:id="rId10"/>
    <p:sldId id="409" r:id="rId11"/>
    <p:sldId id="446" r:id="rId12"/>
    <p:sldId id="415" r:id="rId13"/>
    <p:sldId id="452" r:id="rId14"/>
    <p:sldId id="453" r:id="rId15"/>
    <p:sldId id="454" r:id="rId16"/>
    <p:sldId id="455" r:id="rId17"/>
    <p:sldId id="456" r:id="rId18"/>
    <p:sldId id="449" r:id="rId19"/>
    <p:sldId id="416" r:id="rId20"/>
    <p:sldId id="417" r:id="rId21"/>
    <p:sldId id="422" r:id="rId22"/>
    <p:sldId id="438" r:id="rId23"/>
    <p:sldId id="439" r:id="rId24"/>
  </p:sldIdLst>
  <p:sldSz cx="9144000" cy="6858000" type="screen4x3"/>
  <p:notesSz cx="6797675"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9"/>
    <a:srgbClr val="003A6A"/>
    <a:srgbClr val="004884"/>
    <a:srgbClr val="2D79AA"/>
    <a:srgbClr val="003A00"/>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5086" autoAdjust="0"/>
  </p:normalViewPr>
  <p:slideViewPr>
    <p:cSldViewPr snapToGrid="0" snapToObjects="1" showGuides="1">
      <p:cViewPr varScale="1">
        <p:scale>
          <a:sx n="66" d="100"/>
          <a:sy n="66" d="100"/>
        </p:scale>
        <p:origin x="-264" y="-114"/>
      </p:cViewPr>
      <p:guideLst>
        <p:guide orient="horz" pos="4225"/>
        <p:guide pos="110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3093850197868223"/>
          <c:y val="8.0399855984073537E-2"/>
          <c:w val="0.52801902887139107"/>
          <c:h val="0.77314814814814814"/>
        </c:manualLayout>
      </c:layout>
      <c:pie3DChart>
        <c:varyColors val="1"/>
        <c:ser>
          <c:idx val="0"/>
          <c:order val="0"/>
          <c:explosion val="25"/>
          <c:dLbls>
            <c:dLbl>
              <c:idx val="0"/>
              <c:layout>
                <c:manualLayout>
                  <c:x val="-1.781233595800525E-2"/>
                  <c:y val="-0.19155074365704286"/>
                </c:manualLayout>
              </c:layout>
              <c:showLegendKey val="0"/>
              <c:showVal val="1"/>
              <c:showCatName val="0"/>
              <c:showSerName val="0"/>
              <c:showPercent val="0"/>
              <c:showBubbleSize val="0"/>
            </c:dLbl>
            <c:dLbl>
              <c:idx val="1"/>
              <c:layout>
                <c:manualLayout>
                  <c:x val="-8.4549107870299737E-3"/>
                  <c:y val="9.0287956544699136E-2"/>
                </c:manualLayout>
              </c:layout>
              <c:showLegendKey val="0"/>
              <c:showVal val="1"/>
              <c:showCatName val="0"/>
              <c:showSerName val="0"/>
              <c:showPercent val="0"/>
              <c:showBubbleSize val="0"/>
            </c:dLbl>
            <c:dLbl>
              <c:idx val="2"/>
              <c:layout>
                <c:manualLayout>
                  <c:x val="3.9304461942257215E-4"/>
                  <c:y val="-4.9299722951297732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Foglio1!$C$4:$C$6</c:f>
              <c:strCache>
                <c:ptCount val="3"/>
                <c:pt idx="0">
                  <c:v>Researchers</c:v>
                </c:pt>
                <c:pt idx="1">
                  <c:v>Administration support</c:v>
                </c:pt>
                <c:pt idx="2">
                  <c:v>Technicians</c:v>
                </c:pt>
              </c:strCache>
            </c:strRef>
          </c:cat>
          <c:val>
            <c:numRef>
              <c:f>Foglio1!$D$4:$D$6</c:f>
              <c:numCache>
                <c:formatCode>0%</c:formatCode>
                <c:ptCount val="3"/>
                <c:pt idx="0">
                  <c:v>0.55000000000000004</c:v>
                </c:pt>
                <c:pt idx="1">
                  <c:v>0.23</c:v>
                </c:pt>
                <c:pt idx="2">
                  <c:v>0.22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7275484560501455"/>
          <c:y val="0.58200309210665646"/>
          <c:w val="0.38099425171148793"/>
          <c:h val="0.36810597877882967"/>
        </c:manualLayout>
      </c:layout>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C14D1-91FF-4059-89EF-5EC3792D6F58}" type="doc">
      <dgm:prSet loTypeId="urn:microsoft.com/office/officeart/2008/layout/AlternatingPictureBlocks" loCatId="list" qsTypeId="urn:microsoft.com/office/officeart/2005/8/quickstyle/simple1" qsCatId="simple" csTypeId="urn:microsoft.com/office/officeart/2005/8/colors/accent5_4" csCatId="accent5" phldr="1"/>
      <dgm:spPr/>
    </dgm:pt>
    <dgm:pt modelId="{55C06BB1-47C9-4829-BA4C-7FDB9B45BDA5}">
      <dgm:prSet phldrT="[Testo]" custT="1"/>
      <dgm:spPr/>
      <dgm:t>
        <a:bodyPr/>
        <a:lstStyle/>
        <a:p>
          <a:r>
            <a:rPr lang="it-IT" sz="3200" dirty="0" smtClean="0">
              <a:latin typeface="Arial Narrow" panose="020B0606020202030204" pitchFamily="34" charset="0"/>
            </a:rPr>
            <a:t>Language of </a:t>
          </a:r>
          <a:r>
            <a:rPr lang="it-IT" sz="3200" dirty="0" err="1" smtClean="0">
              <a:latin typeface="Arial Narrow" panose="020B0606020202030204" pitchFamily="34" charset="0"/>
            </a:rPr>
            <a:t>symbiosis</a:t>
          </a:r>
          <a:endParaRPr lang="it-IT" sz="3200" dirty="0">
            <a:latin typeface="Arial Narrow" panose="020B0606020202030204" pitchFamily="34" charset="0"/>
          </a:endParaRPr>
        </a:p>
      </dgm:t>
    </dgm:pt>
    <dgm:pt modelId="{E6F7467F-35E3-4DDC-AC9B-E922E06D0365}" type="parTrans" cxnId="{5513E08D-6ADE-4E67-968F-3D0EA8CB9429}">
      <dgm:prSet/>
      <dgm:spPr/>
      <dgm:t>
        <a:bodyPr/>
        <a:lstStyle/>
        <a:p>
          <a:endParaRPr lang="it-IT"/>
        </a:p>
      </dgm:t>
    </dgm:pt>
    <dgm:pt modelId="{3F7C3892-7864-42C5-8824-231CF6E2B3AA}" type="sibTrans" cxnId="{5513E08D-6ADE-4E67-968F-3D0EA8CB9429}">
      <dgm:prSet/>
      <dgm:spPr/>
      <dgm:t>
        <a:bodyPr/>
        <a:lstStyle/>
        <a:p>
          <a:endParaRPr lang="it-IT"/>
        </a:p>
      </dgm:t>
    </dgm:pt>
    <dgm:pt modelId="{9CD67C35-8853-45EB-9DAB-EFAFA113EF19}">
      <dgm:prSet phldrT="[Testo]" custT="1"/>
      <dgm:spPr/>
      <dgm:t>
        <a:bodyPr/>
        <a:lstStyle/>
        <a:p>
          <a:r>
            <a:rPr lang="it-IT" sz="3200" dirty="0" err="1" smtClean="0">
              <a:latin typeface="Arial Narrow" panose="020B0606020202030204" pitchFamily="34" charset="0"/>
            </a:rPr>
            <a:t>Communication</a:t>
          </a:r>
          <a:r>
            <a:rPr lang="it-IT" sz="3200" dirty="0" smtClean="0">
              <a:latin typeface="Arial Narrow" panose="020B0606020202030204" pitchFamily="34" charset="0"/>
            </a:rPr>
            <a:t> to companies</a:t>
          </a:r>
          <a:endParaRPr lang="it-IT" sz="3200" dirty="0">
            <a:latin typeface="Arial Narrow" panose="020B0606020202030204" pitchFamily="34" charset="0"/>
          </a:endParaRPr>
        </a:p>
      </dgm:t>
    </dgm:pt>
    <dgm:pt modelId="{6B2409ED-9D72-45EB-B2C1-80CC26E91D90}" type="parTrans" cxnId="{B625B52B-8C2D-4C4E-A33B-BA4D29266216}">
      <dgm:prSet/>
      <dgm:spPr/>
      <dgm:t>
        <a:bodyPr/>
        <a:lstStyle/>
        <a:p>
          <a:endParaRPr lang="it-IT"/>
        </a:p>
      </dgm:t>
    </dgm:pt>
    <dgm:pt modelId="{26C89F3A-8F3A-4BC4-9A1E-6BCBFCA57C05}" type="sibTrans" cxnId="{B625B52B-8C2D-4C4E-A33B-BA4D29266216}">
      <dgm:prSet/>
      <dgm:spPr/>
      <dgm:t>
        <a:bodyPr/>
        <a:lstStyle/>
        <a:p>
          <a:endParaRPr lang="it-IT"/>
        </a:p>
      </dgm:t>
    </dgm:pt>
    <dgm:pt modelId="{3B3BA9D2-9B00-4D70-A62A-CA6037F3C4AF}">
      <dgm:prSet phldrT="[Testo]" custT="1"/>
      <dgm:spPr/>
      <dgm:t>
        <a:bodyPr/>
        <a:lstStyle/>
        <a:p>
          <a:r>
            <a:rPr lang="it-IT" sz="2800" dirty="0" smtClean="0">
              <a:latin typeface="Arial Narrow" panose="020B0606020202030204" pitchFamily="34" charset="0"/>
            </a:rPr>
            <a:t>Knowledge and expertise</a:t>
          </a:r>
          <a:endParaRPr lang="it-IT" sz="2800" dirty="0">
            <a:latin typeface="Arial Narrow" panose="020B0606020202030204" pitchFamily="34" charset="0"/>
          </a:endParaRPr>
        </a:p>
      </dgm:t>
    </dgm:pt>
    <dgm:pt modelId="{9E7B10BA-A21E-4FAA-8046-4AEE6232B31F}" type="parTrans" cxnId="{6915ABAE-97BA-44D6-8C5A-B66B84E44DF3}">
      <dgm:prSet/>
      <dgm:spPr/>
      <dgm:t>
        <a:bodyPr/>
        <a:lstStyle/>
        <a:p>
          <a:endParaRPr lang="it-IT"/>
        </a:p>
      </dgm:t>
    </dgm:pt>
    <dgm:pt modelId="{DF5B7748-2765-4F63-A339-DE8B8D78CE39}" type="sibTrans" cxnId="{6915ABAE-97BA-44D6-8C5A-B66B84E44DF3}">
      <dgm:prSet/>
      <dgm:spPr/>
      <dgm:t>
        <a:bodyPr/>
        <a:lstStyle/>
        <a:p>
          <a:endParaRPr lang="it-IT"/>
        </a:p>
      </dgm:t>
    </dgm:pt>
    <dgm:pt modelId="{37678316-51D1-4487-AE45-3BE2FAA42D82}" type="pres">
      <dgm:prSet presAssocID="{1CFC14D1-91FF-4059-89EF-5EC3792D6F58}" presName="linearFlow" presStyleCnt="0">
        <dgm:presLayoutVars>
          <dgm:dir/>
          <dgm:resizeHandles val="exact"/>
        </dgm:presLayoutVars>
      </dgm:prSet>
      <dgm:spPr/>
    </dgm:pt>
    <dgm:pt modelId="{36648302-0413-4CBE-83B8-CC512BCF86A5}" type="pres">
      <dgm:prSet presAssocID="{55C06BB1-47C9-4829-BA4C-7FDB9B45BDA5}" presName="comp" presStyleCnt="0"/>
      <dgm:spPr/>
    </dgm:pt>
    <dgm:pt modelId="{5EC49C22-075B-4291-A5AD-676243775FA3}" type="pres">
      <dgm:prSet presAssocID="{55C06BB1-47C9-4829-BA4C-7FDB9B45BDA5}" presName="rect2" presStyleLbl="node1" presStyleIdx="0" presStyleCnt="3" custScaleX="283067" custLinFactNeighborX="20502" custLinFactNeighborY="-128">
        <dgm:presLayoutVars>
          <dgm:bulletEnabled val="1"/>
        </dgm:presLayoutVars>
      </dgm:prSet>
      <dgm:spPr/>
      <dgm:t>
        <a:bodyPr/>
        <a:lstStyle/>
        <a:p>
          <a:endParaRPr lang="it-IT"/>
        </a:p>
      </dgm:t>
    </dgm:pt>
    <dgm:pt modelId="{ACA0F536-5E7E-4F57-B1C7-C6B299793CB8}" type="pres">
      <dgm:prSet presAssocID="{55C06BB1-47C9-4829-BA4C-7FDB9B45BDA5}" presName="rect1" presStyleLbl="lnNode1" presStyleIdx="0" presStyleCnt="3" custScaleX="98057" custLinFactX="-56767" custLinFactNeighborX="-100000" custLinFactNeighborY="-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4DCD24E4-A57D-4D48-A533-66C3364ECDA4}" type="pres">
      <dgm:prSet presAssocID="{3F7C3892-7864-42C5-8824-231CF6E2B3AA}" presName="sibTrans" presStyleCnt="0"/>
      <dgm:spPr/>
    </dgm:pt>
    <dgm:pt modelId="{C8CA72ED-E243-4226-B153-3CD9ED83F4F7}" type="pres">
      <dgm:prSet presAssocID="{9CD67C35-8853-45EB-9DAB-EFAFA113EF19}" presName="comp" presStyleCnt="0"/>
      <dgm:spPr/>
    </dgm:pt>
    <dgm:pt modelId="{BB3E6CB2-6604-482E-A832-E25ECE49F9BA}" type="pres">
      <dgm:prSet presAssocID="{9CD67C35-8853-45EB-9DAB-EFAFA113EF19}" presName="rect2" presStyleLbl="node1" presStyleIdx="1" presStyleCnt="3" custScaleX="283031" custLinFactNeighborX="-26495">
        <dgm:presLayoutVars>
          <dgm:bulletEnabled val="1"/>
        </dgm:presLayoutVars>
      </dgm:prSet>
      <dgm:spPr/>
      <dgm:t>
        <a:bodyPr/>
        <a:lstStyle/>
        <a:p>
          <a:endParaRPr lang="it-IT"/>
        </a:p>
      </dgm:t>
    </dgm:pt>
    <dgm:pt modelId="{50817DAB-BD40-4632-92BD-FFB5BD643ADF}" type="pres">
      <dgm:prSet presAssocID="{9CD67C35-8853-45EB-9DAB-EFAFA113EF19}" presName="rect1" presStyleLbl="lnNode1" presStyleIdx="1" presStyleCnt="3" custScaleX="98057" custLinFactX="39397" custLinFactNeighborX="100000" custLinFactNeighborY="-156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A2927961-FE42-4B2B-925C-B4833FA0FE91}" type="pres">
      <dgm:prSet presAssocID="{26C89F3A-8F3A-4BC4-9A1E-6BCBFCA57C05}" presName="sibTrans" presStyleCnt="0"/>
      <dgm:spPr/>
    </dgm:pt>
    <dgm:pt modelId="{1C06A7B1-2AA6-4F07-B119-946D0BE3998C}" type="pres">
      <dgm:prSet presAssocID="{3B3BA9D2-9B00-4D70-A62A-CA6037F3C4AF}" presName="comp" presStyleCnt="0"/>
      <dgm:spPr/>
    </dgm:pt>
    <dgm:pt modelId="{0201766C-F815-4596-A8AE-5500D0655D35}" type="pres">
      <dgm:prSet presAssocID="{3B3BA9D2-9B00-4D70-A62A-CA6037F3C4AF}" presName="rect2" presStyleLbl="node1" presStyleIdx="2" presStyleCnt="3" custScaleX="283067" custLinFactNeighborX="20856" custLinFactNeighborY="128">
        <dgm:presLayoutVars>
          <dgm:bulletEnabled val="1"/>
        </dgm:presLayoutVars>
      </dgm:prSet>
      <dgm:spPr/>
      <dgm:t>
        <a:bodyPr/>
        <a:lstStyle/>
        <a:p>
          <a:endParaRPr lang="it-IT"/>
        </a:p>
      </dgm:t>
    </dgm:pt>
    <dgm:pt modelId="{1EB81AF8-26C1-45D6-8A13-D4577F846954}" type="pres">
      <dgm:prSet presAssocID="{3B3BA9D2-9B00-4D70-A62A-CA6037F3C4AF}" presName="rect1" presStyleLbl="lnNode1" presStyleIdx="2" presStyleCnt="3" custScaleX="98057" custLinFactX="-56764" custLinFactNeighborX="-100000" custLinFactNeighborY="252"/>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Lst>
  <dgm:cxnLst>
    <dgm:cxn modelId="{71CA38C0-1168-4459-916F-045A59D232D4}" type="presOf" srcId="{9CD67C35-8853-45EB-9DAB-EFAFA113EF19}" destId="{BB3E6CB2-6604-482E-A832-E25ECE49F9BA}" srcOrd="0" destOrd="0" presId="urn:microsoft.com/office/officeart/2008/layout/AlternatingPictureBlocks"/>
    <dgm:cxn modelId="{6915ABAE-97BA-44D6-8C5A-B66B84E44DF3}" srcId="{1CFC14D1-91FF-4059-89EF-5EC3792D6F58}" destId="{3B3BA9D2-9B00-4D70-A62A-CA6037F3C4AF}" srcOrd="2" destOrd="0" parTransId="{9E7B10BA-A21E-4FAA-8046-4AEE6232B31F}" sibTransId="{DF5B7748-2765-4F63-A339-DE8B8D78CE39}"/>
    <dgm:cxn modelId="{5513E08D-6ADE-4E67-968F-3D0EA8CB9429}" srcId="{1CFC14D1-91FF-4059-89EF-5EC3792D6F58}" destId="{55C06BB1-47C9-4829-BA4C-7FDB9B45BDA5}" srcOrd="0" destOrd="0" parTransId="{E6F7467F-35E3-4DDC-AC9B-E922E06D0365}" sibTransId="{3F7C3892-7864-42C5-8824-231CF6E2B3AA}"/>
    <dgm:cxn modelId="{FC847CB1-D253-4BEE-B167-6F355C412268}" type="presOf" srcId="{3B3BA9D2-9B00-4D70-A62A-CA6037F3C4AF}" destId="{0201766C-F815-4596-A8AE-5500D0655D35}" srcOrd="0" destOrd="0" presId="urn:microsoft.com/office/officeart/2008/layout/AlternatingPictureBlocks"/>
    <dgm:cxn modelId="{7CB3A679-11C4-4335-817B-C703129DA071}" type="presOf" srcId="{55C06BB1-47C9-4829-BA4C-7FDB9B45BDA5}" destId="{5EC49C22-075B-4291-A5AD-676243775FA3}" srcOrd="0" destOrd="0" presId="urn:microsoft.com/office/officeart/2008/layout/AlternatingPictureBlocks"/>
    <dgm:cxn modelId="{7C56A541-8AFA-4242-AEFF-DB38CD89BAB4}" type="presOf" srcId="{1CFC14D1-91FF-4059-89EF-5EC3792D6F58}" destId="{37678316-51D1-4487-AE45-3BE2FAA42D82}" srcOrd="0" destOrd="0" presId="urn:microsoft.com/office/officeart/2008/layout/AlternatingPictureBlocks"/>
    <dgm:cxn modelId="{B625B52B-8C2D-4C4E-A33B-BA4D29266216}" srcId="{1CFC14D1-91FF-4059-89EF-5EC3792D6F58}" destId="{9CD67C35-8853-45EB-9DAB-EFAFA113EF19}" srcOrd="1" destOrd="0" parTransId="{6B2409ED-9D72-45EB-B2C1-80CC26E91D90}" sibTransId="{26C89F3A-8F3A-4BC4-9A1E-6BCBFCA57C05}"/>
    <dgm:cxn modelId="{A5CF54CE-C01B-45DF-8882-BF1AF34FC6B6}" type="presParOf" srcId="{37678316-51D1-4487-AE45-3BE2FAA42D82}" destId="{36648302-0413-4CBE-83B8-CC512BCF86A5}" srcOrd="0" destOrd="0" presId="urn:microsoft.com/office/officeart/2008/layout/AlternatingPictureBlocks"/>
    <dgm:cxn modelId="{08A2B9AE-1FFE-4952-8347-CCBC4161C34E}" type="presParOf" srcId="{36648302-0413-4CBE-83B8-CC512BCF86A5}" destId="{5EC49C22-075B-4291-A5AD-676243775FA3}" srcOrd="0" destOrd="0" presId="urn:microsoft.com/office/officeart/2008/layout/AlternatingPictureBlocks"/>
    <dgm:cxn modelId="{D4CA1D41-D73F-45BB-9CDC-18BD27DFB142}" type="presParOf" srcId="{36648302-0413-4CBE-83B8-CC512BCF86A5}" destId="{ACA0F536-5E7E-4F57-B1C7-C6B299793CB8}" srcOrd="1" destOrd="0" presId="urn:microsoft.com/office/officeart/2008/layout/AlternatingPictureBlocks"/>
    <dgm:cxn modelId="{084AF27F-0070-4CC5-8CC7-6CF2DDD8A6A7}" type="presParOf" srcId="{37678316-51D1-4487-AE45-3BE2FAA42D82}" destId="{4DCD24E4-A57D-4D48-A533-66C3364ECDA4}" srcOrd="1" destOrd="0" presId="urn:microsoft.com/office/officeart/2008/layout/AlternatingPictureBlocks"/>
    <dgm:cxn modelId="{87289074-6E9F-454A-B933-C4DF81F614DB}" type="presParOf" srcId="{37678316-51D1-4487-AE45-3BE2FAA42D82}" destId="{C8CA72ED-E243-4226-B153-3CD9ED83F4F7}" srcOrd="2" destOrd="0" presId="urn:microsoft.com/office/officeart/2008/layout/AlternatingPictureBlocks"/>
    <dgm:cxn modelId="{C3DD8CAF-E837-4F65-AA7F-0282548FBD4B}" type="presParOf" srcId="{C8CA72ED-E243-4226-B153-3CD9ED83F4F7}" destId="{BB3E6CB2-6604-482E-A832-E25ECE49F9BA}" srcOrd="0" destOrd="0" presId="urn:microsoft.com/office/officeart/2008/layout/AlternatingPictureBlocks"/>
    <dgm:cxn modelId="{502C56C0-4752-48C1-88E9-5E90E95DC057}" type="presParOf" srcId="{C8CA72ED-E243-4226-B153-3CD9ED83F4F7}" destId="{50817DAB-BD40-4632-92BD-FFB5BD643ADF}" srcOrd="1" destOrd="0" presId="urn:microsoft.com/office/officeart/2008/layout/AlternatingPictureBlocks"/>
    <dgm:cxn modelId="{A735AC4C-88FC-415B-8A01-6B84A9F04909}" type="presParOf" srcId="{37678316-51D1-4487-AE45-3BE2FAA42D82}" destId="{A2927961-FE42-4B2B-925C-B4833FA0FE91}" srcOrd="3" destOrd="0" presId="urn:microsoft.com/office/officeart/2008/layout/AlternatingPictureBlocks"/>
    <dgm:cxn modelId="{50E40F14-68E4-4672-8B39-6B73921FA524}" type="presParOf" srcId="{37678316-51D1-4487-AE45-3BE2FAA42D82}" destId="{1C06A7B1-2AA6-4F07-B119-946D0BE3998C}" srcOrd="4" destOrd="0" presId="urn:microsoft.com/office/officeart/2008/layout/AlternatingPictureBlocks"/>
    <dgm:cxn modelId="{F3909899-9EF8-4E8F-A1AA-F1C3FADF9053}" type="presParOf" srcId="{1C06A7B1-2AA6-4F07-B119-946D0BE3998C}" destId="{0201766C-F815-4596-A8AE-5500D0655D35}" srcOrd="0" destOrd="0" presId="urn:microsoft.com/office/officeart/2008/layout/AlternatingPictureBlocks"/>
    <dgm:cxn modelId="{B171C199-A2F5-4574-B865-63F55CBF1724}" type="presParOf" srcId="{1C06A7B1-2AA6-4F07-B119-946D0BE3998C}" destId="{1EB81AF8-26C1-45D6-8A13-D4577F846954}"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B2FD86-1BA2-40C4-AB26-042C5F5C014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t-IT"/>
        </a:p>
      </dgm:t>
    </dgm:pt>
    <dgm:pt modelId="{62B00382-76DA-4727-995E-822DC1DB025F}">
      <dgm:prSet phldrT="[Testo]" custT="1"/>
      <dgm:spPr>
        <a:solidFill>
          <a:schemeClr val="accent5">
            <a:lumMod val="50000"/>
          </a:schemeClr>
        </a:solidFill>
      </dgm:spPr>
      <dgm:t>
        <a:bodyPr/>
        <a:lstStyle/>
        <a:p>
          <a:pPr>
            <a:spcAft>
              <a:spcPts val="0"/>
            </a:spcAft>
          </a:pPr>
          <a:r>
            <a:rPr lang="it-IT" sz="1400" b="1" dirty="0" smtClean="0"/>
            <a:t>Lazio</a:t>
          </a:r>
          <a:r>
            <a:rPr lang="it-IT" sz="1400" dirty="0" smtClean="0"/>
            <a:t> – Area industriale di Rieti (ASI Rieti </a:t>
          </a:r>
          <a:r>
            <a:rPr lang="it-IT" sz="1400" dirty="0" err="1" smtClean="0"/>
            <a:t>Cittàducale</a:t>
          </a:r>
          <a:r>
            <a:rPr lang="it-IT" sz="1400" dirty="0" smtClean="0"/>
            <a:t>) </a:t>
          </a:r>
        </a:p>
        <a:p>
          <a:pPr>
            <a:spcAft>
              <a:spcPts val="0"/>
            </a:spcAft>
          </a:pPr>
          <a:r>
            <a:rPr lang="en-GB" sz="1400" noProof="0" dirty="0" smtClean="0"/>
            <a:t>27 </a:t>
          </a:r>
          <a:r>
            <a:rPr lang="en-GB" sz="1400" noProof="0" dirty="0" err="1" smtClean="0"/>
            <a:t>imprese</a:t>
          </a:r>
          <a:r>
            <a:rPr lang="en-GB" sz="1400" noProof="0" dirty="0" smtClean="0"/>
            <a:t> </a:t>
          </a:r>
          <a:r>
            <a:rPr lang="en-GB" sz="1400" noProof="0" dirty="0" err="1" smtClean="0"/>
            <a:t>partecipanti</a:t>
          </a:r>
          <a:r>
            <a:rPr lang="en-GB" sz="1400" noProof="0" dirty="0" smtClean="0"/>
            <a:t> </a:t>
          </a:r>
          <a:r>
            <a:rPr lang="en-GB" sz="1400" noProof="0" dirty="0" err="1" smtClean="0"/>
            <a:t>georeferenziate</a:t>
          </a:r>
          <a:r>
            <a:rPr lang="en-GB" sz="1400" noProof="0" dirty="0" smtClean="0"/>
            <a:t>  - circa 140 I/O -  110 </a:t>
          </a:r>
          <a:r>
            <a:rPr lang="en-GB" sz="1400" noProof="0" dirty="0" err="1" smtClean="0"/>
            <a:t>sinergie</a:t>
          </a:r>
          <a:r>
            <a:rPr lang="en-GB" sz="1400" noProof="0" dirty="0" smtClean="0"/>
            <a:t> </a:t>
          </a:r>
          <a:r>
            <a:rPr lang="en-GB" sz="1400" noProof="0" dirty="0" err="1" smtClean="0"/>
            <a:t>potenziali</a:t>
          </a:r>
          <a:r>
            <a:rPr lang="en-GB" sz="1400" noProof="0" dirty="0" smtClean="0"/>
            <a:t>  </a:t>
          </a:r>
          <a:endParaRPr lang="it-IT" sz="1400" dirty="0"/>
        </a:p>
      </dgm:t>
    </dgm:pt>
    <dgm:pt modelId="{5A4215CE-A643-4F70-8C7F-23A673CDD1BA}" type="parTrans" cxnId="{F73A3365-6413-4C45-81E4-ED7CFF9D78E6}">
      <dgm:prSet/>
      <dgm:spPr/>
      <dgm:t>
        <a:bodyPr/>
        <a:lstStyle/>
        <a:p>
          <a:endParaRPr lang="it-IT"/>
        </a:p>
      </dgm:t>
    </dgm:pt>
    <dgm:pt modelId="{8DDFF512-CF14-44C0-8B67-28ED7199E7AD}" type="sibTrans" cxnId="{F73A3365-6413-4C45-81E4-ED7CFF9D78E6}">
      <dgm:prSet/>
      <dgm:spPr/>
      <dgm:t>
        <a:bodyPr/>
        <a:lstStyle/>
        <a:p>
          <a:endParaRPr lang="it-IT"/>
        </a:p>
      </dgm:t>
    </dgm:pt>
    <dgm:pt modelId="{B635E4FC-9908-4C80-8E73-8700C42D4884}">
      <dgm:prSet phldrT="[Testo]" custT="1"/>
      <dgm:spPr>
        <a:solidFill>
          <a:srgbClr val="C00000"/>
        </a:solidFill>
      </dgm:spPr>
      <dgm:t>
        <a:bodyPr/>
        <a:lstStyle/>
        <a:p>
          <a:r>
            <a:rPr lang="it-IT" sz="1400" dirty="0" smtClean="0"/>
            <a:t> </a:t>
          </a:r>
        </a:p>
        <a:p>
          <a:r>
            <a:rPr lang="en-GB" sz="1400" b="1" dirty="0" smtClean="0"/>
            <a:t>Emilia-Romagna – </a:t>
          </a:r>
          <a:r>
            <a:rPr lang="en-GB" sz="1400" b="1" dirty="0" err="1" smtClean="0"/>
            <a:t>Progetto</a:t>
          </a:r>
          <a:r>
            <a:rPr lang="en-GB" sz="1400" b="1" dirty="0" smtClean="0"/>
            <a:t> FOOD CROSSING DISTRICT</a:t>
          </a:r>
          <a:endParaRPr lang="en-GB" sz="1400" dirty="0" smtClean="0"/>
        </a:p>
        <a:p>
          <a:r>
            <a:rPr lang="en-GB" sz="1400" dirty="0" err="1" smtClean="0"/>
            <a:t>Progetto</a:t>
          </a:r>
          <a:r>
            <a:rPr lang="en-GB" sz="1400" dirty="0" smtClean="0"/>
            <a:t> in </a:t>
          </a:r>
          <a:r>
            <a:rPr lang="en-GB" sz="1400" dirty="0" err="1" smtClean="0"/>
            <a:t>corso</a:t>
          </a:r>
          <a:r>
            <a:rPr lang="en-GB" sz="1400" dirty="0" smtClean="0"/>
            <a:t> </a:t>
          </a:r>
          <a:r>
            <a:rPr lang="en-GB" sz="1400" dirty="0" err="1" smtClean="0"/>
            <a:t>finanziato</a:t>
          </a:r>
          <a:r>
            <a:rPr lang="en-GB" sz="1400" dirty="0" smtClean="0"/>
            <a:t> </a:t>
          </a:r>
          <a:r>
            <a:rPr lang="en-GB" sz="1400" dirty="0" err="1" smtClean="0"/>
            <a:t>dalla</a:t>
          </a:r>
          <a:r>
            <a:rPr lang="en-GB" sz="1400" dirty="0" smtClean="0"/>
            <a:t> </a:t>
          </a:r>
          <a:r>
            <a:rPr lang="en-GB" sz="1400" dirty="0" err="1" smtClean="0"/>
            <a:t>Regione</a:t>
          </a:r>
          <a:r>
            <a:rPr lang="en-GB" sz="1400" dirty="0" smtClean="0"/>
            <a:t> ER updating </a:t>
          </a:r>
          <a:r>
            <a:rPr lang="en-GB" sz="1400" dirty="0" err="1" smtClean="0"/>
            <a:t>piattaforma</a:t>
          </a:r>
          <a:r>
            <a:rPr lang="en-GB" sz="1400" dirty="0" smtClean="0"/>
            <a:t> di </a:t>
          </a:r>
          <a:r>
            <a:rPr lang="en-GB" sz="1400" dirty="0" err="1" smtClean="0"/>
            <a:t>simbiosi</a:t>
          </a:r>
          <a:r>
            <a:rPr lang="en-GB" sz="1400" dirty="0" smtClean="0"/>
            <a:t> </a:t>
          </a:r>
          <a:r>
            <a:rPr lang="en-GB" sz="1400" dirty="0" err="1" smtClean="0"/>
            <a:t>industriale</a:t>
          </a:r>
          <a:r>
            <a:rPr lang="en-GB" sz="1400" dirty="0" smtClean="0"/>
            <a:t>, focus </a:t>
          </a:r>
          <a:r>
            <a:rPr lang="en-GB" sz="1400" dirty="0" err="1" smtClean="0"/>
            <a:t>sinergie</a:t>
          </a:r>
          <a:r>
            <a:rPr lang="en-GB" sz="1400" dirty="0" smtClean="0"/>
            <a:t> </a:t>
          </a:r>
          <a:r>
            <a:rPr lang="en-GB" sz="1400" dirty="0" err="1" smtClean="0"/>
            <a:t>scarti</a:t>
          </a:r>
          <a:r>
            <a:rPr lang="en-GB" sz="1400" dirty="0" smtClean="0"/>
            <a:t> </a:t>
          </a:r>
          <a:r>
            <a:rPr lang="en-GB" sz="1400" dirty="0" err="1" smtClean="0"/>
            <a:t>specifici</a:t>
          </a:r>
          <a:r>
            <a:rPr lang="en-GB" sz="1400" dirty="0" smtClean="0"/>
            <a:t> </a:t>
          </a:r>
          <a:r>
            <a:rPr lang="en-GB" sz="1400" dirty="0" err="1" smtClean="0"/>
            <a:t>agroindustria</a:t>
          </a:r>
          <a:r>
            <a:rPr lang="it-IT" sz="1400" dirty="0" smtClean="0"/>
            <a:t> </a:t>
          </a:r>
          <a:endParaRPr lang="en-GB" sz="1400" dirty="0" smtClean="0"/>
        </a:p>
        <a:p>
          <a:r>
            <a:rPr lang="en-GB" sz="1400" dirty="0" smtClean="0"/>
            <a:t>Ongoing Regional project in Food sector (FOODCROSSING)</a:t>
          </a:r>
          <a:r>
            <a:rPr lang="it-IT" sz="1400" dirty="0" smtClean="0"/>
            <a:t> </a:t>
          </a:r>
          <a:endParaRPr lang="it-IT" sz="1400" dirty="0"/>
        </a:p>
      </dgm:t>
    </dgm:pt>
    <dgm:pt modelId="{693F5CA2-17DD-4489-93DE-F5FD43C3A0B8}" type="parTrans" cxnId="{B95DB508-E8ED-433C-97F0-631A13BCBBFE}">
      <dgm:prSet/>
      <dgm:spPr/>
      <dgm:t>
        <a:bodyPr/>
        <a:lstStyle/>
        <a:p>
          <a:endParaRPr lang="it-IT"/>
        </a:p>
      </dgm:t>
    </dgm:pt>
    <dgm:pt modelId="{AC47B1E3-8FB7-48A1-8979-7083A0AC3D22}" type="sibTrans" cxnId="{B95DB508-E8ED-433C-97F0-631A13BCBBFE}">
      <dgm:prSet/>
      <dgm:spPr/>
      <dgm:t>
        <a:bodyPr/>
        <a:lstStyle/>
        <a:p>
          <a:endParaRPr lang="it-IT"/>
        </a:p>
      </dgm:t>
    </dgm:pt>
    <dgm:pt modelId="{10D27F14-EBA6-4CB2-9F1B-CE03DB6EA013}">
      <dgm:prSet custT="1"/>
      <dgm:spPr>
        <a:solidFill>
          <a:srgbClr val="7030A0"/>
        </a:solidFill>
      </dgm:spPr>
      <dgm:t>
        <a:bodyPr/>
        <a:lstStyle/>
        <a:p>
          <a:r>
            <a:rPr lang="it-IT" sz="1400" b="1" dirty="0" smtClean="0"/>
            <a:t>STORM</a:t>
          </a:r>
          <a:r>
            <a:rPr lang="it-IT" sz="1400" dirty="0" smtClean="0"/>
            <a:t> </a:t>
          </a:r>
          <a:r>
            <a:rPr lang="en-US" sz="1400" dirty="0" smtClean="0"/>
            <a:t>“Industrial Symbiosis for the Sustainable Management of Raw Materials” </a:t>
          </a:r>
        </a:p>
        <a:p>
          <a:r>
            <a:rPr lang="en-US" sz="1400" b="1" dirty="0" smtClean="0"/>
            <a:t>ERMAT</a:t>
          </a:r>
          <a:r>
            <a:rPr lang="en-US" sz="1400" dirty="0" smtClean="0"/>
            <a:t> “Efficient use of Residual Materials”</a:t>
          </a:r>
        </a:p>
        <a:p>
          <a:r>
            <a:rPr lang="en-US" sz="1400" dirty="0" smtClean="0"/>
            <a:t>Network di </a:t>
          </a:r>
          <a:r>
            <a:rPr lang="en-US" sz="1400" dirty="0" err="1" smtClean="0"/>
            <a:t>infrastrutture</a:t>
          </a:r>
          <a:r>
            <a:rPr lang="en-US" sz="1400" dirty="0" smtClean="0"/>
            <a:t> di </a:t>
          </a:r>
          <a:r>
            <a:rPr lang="en-US" sz="1400" dirty="0" err="1" smtClean="0"/>
            <a:t>eccellenza</a:t>
          </a:r>
          <a:r>
            <a:rPr lang="en-US" sz="1400" dirty="0" smtClean="0"/>
            <a:t> della EIT KIC Raw Materials </a:t>
          </a:r>
          <a:endParaRPr lang="it-IT" sz="1400" dirty="0"/>
        </a:p>
      </dgm:t>
    </dgm:pt>
    <dgm:pt modelId="{2D5EC088-12FD-48E7-82A1-072B3C26A8C3}" type="parTrans" cxnId="{FBA87A3C-76A8-4453-B0A6-74EF86352911}">
      <dgm:prSet/>
      <dgm:spPr/>
      <dgm:t>
        <a:bodyPr/>
        <a:lstStyle/>
        <a:p>
          <a:endParaRPr lang="it-IT"/>
        </a:p>
      </dgm:t>
    </dgm:pt>
    <dgm:pt modelId="{2546CA42-0787-43A5-8560-FA19DB25E059}" type="sibTrans" cxnId="{FBA87A3C-76A8-4453-B0A6-74EF86352911}">
      <dgm:prSet/>
      <dgm:spPr/>
      <dgm:t>
        <a:bodyPr/>
        <a:lstStyle/>
        <a:p>
          <a:endParaRPr lang="it-IT"/>
        </a:p>
      </dgm:t>
    </dgm:pt>
    <dgm:pt modelId="{6F3EFD75-1EF1-413B-8D66-4F05C52158E0}">
      <dgm:prSet custT="1"/>
      <dgm:spPr>
        <a:solidFill>
          <a:srgbClr val="006666"/>
        </a:solidFill>
      </dgm:spPr>
      <dgm:t>
        <a:bodyPr/>
        <a:lstStyle/>
        <a:p>
          <a:r>
            <a:rPr lang="it-IT" sz="1400" b="1" dirty="0" smtClean="0"/>
            <a:t>Emilia-Romagna</a:t>
          </a:r>
          <a:r>
            <a:rPr lang="it-IT" sz="1400" b="0" dirty="0" smtClean="0"/>
            <a:t> – ASTER e camera del commercio di Bologna</a:t>
          </a:r>
        </a:p>
        <a:p>
          <a:r>
            <a:rPr lang="en-GB" sz="1400" b="0" dirty="0" smtClean="0"/>
            <a:t>10 </a:t>
          </a:r>
          <a:r>
            <a:rPr lang="en-GB" sz="1400" noProof="0" dirty="0" err="1" smtClean="0"/>
            <a:t>imprese</a:t>
          </a:r>
          <a:r>
            <a:rPr lang="en-GB" sz="1400" noProof="0" dirty="0" smtClean="0"/>
            <a:t> </a:t>
          </a:r>
          <a:r>
            <a:rPr lang="en-GB" sz="1400" noProof="0" dirty="0" err="1" smtClean="0"/>
            <a:t>partecipanti</a:t>
          </a:r>
          <a:r>
            <a:rPr lang="en-GB" sz="1400" noProof="0" dirty="0" smtClean="0"/>
            <a:t> </a:t>
          </a:r>
          <a:r>
            <a:rPr lang="en-GB" sz="1400" noProof="0" dirty="0" err="1" smtClean="0"/>
            <a:t>georeferenziate</a:t>
          </a:r>
          <a:r>
            <a:rPr lang="en-GB" sz="1400" noProof="0" dirty="0" smtClean="0"/>
            <a:t>  - circa </a:t>
          </a:r>
          <a:r>
            <a:rPr lang="en-GB" sz="1400" b="0" dirty="0" smtClean="0"/>
            <a:t>100 I/O - 90 </a:t>
          </a:r>
          <a:r>
            <a:rPr lang="en-GB" sz="1400" noProof="0" dirty="0" err="1" smtClean="0"/>
            <a:t>sinergie</a:t>
          </a:r>
          <a:r>
            <a:rPr lang="en-GB" sz="1400" noProof="0" dirty="0" smtClean="0"/>
            <a:t> </a:t>
          </a:r>
          <a:r>
            <a:rPr lang="en-GB" sz="1400" noProof="0" dirty="0" err="1" smtClean="0"/>
            <a:t>potenziali</a:t>
          </a:r>
          <a:r>
            <a:rPr lang="en-GB" sz="1400" noProof="0" dirty="0" smtClean="0"/>
            <a:t>  </a:t>
          </a:r>
          <a:endParaRPr lang="it-IT" sz="1400" b="0" dirty="0"/>
        </a:p>
      </dgm:t>
    </dgm:pt>
    <dgm:pt modelId="{4DCC49DD-6C2F-40F3-823B-44E73A0E75D7}" type="sibTrans" cxnId="{5779B258-4D6A-4B25-A4B2-17BD023CCEFC}">
      <dgm:prSet/>
      <dgm:spPr/>
      <dgm:t>
        <a:bodyPr/>
        <a:lstStyle/>
        <a:p>
          <a:endParaRPr lang="it-IT"/>
        </a:p>
      </dgm:t>
    </dgm:pt>
    <dgm:pt modelId="{C358D980-10D4-4EFD-93B2-3A5FB2687551}" type="parTrans" cxnId="{5779B258-4D6A-4B25-A4B2-17BD023CCEFC}">
      <dgm:prSet/>
      <dgm:spPr/>
      <dgm:t>
        <a:bodyPr/>
        <a:lstStyle/>
        <a:p>
          <a:endParaRPr lang="it-IT"/>
        </a:p>
      </dgm:t>
    </dgm:pt>
    <dgm:pt modelId="{386573D0-373D-4707-A2EC-08417930E6F7}">
      <dgm:prSet custT="1"/>
      <dgm:spPr>
        <a:solidFill>
          <a:srgbClr val="3399FF"/>
        </a:solidFill>
      </dgm:spPr>
      <dgm:t>
        <a:bodyPr/>
        <a:lstStyle/>
        <a:p>
          <a:r>
            <a:rPr lang="it-IT" sz="1400" b="1" dirty="0" smtClean="0">
              <a:solidFill>
                <a:schemeClr val="bg1"/>
              </a:solidFill>
            </a:rPr>
            <a:t>Sicilia</a:t>
          </a:r>
          <a:r>
            <a:rPr lang="it-IT" sz="1400" dirty="0" smtClean="0">
              <a:solidFill>
                <a:schemeClr val="bg1"/>
              </a:solidFill>
            </a:rPr>
            <a:t> – </a:t>
          </a:r>
          <a:r>
            <a:rPr lang="it-IT" sz="1400" dirty="0" err="1" smtClean="0">
              <a:solidFill>
                <a:schemeClr val="bg1"/>
              </a:solidFill>
            </a:rPr>
            <a:t>Stakeholders</a:t>
          </a:r>
          <a:r>
            <a:rPr lang="it-IT" sz="1400" dirty="0" smtClean="0">
              <a:solidFill>
                <a:schemeClr val="bg1"/>
              </a:solidFill>
            </a:rPr>
            <a:t> locali (Camera di commercio, </a:t>
          </a:r>
          <a:r>
            <a:rPr lang="it-IT" sz="1400" dirty="0" err="1" smtClean="0">
              <a:solidFill>
                <a:schemeClr val="bg1"/>
              </a:solidFill>
            </a:rPr>
            <a:t>Univ</a:t>
          </a:r>
          <a:r>
            <a:rPr lang="it-IT" sz="1400" dirty="0" smtClean="0">
              <a:solidFill>
                <a:schemeClr val="bg1"/>
              </a:solidFill>
            </a:rPr>
            <a:t>. </a:t>
          </a:r>
          <a:r>
            <a:rPr lang="it-IT" sz="1400" dirty="0" err="1" smtClean="0">
              <a:solidFill>
                <a:schemeClr val="bg1"/>
              </a:solidFill>
            </a:rPr>
            <a:t>of</a:t>
          </a:r>
          <a:r>
            <a:rPr lang="it-IT" sz="1400" dirty="0" smtClean="0">
              <a:solidFill>
                <a:schemeClr val="bg1"/>
              </a:solidFill>
            </a:rPr>
            <a:t> Catania, Confindustria)</a:t>
          </a:r>
        </a:p>
        <a:p>
          <a:r>
            <a:rPr lang="en-GB" sz="1400" noProof="0" dirty="0" smtClean="0"/>
            <a:t>90 </a:t>
          </a:r>
          <a:r>
            <a:rPr lang="en-GB" sz="1400" noProof="0" dirty="0" err="1" smtClean="0"/>
            <a:t>imprese</a:t>
          </a:r>
          <a:r>
            <a:rPr lang="en-GB" sz="1400" noProof="0" dirty="0" smtClean="0"/>
            <a:t> </a:t>
          </a:r>
          <a:r>
            <a:rPr lang="en-GB" sz="1400" noProof="0" dirty="0" err="1" smtClean="0"/>
            <a:t>partecipanti</a:t>
          </a:r>
          <a:r>
            <a:rPr lang="en-GB" sz="1400" noProof="0" dirty="0" smtClean="0"/>
            <a:t> </a:t>
          </a:r>
          <a:r>
            <a:rPr lang="en-GB" sz="1400" noProof="0" dirty="0" err="1" smtClean="0"/>
            <a:t>georeferenziate</a:t>
          </a:r>
          <a:r>
            <a:rPr lang="en-GB" sz="1400" noProof="0" dirty="0" smtClean="0"/>
            <a:t>  - circa 400 I/O -  600 </a:t>
          </a:r>
          <a:r>
            <a:rPr lang="en-GB" sz="1400" noProof="0" dirty="0" err="1" smtClean="0"/>
            <a:t>sinergie</a:t>
          </a:r>
          <a:r>
            <a:rPr lang="en-GB" sz="1400" noProof="0" dirty="0" smtClean="0"/>
            <a:t> </a:t>
          </a:r>
          <a:r>
            <a:rPr lang="en-GB" sz="1400" noProof="0" dirty="0" err="1" smtClean="0"/>
            <a:t>potenziali</a:t>
          </a:r>
          <a:r>
            <a:rPr lang="en-GB" sz="1400" noProof="0" dirty="0" smtClean="0"/>
            <a:t>  </a:t>
          </a:r>
          <a:endParaRPr lang="it-IT" sz="1400" dirty="0">
            <a:solidFill>
              <a:schemeClr val="bg1"/>
            </a:solidFill>
          </a:endParaRPr>
        </a:p>
      </dgm:t>
    </dgm:pt>
    <dgm:pt modelId="{41F12ADA-CA4E-40EC-8354-940A57FE6159}" type="parTrans" cxnId="{7CFA8C81-8654-4569-A3BF-D67E3C10D41D}">
      <dgm:prSet/>
      <dgm:spPr/>
      <dgm:t>
        <a:bodyPr/>
        <a:lstStyle/>
        <a:p>
          <a:endParaRPr lang="it-IT"/>
        </a:p>
      </dgm:t>
    </dgm:pt>
    <dgm:pt modelId="{814158A8-6DCE-4796-91EE-5D896E7CD8C4}" type="sibTrans" cxnId="{7CFA8C81-8654-4569-A3BF-D67E3C10D41D}">
      <dgm:prSet/>
      <dgm:spPr/>
      <dgm:t>
        <a:bodyPr/>
        <a:lstStyle/>
        <a:p>
          <a:endParaRPr lang="it-IT"/>
        </a:p>
      </dgm:t>
    </dgm:pt>
    <dgm:pt modelId="{53D3A453-4A1F-4291-961C-00F740EC1CE7}">
      <dgm:prSet phldrT="[Testo]" custT="1"/>
      <dgm:spPr>
        <a:solidFill>
          <a:srgbClr val="2D79AA"/>
        </a:solidFill>
      </dgm:spPr>
      <dgm:t>
        <a:bodyPr/>
        <a:lstStyle/>
        <a:p>
          <a:endParaRPr lang="it-IT" sz="1400" dirty="0" smtClean="0"/>
        </a:p>
        <a:p>
          <a:r>
            <a:rPr lang="en-GB" sz="1400" b="1" dirty="0" smtClean="0"/>
            <a:t>Umbria – </a:t>
          </a:r>
          <a:r>
            <a:rPr lang="en-GB" sz="1400" b="1" dirty="0" err="1" smtClean="0"/>
            <a:t>Sviluppumbria</a:t>
          </a:r>
          <a:endParaRPr lang="en-GB" sz="1400" dirty="0" smtClean="0"/>
        </a:p>
        <a:p>
          <a:r>
            <a:rPr lang="it-IT" sz="1400" dirty="0" smtClean="0"/>
            <a:t>Progetto finito finanziato dalla Regione Umbria, svolto in collaborazione con </a:t>
          </a:r>
          <a:r>
            <a:rPr lang="it-IT" sz="1400" dirty="0" err="1" smtClean="0"/>
            <a:t>Sviluppumbria</a:t>
          </a:r>
          <a:r>
            <a:rPr lang="it-IT" sz="1400" dirty="0" smtClean="0"/>
            <a:t> – circa 280 I/O – 200 sinergie potenziali </a:t>
          </a:r>
          <a:endParaRPr lang="en-GB" sz="1400" dirty="0" smtClean="0"/>
        </a:p>
        <a:p>
          <a:r>
            <a:rPr lang="en-GB" sz="1400" dirty="0" smtClean="0"/>
            <a:t>Ongoing Regional project in Food sector (FOODCROSSING)</a:t>
          </a:r>
          <a:r>
            <a:rPr lang="it-IT" sz="1400" dirty="0" smtClean="0"/>
            <a:t> </a:t>
          </a:r>
          <a:endParaRPr lang="it-IT" sz="1400" dirty="0"/>
        </a:p>
      </dgm:t>
    </dgm:pt>
    <dgm:pt modelId="{A01CC655-0296-4231-A598-2F4C220F12C5}" type="parTrans" cxnId="{F15FD6C7-7669-4693-B074-2D1473A259B1}">
      <dgm:prSet/>
      <dgm:spPr/>
      <dgm:t>
        <a:bodyPr/>
        <a:lstStyle/>
        <a:p>
          <a:endParaRPr lang="it-IT"/>
        </a:p>
      </dgm:t>
    </dgm:pt>
    <dgm:pt modelId="{24BF99D0-FC80-455A-A6AB-18D13330D7C6}" type="sibTrans" cxnId="{F15FD6C7-7669-4693-B074-2D1473A259B1}">
      <dgm:prSet/>
      <dgm:spPr/>
      <dgm:t>
        <a:bodyPr/>
        <a:lstStyle/>
        <a:p>
          <a:endParaRPr lang="it-IT"/>
        </a:p>
      </dgm:t>
    </dgm:pt>
    <dgm:pt modelId="{7DF62CED-E717-4C0C-A094-73EBA550C586}" type="pres">
      <dgm:prSet presAssocID="{A8B2FD86-1BA2-40C4-AB26-042C5F5C0148}" presName="Name0" presStyleCnt="0">
        <dgm:presLayoutVars>
          <dgm:chMax val="7"/>
          <dgm:chPref val="7"/>
          <dgm:dir/>
        </dgm:presLayoutVars>
      </dgm:prSet>
      <dgm:spPr/>
      <dgm:t>
        <a:bodyPr/>
        <a:lstStyle/>
        <a:p>
          <a:endParaRPr lang="it-IT"/>
        </a:p>
      </dgm:t>
    </dgm:pt>
    <dgm:pt modelId="{067CE1AD-3626-45D0-B8D3-C26FBF0E5484}" type="pres">
      <dgm:prSet presAssocID="{A8B2FD86-1BA2-40C4-AB26-042C5F5C0148}" presName="Name1" presStyleCnt="0"/>
      <dgm:spPr/>
    </dgm:pt>
    <dgm:pt modelId="{62D83110-CBD8-4856-B319-D16F961FF5B4}" type="pres">
      <dgm:prSet presAssocID="{A8B2FD86-1BA2-40C4-AB26-042C5F5C0148}" presName="cycle" presStyleCnt="0"/>
      <dgm:spPr/>
    </dgm:pt>
    <dgm:pt modelId="{192501A0-F5D5-472A-B7F9-CCDDE1510C72}" type="pres">
      <dgm:prSet presAssocID="{A8B2FD86-1BA2-40C4-AB26-042C5F5C0148}" presName="srcNode" presStyleLbl="node1" presStyleIdx="0" presStyleCnt="6"/>
      <dgm:spPr/>
    </dgm:pt>
    <dgm:pt modelId="{A07EBB16-4140-4BBD-88D1-4003F9CB0BBB}" type="pres">
      <dgm:prSet presAssocID="{A8B2FD86-1BA2-40C4-AB26-042C5F5C0148}" presName="conn" presStyleLbl="parChTrans1D2" presStyleIdx="0" presStyleCnt="1"/>
      <dgm:spPr/>
      <dgm:t>
        <a:bodyPr/>
        <a:lstStyle/>
        <a:p>
          <a:endParaRPr lang="it-IT"/>
        </a:p>
      </dgm:t>
    </dgm:pt>
    <dgm:pt modelId="{69ED84FA-8782-4EE1-8048-25A4193061BF}" type="pres">
      <dgm:prSet presAssocID="{A8B2FD86-1BA2-40C4-AB26-042C5F5C0148}" presName="extraNode" presStyleLbl="node1" presStyleIdx="0" presStyleCnt="6"/>
      <dgm:spPr/>
    </dgm:pt>
    <dgm:pt modelId="{FDCA8024-6B61-4A6B-8345-FECD3708E6C0}" type="pres">
      <dgm:prSet presAssocID="{A8B2FD86-1BA2-40C4-AB26-042C5F5C0148}" presName="dstNode" presStyleLbl="node1" presStyleIdx="0" presStyleCnt="6"/>
      <dgm:spPr/>
    </dgm:pt>
    <dgm:pt modelId="{E96E05F6-2D90-4EBE-90F2-2BA59C6099B8}" type="pres">
      <dgm:prSet presAssocID="{386573D0-373D-4707-A2EC-08417930E6F7}" presName="text_1" presStyleLbl="node1" presStyleIdx="0" presStyleCnt="6" custScaleY="147023">
        <dgm:presLayoutVars>
          <dgm:bulletEnabled val="1"/>
        </dgm:presLayoutVars>
      </dgm:prSet>
      <dgm:spPr/>
      <dgm:t>
        <a:bodyPr/>
        <a:lstStyle/>
        <a:p>
          <a:endParaRPr lang="it-IT"/>
        </a:p>
      </dgm:t>
    </dgm:pt>
    <dgm:pt modelId="{29F8B172-9A67-40AD-914D-09B963D8AAA0}" type="pres">
      <dgm:prSet presAssocID="{386573D0-373D-4707-A2EC-08417930E6F7}" presName="accent_1" presStyleCnt="0"/>
      <dgm:spPr/>
    </dgm:pt>
    <dgm:pt modelId="{9E239B78-6F58-4238-9CB1-99D7BBECA5FE}" type="pres">
      <dgm:prSet presAssocID="{386573D0-373D-4707-A2EC-08417930E6F7}" presName="accentRepeatNode" presStyleLbl="solidFgAcc1" presStyleIdx="0" presStyleCnt="6" custLinFactNeighborX="-17349" custLinFactNeighborY="-7646"/>
      <dgm:spPr>
        <a:ln>
          <a:solidFill>
            <a:srgbClr val="3399FF"/>
          </a:solidFill>
        </a:ln>
      </dgm:spPr>
      <dgm:t>
        <a:bodyPr/>
        <a:lstStyle/>
        <a:p>
          <a:endParaRPr lang="it-IT"/>
        </a:p>
      </dgm:t>
    </dgm:pt>
    <dgm:pt modelId="{7518A65F-DD96-4237-B0B6-FAA891D01BB0}" type="pres">
      <dgm:prSet presAssocID="{62B00382-76DA-4727-995E-822DC1DB025F}" presName="text_2" presStyleLbl="node1" presStyleIdx="1" presStyleCnt="6">
        <dgm:presLayoutVars>
          <dgm:bulletEnabled val="1"/>
        </dgm:presLayoutVars>
      </dgm:prSet>
      <dgm:spPr/>
      <dgm:t>
        <a:bodyPr/>
        <a:lstStyle/>
        <a:p>
          <a:endParaRPr lang="it-IT"/>
        </a:p>
      </dgm:t>
    </dgm:pt>
    <dgm:pt modelId="{57923FA7-433C-4B55-A5ED-199A5B85D2EF}" type="pres">
      <dgm:prSet presAssocID="{62B00382-76DA-4727-995E-822DC1DB025F}" presName="accent_2" presStyleCnt="0"/>
      <dgm:spPr/>
    </dgm:pt>
    <dgm:pt modelId="{CDF444B1-5264-4B6F-A2B5-07D84A4E32BB}" type="pres">
      <dgm:prSet presAssocID="{62B00382-76DA-4727-995E-822DC1DB025F}" presName="accentRepeatNode" presStyleLbl="solidFgAcc1" presStyleIdx="1" presStyleCnt="6" custLinFactNeighborX="-12232" custLinFactNeighborY="-18348"/>
      <dgm:spPr>
        <a:ln>
          <a:solidFill>
            <a:schemeClr val="accent1">
              <a:lumMod val="75000"/>
            </a:schemeClr>
          </a:solidFill>
        </a:ln>
      </dgm:spPr>
      <dgm:t>
        <a:bodyPr/>
        <a:lstStyle/>
        <a:p>
          <a:endParaRPr lang="it-IT"/>
        </a:p>
      </dgm:t>
    </dgm:pt>
    <dgm:pt modelId="{FDF57343-BD08-4DD0-8DA9-A987A381C25F}" type="pres">
      <dgm:prSet presAssocID="{6F3EFD75-1EF1-413B-8D66-4F05C52158E0}" presName="text_3" presStyleLbl="node1" presStyleIdx="2" presStyleCnt="6">
        <dgm:presLayoutVars>
          <dgm:bulletEnabled val="1"/>
        </dgm:presLayoutVars>
      </dgm:prSet>
      <dgm:spPr/>
      <dgm:t>
        <a:bodyPr/>
        <a:lstStyle/>
        <a:p>
          <a:endParaRPr lang="it-IT"/>
        </a:p>
      </dgm:t>
    </dgm:pt>
    <dgm:pt modelId="{C334AEF4-D9ED-45B3-93D7-B94A694710DF}" type="pres">
      <dgm:prSet presAssocID="{6F3EFD75-1EF1-413B-8D66-4F05C52158E0}" presName="accent_3" presStyleCnt="0"/>
      <dgm:spPr/>
    </dgm:pt>
    <dgm:pt modelId="{3B470E87-3E9E-4802-9BE5-70A4809C54E4}" type="pres">
      <dgm:prSet presAssocID="{6F3EFD75-1EF1-413B-8D66-4F05C52158E0}" presName="accentRepeatNode" presStyleLbl="solidFgAcc1" presStyleIdx="2" presStyleCnt="6" custLinFactNeighborY="-16819"/>
      <dgm:spPr>
        <a:ln>
          <a:solidFill>
            <a:srgbClr val="006666"/>
          </a:solidFill>
        </a:ln>
      </dgm:spPr>
      <dgm:t>
        <a:bodyPr/>
        <a:lstStyle/>
        <a:p>
          <a:endParaRPr lang="it-IT"/>
        </a:p>
      </dgm:t>
    </dgm:pt>
    <dgm:pt modelId="{79A3126A-9B3E-4147-A271-A197C286DE1C}" type="pres">
      <dgm:prSet presAssocID="{B635E4FC-9908-4C80-8E73-8700C42D4884}" presName="text_4" presStyleLbl="node1" presStyleIdx="3" presStyleCnt="6" custScaleY="137305">
        <dgm:presLayoutVars>
          <dgm:bulletEnabled val="1"/>
        </dgm:presLayoutVars>
      </dgm:prSet>
      <dgm:spPr/>
      <dgm:t>
        <a:bodyPr/>
        <a:lstStyle/>
        <a:p>
          <a:endParaRPr lang="it-IT"/>
        </a:p>
      </dgm:t>
    </dgm:pt>
    <dgm:pt modelId="{68298BCC-5222-4399-8207-022668C606BC}" type="pres">
      <dgm:prSet presAssocID="{B635E4FC-9908-4C80-8E73-8700C42D4884}" presName="accent_4" presStyleCnt="0"/>
      <dgm:spPr/>
    </dgm:pt>
    <dgm:pt modelId="{D429D15C-B258-4A82-A30F-4594DA351892}" type="pres">
      <dgm:prSet presAssocID="{B635E4FC-9908-4C80-8E73-8700C42D4884}" presName="accentRepeatNode" presStyleLbl="solidFgAcc1" presStyleIdx="3" presStyleCnt="6" custLinFactNeighborX="7645" custLinFactNeighborY="-10703"/>
      <dgm:spPr>
        <a:ln>
          <a:solidFill>
            <a:srgbClr val="C00000"/>
          </a:solidFill>
        </a:ln>
      </dgm:spPr>
    </dgm:pt>
    <dgm:pt modelId="{07F84929-FFA3-48DB-B60B-7DA34DCF7652}" type="pres">
      <dgm:prSet presAssocID="{53D3A453-4A1F-4291-961C-00F740EC1CE7}" presName="text_5" presStyleLbl="node1" presStyleIdx="4" presStyleCnt="6" custScaleY="145689">
        <dgm:presLayoutVars>
          <dgm:bulletEnabled val="1"/>
        </dgm:presLayoutVars>
      </dgm:prSet>
      <dgm:spPr/>
      <dgm:t>
        <a:bodyPr/>
        <a:lstStyle/>
        <a:p>
          <a:endParaRPr lang="it-IT"/>
        </a:p>
      </dgm:t>
    </dgm:pt>
    <dgm:pt modelId="{25542AE4-5721-4A40-AD9A-B3FF06ED5406}" type="pres">
      <dgm:prSet presAssocID="{53D3A453-4A1F-4291-961C-00F740EC1CE7}" presName="accent_5" presStyleCnt="0"/>
      <dgm:spPr/>
    </dgm:pt>
    <dgm:pt modelId="{B29C283E-DCA9-487A-8FE9-064755A027B5}" type="pres">
      <dgm:prSet presAssocID="{53D3A453-4A1F-4291-961C-00F740EC1CE7}" presName="accentRepeatNode" presStyleLbl="solidFgAcc1" presStyleIdx="4" presStyleCnt="6" custLinFactNeighborY="-9174"/>
      <dgm:spPr>
        <a:ln>
          <a:solidFill>
            <a:srgbClr val="2D79AA"/>
          </a:solidFill>
        </a:ln>
      </dgm:spPr>
      <dgm:t>
        <a:bodyPr/>
        <a:lstStyle/>
        <a:p>
          <a:endParaRPr lang="it-IT"/>
        </a:p>
      </dgm:t>
    </dgm:pt>
    <dgm:pt modelId="{59566E8B-BB49-4011-A665-9F091C0B67B8}" type="pres">
      <dgm:prSet presAssocID="{10D27F14-EBA6-4CB2-9F1B-CE03DB6EA013}" presName="text_6" presStyleLbl="node1" presStyleIdx="5" presStyleCnt="6" custScaleY="137506">
        <dgm:presLayoutVars>
          <dgm:bulletEnabled val="1"/>
        </dgm:presLayoutVars>
      </dgm:prSet>
      <dgm:spPr/>
      <dgm:t>
        <a:bodyPr/>
        <a:lstStyle/>
        <a:p>
          <a:endParaRPr lang="it-IT"/>
        </a:p>
      </dgm:t>
    </dgm:pt>
    <dgm:pt modelId="{242C8564-6728-4437-B922-BC5F0AC4E313}" type="pres">
      <dgm:prSet presAssocID="{10D27F14-EBA6-4CB2-9F1B-CE03DB6EA013}" presName="accent_6" presStyleCnt="0"/>
      <dgm:spPr/>
    </dgm:pt>
    <dgm:pt modelId="{0C601294-351E-4912-8E26-2D0CFB6FBA87}" type="pres">
      <dgm:prSet presAssocID="{10D27F14-EBA6-4CB2-9F1B-CE03DB6EA013}" presName="accentRepeatNode" presStyleLbl="solidFgAcc1" presStyleIdx="5" presStyleCnt="6"/>
      <dgm:spPr>
        <a:ln>
          <a:solidFill>
            <a:srgbClr val="7030A0"/>
          </a:solidFill>
        </a:ln>
      </dgm:spPr>
      <dgm:t>
        <a:bodyPr/>
        <a:lstStyle/>
        <a:p>
          <a:endParaRPr lang="it-IT"/>
        </a:p>
      </dgm:t>
    </dgm:pt>
  </dgm:ptLst>
  <dgm:cxnLst>
    <dgm:cxn modelId="{B95DB508-E8ED-433C-97F0-631A13BCBBFE}" srcId="{A8B2FD86-1BA2-40C4-AB26-042C5F5C0148}" destId="{B635E4FC-9908-4C80-8E73-8700C42D4884}" srcOrd="3" destOrd="0" parTransId="{693F5CA2-17DD-4489-93DE-F5FD43C3A0B8}" sibTransId="{AC47B1E3-8FB7-48A1-8979-7083A0AC3D22}"/>
    <dgm:cxn modelId="{CEF19EB9-313D-490D-B9D0-8D546E66D658}" type="presOf" srcId="{10D27F14-EBA6-4CB2-9F1B-CE03DB6EA013}" destId="{59566E8B-BB49-4011-A665-9F091C0B67B8}" srcOrd="0" destOrd="0" presId="urn:microsoft.com/office/officeart/2008/layout/VerticalCurvedList"/>
    <dgm:cxn modelId="{052C42D9-E775-45EA-864F-075E387D0697}" type="presOf" srcId="{62B00382-76DA-4727-995E-822DC1DB025F}" destId="{7518A65F-DD96-4237-B0B6-FAA891D01BB0}" srcOrd="0" destOrd="0" presId="urn:microsoft.com/office/officeart/2008/layout/VerticalCurvedList"/>
    <dgm:cxn modelId="{C876B932-A10D-47D7-BF98-1FDFD3746907}" type="presOf" srcId="{386573D0-373D-4707-A2EC-08417930E6F7}" destId="{E96E05F6-2D90-4EBE-90F2-2BA59C6099B8}" srcOrd="0" destOrd="0" presId="urn:microsoft.com/office/officeart/2008/layout/VerticalCurvedList"/>
    <dgm:cxn modelId="{30E33979-8407-42FD-93BE-BDED369FFFE2}" type="presOf" srcId="{B635E4FC-9908-4C80-8E73-8700C42D4884}" destId="{79A3126A-9B3E-4147-A271-A197C286DE1C}" srcOrd="0" destOrd="0" presId="urn:microsoft.com/office/officeart/2008/layout/VerticalCurvedList"/>
    <dgm:cxn modelId="{F73A3365-6413-4C45-81E4-ED7CFF9D78E6}" srcId="{A8B2FD86-1BA2-40C4-AB26-042C5F5C0148}" destId="{62B00382-76DA-4727-995E-822DC1DB025F}" srcOrd="1" destOrd="0" parTransId="{5A4215CE-A643-4F70-8C7F-23A673CDD1BA}" sibTransId="{8DDFF512-CF14-44C0-8B67-28ED7199E7AD}"/>
    <dgm:cxn modelId="{70B6EF16-6118-4976-8BC5-B264D448F40C}" type="presOf" srcId="{6F3EFD75-1EF1-413B-8D66-4F05C52158E0}" destId="{FDF57343-BD08-4DD0-8DA9-A987A381C25F}" srcOrd="0" destOrd="0" presId="urn:microsoft.com/office/officeart/2008/layout/VerticalCurvedList"/>
    <dgm:cxn modelId="{F9588422-15A4-437E-A9BB-C1D518070400}" type="presOf" srcId="{53D3A453-4A1F-4291-961C-00F740EC1CE7}" destId="{07F84929-FFA3-48DB-B60B-7DA34DCF7652}" srcOrd="0" destOrd="0" presId="urn:microsoft.com/office/officeart/2008/layout/VerticalCurvedList"/>
    <dgm:cxn modelId="{35CA2237-E58B-48FC-90ED-E7A3F15A9BC1}" type="presOf" srcId="{A8B2FD86-1BA2-40C4-AB26-042C5F5C0148}" destId="{7DF62CED-E717-4C0C-A094-73EBA550C586}" srcOrd="0" destOrd="0" presId="urn:microsoft.com/office/officeart/2008/layout/VerticalCurvedList"/>
    <dgm:cxn modelId="{EA40C86D-F7FF-463D-BF8B-A9ED63843738}" type="presOf" srcId="{814158A8-6DCE-4796-91EE-5D896E7CD8C4}" destId="{A07EBB16-4140-4BBD-88D1-4003F9CB0BBB}" srcOrd="0" destOrd="0" presId="urn:microsoft.com/office/officeart/2008/layout/VerticalCurvedList"/>
    <dgm:cxn modelId="{FBA87A3C-76A8-4453-B0A6-74EF86352911}" srcId="{A8B2FD86-1BA2-40C4-AB26-042C5F5C0148}" destId="{10D27F14-EBA6-4CB2-9F1B-CE03DB6EA013}" srcOrd="5" destOrd="0" parTransId="{2D5EC088-12FD-48E7-82A1-072B3C26A8C3}" sibTransId="{2546CA42-0787-43A5-8560-FA19DB25E059}"/>
    <dgm:cxn modelId="{F15FD6C7-7669-4693-B074-2D1473A259B1}" srcId="{A8B2FD86-1BA2-40C4-AB26-042C5F5C0148}" destId="{53D3A453-4A1F-4291-961C-00F740EC1CE7}" srcOrd="4" destOrd="0" parTransId="{A01CC655-0296-4231-A598-2F4C220F12C5}" sibTransId="{24BF99D0-FC80-455A-A6AB-18D13330D7C6}"/>
    <dgm:cxn modelId="{7CFA8C81-8654-4569-A3BF-D67E3C10D41D}" srcId="{A8B2FD86-1BA2-40C4-AB26-042C5F5C0148}" destId="{386573D0-373D-4707-A2EC-08417930E6F7}" srcOrd="0" destOrd="0" parTransId="{41F12ADA-CA4E-40EC-8354-940A57FE6159}" sibTransId="{814158A8-6DCE-4796-91EE-5D896E7CD8C4}"/>
    <dgm:cxn modelId="{5779B258-4D6A-4B25-A4B2-17BD023CCEFC}" srcId="{A8B2FD86-1BA2-40C4-AB26-042C5F5C0148}" destId="{6F3EFD75-1EF1-413B-8D66-4F05C52158E0}" srcOrd="2" destOrd="0" parTransId="{C358D980-10D4-4EFD-93B2-3A5FB2687551}" sibTransId="{4DCC49DD-6C2F-40F3-823B-44E73A0E75D7}"/>
    <dgm:cxn modelId="{07AF2FB2-598D-4EB8-A495-EC7BA6074649}" type="presParOf" srcId="{7DF62CED-E717-4C0C-A094-73EBA550C586}" destId="{067CE1AD-3626-45D0-B8D3-C26FBF0E5484}" srcOrd="0" destOrd="0" presId="urn:microsoft.com/office/officeart/2008/layout/VerticalCurvedList"/>
    <dgm:cxn modelId="{DB8D3394-BB65-4EC1-A7ED-9C55B5A5E980}" type="presParOf" srcId="{067CE1AD-3626-45D0-B8D3-C26FBF0E5484}" destId="{62D83110-CBD8-4856-B319-D16F961FF5B4}" srcOrd="0" destOrd="0" presId="urn:microsoft.com/office/officeart/2008/layout/VerticalCurvedList"/>
    <dgm:cxn modelId="{8796BB5D-4A47-4327-91AC-AC6176D02844}" type="presParOf" srcId="{62D83110-CBD8-4856-B319-D16F961FF5B4}" destId="{192501A0-F5D5-472A-B7F9-CCDDE1510C72}" srcOrd="0" destOrd="0" presId="urn:microsoft.com/office/officeart/2008/layout/VerticalCurvedList"/>
    <dgm:cxn modelId="{D6759A5C-CF3A-4217-AC9E-98F778FB57A3}" type="presParOf" srcId="{62D83110-CBD8-4856-B319-D16F961FF5B4}" destId="{A07EBB16-4140-4BBD-88D1-4003F9CB0BBB}" srcOrd="1" destOrd="0" presId="urn:microsoft.com/office/officeart/2008/layout/VerticalCurvedList"/>
    <dgm:cxn modelId="{3974678E-1B22-493E-A9B5-1F5E00686D0E}" type="presParOf" srcId="{62D83110-CBD8-4856-B319-D16F961FF5B4}" destId="{69ED84FA-8782-4EE1-8048-25A4193061BF}" srcOrd="2" destOrd="0" presId="urn:microsoft.com/office/officeart/2008/layout/VerticalCurvedList"/>
    <dgm:cxn modelId="{7971CD5C-97F1-4861-926E-886625054079}" type="presParOf" srcId="{62D83110-CBD8-4856-B319-D16F961FF5B4}" destId="{FDCA8024-6B61-4A6B-8345-FECD3708E6C0}" srcOrd="3" destOrd="0" presId="urn:microsoft.com/office/officeart/2008/layout/VerticalCurvedList"/>
    <dgm:cxn modelId="{02B50519-E089-4049-BD3E-D58980B7C884}" type="presParOf" srcId="{067CE1AD-3626-45D0-B8D3-C26FBF0E5484}" destId="{E96E05F6-2D90-4EBE-90F2-2BA59C6099B8}" srcOrd="1" destOrd="0" presId="urn:microsoft.com/office/officeart/2008/layout/VerticalCurvedList"/>
    <dgm:cxn modelId="{7F34BD35-6D9D-45DF-A263-DED3B5880240}" type="presParOf" srcId="{067CE1AD-3626-45D0-B8D3-C26FBF0E5484}" destId="{29F8B172-9A67-40AD-914D-09B963D8AAA0}" srcOrd="2" destOrd="0" presId="urn:microsoft.com/office/officeart/2008/layout/VerticalCurvedList"/>
    <dgm:cxn modelId="{035303C7-E258-4F2C-8077-3B5D42FF04B2}" type="presParOf" srcId="{29F8B172-9A67-40AD-914D-09B963D8AAA0}" destId="{9E239B78-6F58-4238-9CB1-99D7BBECA5FE}" srcOrd="0" destOrd="0" presId="urn:microsoft.com/office/officeart/2008/layout/VerticalCurvedList"/>
    <dgm:cxn modelId="{B22B73C0-DB63-4178-BA64-E913B36FEFB0}" type="presParOf" srcId="{067CE1AD-3626-45D0-B8D3-C26FBF0E5484}" destId="{7518A65F-DD96-4237-B0B6-FAA891D01BB0}" srcOrd="3" destOrd="0" presId="urn:microsoft.com/office/officeart/2008/layout/VerticalCurvedList"/>
    <dgm:cxn modelId="{CCF9DF71-8A38-4941-9572-5DB0A81BA802}" type="presParOf" srcId="{067CE1AD-3626-45D0-B8D3-C26FBF0E5484}" destId="{57923FA7-433C-4B55-A5ED-199A5B85D2EF}" srcOrd="4" destOrd="0" presId="urn:microsoft.com/office/officeart/2008/layout/VerticalCurvedList"/>
    <dgm:cxn modelId="{DA034EEA-E649-494A-BBF8-146E73891935}" type="presParOf" srcId="{57923FA7-433C-4B55-A5ED-199A5B85D2EF}" destId="{CDF444B1-5264-4B6F-A2B5-07D84A4E32BB}" srcOrd="0" destOrd="0" presId="urn:microsoft.com/office/officeart/2008/layout/VerticalCurvedList"/>
    <dgm:cxn modelId="{F5CE65D8-525E-4FC4-970C-36BE94629022}" type="presParOf" srcId="{067CE1AD-3626-45D0-B8D3-C26FBF0E5484}" destId="{FDF57343-BD08-4DD0-8DA9-A987A381C25F}" srcOrd="5" destOrd="0" presId="urn:microsoft.com/office/officeart/2008/layout/VerticalCurvedList"/>
    <dgm:cxn modelId="{748F02F4-65B6-4D3F-B230-C8BE8CF9C431}" type="presParOf" srcId="{067CE1AD-3626-45D0-B8D3-C26FBF0E5484}" destId="{C334AEF4-D9ED-45B3-93D7-B94A694710DF}" srcOrd="6" destOrd="0" presId="urn:microsoft.com/office/officeart/2008/layout/VerticalCurvedList"/>
    <dgm:cxn modelId="{7B0B4A6E-0C24-4B97-A3F1-00AB86DC1E1F}" type="presParOf" srcId="{C334AEF4-D9ED-45B3-93D7-B94A694710DF}" destId="{3B470E87-3E9E-4802-9BE5-70A4809C54E4}" srcOrd="0" destOrd="0" presId="urn:microsoft.com/office/officeart/2008/layout/VerticalCurvedList"/>
    <dgm:cxn modelId="{4467DE21-763C-4767-9458-0C2A1298C953}" type="presParOf" srcId="{067CE1AD-3626-45D0-B8D3-C26FBF0E5484}" destId="{79A3126A-9B3E-4147-A271-A197C286DE1C}" srcOrd="7" destOrd="0" presId="urn:microsoft.com/office/officeart/2008/layout/VerticalCurvedList"/>
    <dgm:cxn modelId="{663C2C8D-886D-4A60-83C1-7AEE9A497FD8}" type="presParOf" srcId="{067CE1AD-3626-45D0-B8D3-C26FBF0E5484}" destId="{68298BCC-5222-4399-8207-022668C606BC}" srcOrd="8" destOrd="0" presId="urn:microsoft.com/office/officeart/2008/layout/VerticalCurvedList"/>
    <dgm:cxn modelId="{71F53633-538C-4E19-A59D-DD3344623B6B}" type="presParOf" srcId="{68298BCC-5222-4399-8207-022668C606BC}" destId="{D429D15C-B258-4A82-A30F-4594DA351892}" srcOrd="0" destOrd="0" presId="urn:microsoft.com/office/officeart/2008/layout/VerticalCurvedList"/>
    <dgm:cxn modelId="{421E72C5-C71F-4141-B486-17EAC9EEB3E8}" type="presParOf" srcId="{067CE1AD-3626-45D0-B8D3-C26FBF0E5484}" destId="{07F84929-FFA3-48DB-B60B-7DA34DCF7652}" srcOrd="9" destOrd="0" presId="urn:microsoft.com/office/officeart/2008/layout/VerticalCurvedList"/>
    <dgm:cxn modelId="{AA673E4C-36C5-418F-9476-20CF36085D5B}" type="presParOf" srcId="{067CE1AD-3626-45D0-B8D3-C26FBF0E5484}" destId="{25542AE4-5721-4A40-AD9A-B3FF06ED5406}" srcOrd="10" destOrd="0" presId="urn:microsoft.com/office/officeart/2008/layout/VerticalCurvedList"/>
    <dgm:cxn modelId="{1E91DA46-B093-4963-A3B0-0D821C8AE9B0}" type="presParOf" srcId="{25542AE4-5721-4A40-AD9A-B3FF06ED5406}" destId="{B29C283E-DCA9-487A-8FE9-064755A027B5}" srcOrd="0" destOrd="0" presId="urn:microsoft.com/office/officeart/2008/layout/VerticalCurvedList"/>
    <dgm:cxn modelId="{15D6D937-A759-4831-853C-8EE372259299}" type="presParOf" srcId="{067CE1AD-3626-45D0-B8D3-C26FBF0E5484}" destId="{59566E8B-BB49-4011-A665-9F091C0B67B8}" srcOrd="11" destOrd="0" presId="urn:microsoft.com/office/officeart/2008/layout/VerticalCurvedList"/>
    <dgm:cxn modelId="{DC648B04-B93F-436C-A588-A268C8D6F36B}" type="presParOf" srcId="{067CE1AD-3626-45D0-B8D3-C26FBF0E5484}" destId="{242C8564-6728-4437-B922-BC5F0AC4E313}" srcOrd="12" destOrd="0" presId="urn:microsoft.com/office/officeart/2008/layout/VerticalCurvedList"/>
    <dgm:cxn modelId="{B1F5DEE2-C7BD-4313-AAED-B408BD0109BF}" type="presParOf" srcId="{242C8564-6728-4437-B922-BC5F0AC4E313}" destId="{0C601294-351E-4912-8E26-2D0CFB6FBA8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83328A-ECFE-4CDD-A595-B73FED3ED693}" type="doc">
      <dgm:prSet loTypeId="urn:microsoft.com/office/officeart/2005/8/layout/vList6" loCatId="list" qsTypeId="urn:microsoft.com/office/officeart/2005/8/quickstyle/3d4" qsCatId="3D" csTypeId="urn:microsoft.com/office/officeart/2005/8/colors/colorful5" csCatId="colorful" phldr="1"/>
      <dgm:spPr/>
      <dgm:t>
        <a:bodyPr/>
        <a:lstStyle/>
        <a:p>
          <a:endParaRPr lang="it-IT"/>
        </a:p>
      </dgm:t>
    </dgm:pt>
    <dgm:pt modelId="{729AD76D-7502-4BFC-8533-82A88D154DA7}">
      <dgm:prSet phldrT="[Testo]" custT="1"/>
      <dgm:spPr>
        <a:solidFill>
          <a:srgbClr val="FF6600"/>
        </a:solidFill>
      </dgm:spPr>
      <dgm:t>
        <a:bodyPr/>
        <a:lstStyle/>
        <a:p>
          <a:r>
            <a:rPr lang="it-IT" sz="1500" dirty="0" err="1" smtClean="0"/>
            <a:t>Printed</a:t>
          </a:r>
          <a:r>
            <a:rPr lang="it-IT" sz="1500" dirty="0" smtClean="0"/>
            <a:t> Circuit </a:t>
          </a:r>
          <a:r>
            <a:rPr lang="it-IT" sz="1500" dirty="0" err="1" smtClean="0"/>
            <a:t>Boards</a:t>
          </a:r>
          <a:endParaRPr lang="it-IT" sz="1500" dirty="0"/>
        </a:p>
      </dgm:t>
    </dgm:pt>
    <dgm:pt modelId="{95A71E1C-451D-4438-B10F-199BDCE2A2E3}" type="parTrans" cxnId="{10FB4393-C3D3-4FBF-A9F3-826A8F1B09D7}">
      <dgm:prSet/>
      <dgm:spPr/>
      <dgm:t>
        <a:bodyPr/>
        <a:lstStyle/>
        <a:p>
          <a:endParaRPr lang="it-IT" sz="1500"/>
        </a:p>
      </dgm:t>
    </dgm:pt>
    <dgm:pt modelId="{49FF513A-C2C4-48F5-ABA4-932645F32793}" type="sibTrans" cxnId="{10FB4393-C3D3-4FBF-A9F3-826A8F1B09D7}">
      <dgm:prSet/>
      <dgm:spPr/>
      <dgm:t>
        <a:bodyPr/>
        <a:lstStyle/>
        <a:p>
          <a:endParaRPr lang="it-IT" sz="1500"/>
        </a:p>
      </dgm:t>
    </dgm:pt>
    <dgm:pt modelId="{4FE380AF-C08D-4E73-A2CF-7B0C870D983B}">
      <dgm:prSet phldrT="[Testo]" custT="1"/>
      <dgm:spPr>
        <a:solidFill>
          <a:srgbClr val="CC6600">
            <a:alpha val="89804"/>
          </a:srgbClr>
        </a:solidFill>
      </dgm:spPr>
      <dgm:t>
        <a:bodyPr/>
        <a:lstStyle/>
        <a:p>
          <a:r>
            <a:rPr lang="it-IT" sz="1500" dirty="0" err="1" smtClean="0">
              <a:solidFill>
                <a:schemeClr val="bg1"/>
              </a:solidFill>
            </a:rPr>
            <a:t>gold</a:t>
          </a:r>
          <a:r>
            <a:rPr lang="it-IT" sz="1500" dirty="0" smtClean="0">
              <a:solidFill>
                <a:schemeClr val="bg1"/>
              </a:solidFill>
            </a:rPr>
            <a:t>, silver, </a:t>
          </a:r>
          <a:r>
            <a:rPr lang="it-IT" sz="1500" dirty="0" err="1" smtClean="0">
              <a:solidFill>
                <a:schemeClr val="bg1"/>
              </a:solidFill>
            </a:rPr>
            <a:t>copper</a:t>
          </a:r>
          <a:r>
            <a:rPr lang="it-IT" sz="1500" dirty="0" smtClean="0">
              <a:solidFill>
                <a:schemeClr val="bg1"/>
              </a:solidFill>
            </a:rPr>
            <a:t>, </a:t>
          </a:r>
          <a:r>
            <a:rPr lang="it-IT" sz="1500" dirty="0" err="1" smtClean="0">
              <a:solidFill>
                <a:schemeClr val="bg1"/>
              </a:solidFill>
            </a:rPr>
            <a:t>tin</a:t>
          </a:r>
          <a:r>
            <a:rPr lang="it-IT" sz="1500" dirty="0" smtClean="0">
              <a:solidFill>
                <a:schemeClr val="bg1"/>
              </a:solidFill>
            </a:rPr>
            <a:t>, </a:t>
          </a:r>
          <a:r>
            <a:rPr lang="it-IT" sz="1500" dirty="0" err="1" smtClean="0">
              <a:solidFill>
                <a:schemeClr val="bg1"/>
              </a:solidFill>
            </a:rPr>
            <a:t>lead</a:t>
          </a:r>
          <a:r>
            <a:rPr lang="it-IT" sz="1500" dirty="0" smtClean="0">
              <a:solidFill>
                <a:schemeClr val="bg1"/>
              </a:solidFill>
            </a:rPr>
            <a:t>, </a:t>
          </a:r>
          <a:r>
            <a:rPr lang="it-IT" sz="1500" dirty="0" err="1" smtClean="0">
              <a:solidFill>
                <a:schemeClr val="bg1"/>
              </a:solidFill>
            </a:rPr>
            <a:t>palladium</a:t>
          </a:r>
          <a:r>
            <a:rPr lang="it-IT" sz="1500" dirty="0" smtClean="0">
              <a:solidFill>
                <a:schemeClr val="bg1"/>
              </a:solidFill>
            </a:rPr>
            <a:t>, </a:t>
          </a:r>
          <a:r>
            <a:rPr lang="it-IT" sz="1500" dirty="0" err="1" smtClean="0">
              <a:solidFill>
                <a:schemeClr val="bg1"/>
              </a:solidFill>
            </a:rPr>
            <a:t>plastics</a:t>
          </a:r>
          <a:endParaRPr lang="it-IT" sz="1500" dirty="0">
            <a:solidFill>
              <a:schemeClr val="bg1"/>
            </a:solidFill>
          </a:endParaRPr>
        </a:p>
      </dgm:t>
    </dgm:pt>
    <dgm:pt modelId="{F0CB958A-EA9B-4C42-B09F-E2CD456557FC}" type="parTrans" cxnId="{2C8416FA-365F-4B88-949A-97C97E3E072A}">
      <dgm:prSet/>
      <dgm:spPr/>
      <dgm:t>
        <a:bodyPr/>
        <a:lstStyle/>
        <a:p>
          <a:endParaRPr lang="it-IT" sz="1500"/>
        </a:p>
      </dgm:t>
    </dgm:pt>
    <dgm:pt modelId="{2C19E69A-AC2F-479F-A7E6-F5C4ED75212D}" type="sibTrans" cxnId="{2C8416FA-365F-4B88-949A-97C97E3E072A}">
      <dgm:prSet/>
      <dgm:spPr/>
      <dgm:t>
        <a:bodyPr/>
        <a:lstStyle/>
        <a:p>
          <a:endParaRPr lang="it-IT" sz="1500"/>
        </a:p>
      </dgm:t>
    </dgm:pt>
    <dgm:pt modelId="{555EB345-BD51-42BA-8FBF-90D348E1D9E7}">
      <dgm:prSet phldrT="[Testo]" custT="1"/>
      <dgm:spPr>
        <a:solidFill>
          <a:srgbClr val="C00000"/>
        </a:solidFill>
      </dgm:spPr>
      <dgm:t>
        <a:bodyPr/>
        <a:lstStyle/>
        <a:p>
          <a:r>
            <a:rPr lang="it-IT" sz="1500" dirty="0" err="1" smtClean="0"/>
            <a:t>Lithium</a:t>
          </a:r>
          <a:r>
            <a:rPr lang="it-IT" sz="1500" dirty="0" smtClean="0"/>
            <a:t> </a:t>
          </a:r>
          <a:r>
            <a:rPr lang="it-IT" sz="1500" dirty="0" err="1" smtClean="0"/>
            <a:t>batteries</a:t>
          </a:r>
          <a:endParaRPr lang="it-IT" sz="1500" dirty="0"/>
        </a:p>
      </dgm:t>
    </dgm:pt>
    <dgm:pt modelId="{0DC3A5F2-45CB-4788-AB71-0D6ACFABB70A}" type="parTrans" cxnId="{89CEE7D6-75CD-4129-B912-8736F1CF2A48}">
      <dgm:prSet/>
      <dgm:spPr/>
      <dgm:t>
        <a:bodyPr/>
        <a:lstStyle/>
        <a:p>
          <a:endParaRPr lang="it-IT" sz="1500"/>
        </a:p>
      </dgm:t>
    </dgm:pt>
    <dgm:pt modelId="{17F24826-4363-4F67-9B3B-11EF9AAD0171}" type="sibTrans" cxnId="{89CEE7D6-75CD-4129-B912-8736F1CF2A48}">
      <dgm:prSet/>
      <dgm:spPr/>
      <dgm:t>
        <a:bodyPr/>
        <a:lstStyle/>
        <a:p>
          <a:endParaRPr lang="it-IT" sz="1500"/>
        </a:p>
      </dgm:t>
    </dgm:pt>
    <dgm:pt modelId="{F87B424B-DD22-428F-9968-51664BB9E612}">
      <dgm:prSet phldrT="[Testo]" custT="1"/>
      <dgm:spPr>
        <a:solidFill>
          <a:srgbClr val="C00000">
            <a:alpha val="90000"/>
          </a:srgbClr>
        </a:solidFill>
      </dgm:spPr>
      <dgm:t>
        <a:bodyPr/>
        <a:lstStyle/>
        <a:p>
          <a:r>
            <a:rPr lang="it-IT" sz="1500" dirty="0" err="1" smtClean="0">
              <a:solidFill>
                <a:schemeClr val="bg1"/>
              </a:solidFill>
            </a:rPr>
            <a:t>lithium</a:t>
          </a:r>
          <a:r>
            <a:rPr lang="it-IT" sz="1500" dirty="0" smtClean="0">
              <a:solidFill>
                <a:schemeClr val="bg1"/>
              </a:solidFill>
            </a:rPr>
            <a:t>, </a:t>
          </a:r>
          <a:r>
            <a:rPr lang="it-IT" sz="1500" dirty="0" err="1" smtClean="0">
              <a:solidFill>
                <a:schemeClr val="bg1"/>
              </a:solidFill>
            </a:rPr>
            <a:t>iron</a:t>
          </a:r>
          <a:endParaRPr lang="it-IT" sz="1500" dirty="0">
            <a:solidFill>
              <a:schemeClr val="bg1"/>
            </a:solidFill>
          </a:endParaRPr>
        </a:p>
      </dgm:t>
    </dgm:pt>
    <dgm:pt modelId="{FDA1ABA2-783E-48EC-B8DF-2E1FA69E20AB}" type="parTrans" cxnId="{A15E0C67-3228-42B7-9EF3-ABCE8D8F2BF5}">
      <dgm:prSet/>
      <dgm:spPr/>
      <dgm:t>
        <a:bodyPr/>
        <a:lstStyle/>
        <a:p>
          <a:endParaRPr lang="it-IT" sz="1500"/>
        </a:p>
      </dgm:t>
    </dgm:pt>
    <dgm:pt modelId="{A229B387-C06C-4763-A4FC-916B2EEBC3A1}" type="sibTrans" cxnId="{A15E0C67-3228-42B7-9EF3-ABCE8D8F2BF5}">
      <dgm:prSet/>
      <dgm:spPr/>
      <dgm:t>
        <a:bodyPr/>
        <a:lstStyle/>
        <a:p>
          <a:endParaRPr lang="it-IT" sz="1500"/>
        </a:p>
      </dgm:t>
    </dgm:pt>
    <dgm:pt modelId="{AC804D25-4848-42BB-A07F-C5B6E0AC34D3}">
      <dgm:prSet custT="1"/>
      <dgm:spPr>
        <a:solidFill>
          <a:srgbClr val="3399FF"/>
        </a:solidFill>
      </dgm:spPr>
      <dgm:t>
        <a:bodyPr/>
        <a:lstStyle/>
        <a:p>
          <a:r>
            <a:rPr lang="it-IT" sz="1500" dirty="0" smtClean="0"/>
            <a:t>LCD </a:t>
          </a:r>
          <a:r>
            <a:rPr lang="it-IT" sz="1500" dirty="0" err="1" smtClean="0"/>
            <a:t>flat</a:t>
          </a:r>
          <a:r>
            <a:rPr lang="it-IT" sz="1500" dirty="0" smtClean="0"/>
            <a:t> </a:t>
          </a:r>
          <a:r>
            <a:rPr lang="it-IT" sz="1500" dirty="0" err="1" smtClean="0"/>
            <a:t>screens</a:t>
          </a:r>
          <a:r>
            <a:rPr lang="it-IT" sz="1500" dirty="0" smtClean="0"/>
            <a:t> </a:t>
          </a:r>
          <a:endParaRPr lang="it-IT" sz="1500" dirty="0"/>
        </a:p>
      </dgm:t>
    </dgm:pt>
    <dgm:pt modelId="{58C6CB92-8F66-45CA-9043-4E81B6B6DB2B}" type="parTrans" cxnId="{50E26CA6-439E-4457-BED7-BAF7CDD22BA0}">
      <dgm:prSet/>
      <dgm:spPr/>
      <dgm:t>
        <a:bodyPr/>
        <a:lstStyle/>
        <a:p>
          <a:endParaRPr lang="it-IT" sz="1500"/>
        </a:p>
      </dgm:t>
    </dgm:pt>
    <dgm:pt modelId="{F4145FD4-31B9-44B5-8C0A-FB20DBBE1D56}" type="sibTrans" cxnId="{50E26CA6-439E-4457-BED7-BAF7CDD22BA0}">
      <dgm:prSet/>
      <dgm:spPr/>
      <dgm:t>
        <a:bodyPr/>
        <a:lstStyle/>
        <a:p>
          <a:endParaRPr lang="it-IT" sz="1500"/>
        </a:p>
      </dgm:t>
    </dgm:pt>
    <dgm:pt modelId="{3A0412FC-C186-44C1-9033-2C117F9C1788}">
      <dgm:prSet custT="1"/>
      <dgm:spPr>
        <a:solidFill>
          <a:srgbClr val="002060"/>
        </a:solidFill>
      </dgm:spPr>
      <dgm:t>
        <a:bodyPr/>
        <a:lstStyle/>
        <a:p>
          <a:r>
            <a:rPr lang="it-IT" sz="1500" dirty="0" err="1" smtClean="0"/>
            <a:t>Photovoltaic</a:t>
          </a:r>
          <a:r>
            <a:rPr lang="it-IT" sz="1500" dirty="0" smtClean="0"/>
            <a:t> </a:t>
          </a:r>
          <a:r>
            <a:rPr lang="it-IT" sz="1500" dirty="0" err="1" smtClean="0"/>
            <a:t>panels</a:t>
          </a:r>
          <a:endParaRPr lang="it-IT" sz="1500" dirty="0"/>
        </a:p>
      </dgm:t>
    </dgm:pt>
    <dgm:pt modelId="{743BD10A-3348-4D10-8673-CE8FBD9274FD}" type="parTrans" cxnId="{BEFA4396-9BDD-4329-B9CB-DE2A144500E9}">
      <dgm:prSet/>
      <dgm:spPr/>
      <dgm:t>
        <a:bodyPr/>
        <a:lstStyle/>
        <a:p>
          <a:endParaRPr lang="it-IT" sz="1500"/>
        </a:p>
      </dgm:t>
    </dgm:pt>
    <dgm:pt modelId="{CB25078C-5829-47E6-A475-15DAC45BE4ED}" type="sibTrans" cxnId="{BEFA4396-9BDD-4329-B9CB-DE2A144500E9}">
      <dgm:prSet/>
      <dgm:spPr/>
      <dgm:t>
        <a:bodyPr/>
        <a:lstStyle/>
        <a:p>
          <a:endParaRPr lang="it-IT" sz="1500"/>
        </a:p>
      </dgm:t>
    </dgm:pt>
    <dgm:pt modelId="{EF631CBD-3C3E-454C-B97E-6733025B705B}">
      <dgm:prSet custT="1"/>
      <dgm:spPr>
        <a:solidFill>
          <a:srgbClr val="7030A0"/>
        </a:solidFill>
      </dgm:spPr>
      <dgm:t>
        <a:bodyPr/>
        <a:lstStyle/>
        <a:p>
          <a:r>
            <a:rPr lang="it-IT" sz="1500" dirty="0" err="1" smtClean="0"/>
            <a:t>Fluorescent</a:t>
          </a:r>
          <a:r>
            <a:rPr lang="it-IT" sz="1500" dirty="0" smtClean="0"/>
            <a:t> </a:t>
          </a:r>
          <a:r>
            <a:rPr lang="it-IT" sz="1500" dirty="0" err="1" smtClean="0"/>
            <a:t>lamps</a:t>
          </a:r>
          <a:endParaRPr lang="it-IT" sz="1500" dirty="0"/>
        </a:p>
      </dgm:t>
    </dgm:pt>
    <dgm:pt modelId="{957F67A9-06AE-4571-9BD8-150BFE569280}" type="parTrans" cxnId="{4E03C319-A27F-424C-AE29-BE531EA3A93B}">
      <dgm:prSet/>
      <dgm:spPr/>
      <dgm:t>
        <a:bodyPr/>
        <a:lstStyle/>
        <a:p>
          <a:endParaRPr lang="it-IT" sz="1500"/>
        </a:p>
      </dgm:t>
    </dgm:pt>
    <dgm:pt modelId="{346BD09B-0E1A-4E57-BFC6-3D597C9CFA94}" type="sibTrans" cxnId="{4E03C319-A27F-424C-AE29-BE531EA3A93B}">
      <dgm:prSet/>
      <dgm:spPr/>
      <dgm:t>
        <a:bodyPr/>
        <a:lstStyle/>
        <a:p>
          <a:endParaRPr lang="it-IT" sz="1500"/>
        </a:p>
      </dgm:t>
    </dgm:pt>
    <dgm:pt modelId="{B568424D-6E2F-476E-ABE1-E780EAFD9E0D}">
      <dgm:prSet custT="1"/>
      <dgm:spPr>
        <a:solidFill>
          <a:srgbClr val="7030A0">
            <a:alpha val="90000"/>
          </a:srgbClr>
        </a:solidFill>
      </dgm:spPr>
      <dgm:t>
        <a:bodyPr/>
        <a:lstStyle/>
        <a:p>
          <a:r>
            <a:rPr lang="it-IT" sz="1500" dirty="0" smtClean="0">
              <a:solidFill>
                <a:schemeClr val="bg1"/>
              </a:solidFill>
            </a:rPr>
            <a:t>rare </a:t>
          </a:r>
          <a:r>
            <a:rPr lang="it-IT" sz="1500" dirty="0" err="1" smtClean="0">
              <a:solidFill>
                <a:schemeClr val="bg1"/>
              </a:solidFill>
            </a:rPr>
            <a:t>earths</a:t>
          </a:r>
          <a:r>
            <a:rPr lang="it-IT" sz="1500" dirty="0" smtClean="0">
              <a:solidFill>
                <a:schemeClr val="bg1"/>
              </a:solidFill>
            </a:rPr>
            <a:t> </a:t>
          </a:r>
          <a:endParaRPr lang="it-IT" sz="1500" dirty="0">
            <a:solidFill>
              <a:schemeClr val="bg1"/>
            </a:solidFill>
          </a:endParaRPr>
        </a:p>
      </dgm:t>
    </dgm:pt>
    <dgm:pt modelId="{AD8BC81D-0ED3-42BB-8619-C64751C215BB}" type="parTrans" cxnId="{F5A217FC-0877-4C0A-ACBA-9520CD0B0D0D}">
      <dgm:prSet/>
      <dgm:spPr/>
      <dgm:t>
        <a:bodyPr/>
        <a:lstStyle/>
        <a:p>
          <a:endParaRPr lang="it-IT" sz="1500"/>
        </a:p>
      </dgm:t>
    </dgm:pt>
    <dgm:pt modelId="{56C012AC-A5A7-4974-84F0-2A5AFA0993F2}" type="sibTrans" cxnId="{F5A217FC-0877-4C0A-ACBA-9520CD0B0D0D}">
      <dgm:prSet/>
      <dgm:spPr/>
      <dgm:t>
        <a:bodyPr/>
        <a:lstStyle/>
        <a:p>
          <a:endParaRPr lang="it-IT" sz="1500"/>
        </a:p>
      </dgm:t>
    </dgm:pt>
    <dgm:pt modelId="{1F7048C2-03DC-432C-A249-6C9B6680E5B0}">
      <dgm:prSet custT="1"/>
      <dgm:spPr>
        <a:solidFill>
          <a:srgbClr val="006666"/>
        </a:solidFill>
      </dgm:spPr>
      <dgm:t>
        <a:bodyPr/>
        <a:lstStyle/>
        <a:p>
          <a:r>
            <a:rPr lang="it-IT" sz="1500" dirty="0" err="1" smtClean="0"/>
            <a:t>Permanent</a:t>
          </a:r>
          <a:r>
            <a:rPr lang="it-IT" sz="1500" dirty="0" smtClean="0"/>
            <a:t> </a:t>
          </a:r>
          <a:r>
            <a:rPr lang="it-IT" sz="1500" dirty="0" err="1" smtClean="0"/>
            <a:t>magnets</a:t>
          </a:r>
          <a:r>
            <a:rPr lang="it-IT" sz="1500" dirty="0" smtClean="0"/>
            <a:t> (Hard disk)</a:t>
          </a:r>
          <a:endParaRPr lang="it-IT" sz="1500" dirty="0"/>
        </a:p>
      </dgm:t>
    </dgm:pt>
    <dgm:pt modelId="{A645E90C-F372-4070-A3F4-B9D26C910E35}" type="parTrans" cxnId="{7E4167B5-9B1C-499F-B364-12000E1D538A}">
      <dgm:prSet/>
      <dgm:spPr/>
      <dgm:t>
        <a:bodyPr/>
        <a:lstStyle/>
        <a:p>
          <a:endParaRPr lang="it-IT" sz="1500"/>
        </a:p>
      </dgm:t>
    </dgm:pt>
    <dgm:pt modelId="{6D56A9E1-4B61-4B90-8F3D-DB626CA29FC7}" type="sibTrans" cxnId="{7E4167B5-9B1C-499F-B364-12000E1D538A}">
      <dgm:prSet/>
      <dgm:spPr/>
      <dgm:t>
        <a:bodyPr/>
        <a:lstStyle/>
        <a:p>
          <a:endParaRPr lang="it-IT" sz="1500"/>
        </a:p>
      </dgm:t>
    </dgm:pt>
    <dgm:pt modelId="{55C2BE8C-B55A-4086-8DEF-F777815F792D}">
      <dgm:prSet custT="1"/>
      <dgm:spPr>
        <a:solidFill>
          <a:srgbClr val="3399FF">
            <a:alpha val="90000"/>
          </a:srgbClr>
        </a:solidFill>
      </dgm:spPr>
      <dgm:t>
        <a:bodyPr/>
        <a:lstStyle/>
        <a:p>
          <a:r>
            <a:rPr lang="it-IT" sz="1500" dirty="0" err="1" smtClean="0">
              <a:solidFill>
                <a:schemeClr val="bg1"/>
              </a:solidFill>
            </a:rPr>
            <a:t>indium</a:t>
          </a:r>
          <a:r>
            <a:rPr lang="it-IT" sz="1500" dirty="0" smtClean="0">
              <a:solidFill>
                <a:schemeClr val="bg1"/>
              </a:solidFill>
            </a:rPr>
            <a:t>, </a:t>
          </a:r>
          <a:r>
            <a:rPr lang="it-IT" sz="1500" dirty="0" err="1" smtClean="0">
              <a:solidFill>
                <a:schemeClr val="bg1"/>
              </a:solidFill>
            </a:rPr>
            <a:t>tin</a:t>
          </a:r>
          <a:endParaRPr lang="it-IT" sz="1500" dirty="0">
            <a:solidFill>
              <a:schemeClr val="bg1"/>
            </a:solidFill>
          </a:endParaRPr>
        </a:p>
      </dgm:t>
    </dgm:pt>
    <dgm:pt modelId="{1B9F7D75-8AC3-4780-8A1C-9F932B6F6985}" type="parTrans" cxnId="{512A5385-87BF-4A20-87C7-AC876CD8A31B}">
      <dgm:prSet/>
      <dgm:spPr/>
      <dgm:t>
        <a:bodyPr/>
        <a:lstStyle/>
        <a:p>
          <a:endParaRPr lang="it-IT" sz="1500"/>
        </a:p>
      </dgm:t>
    </dgm:pt>
    <dgm:pt modelId="{2C7F8EB5-65CB-4ED6-9EC2-35068812CB02}" type="sibTrans" cxnId="{512A5385-87BF-4A20-87C7-AC876CD8A31B}">
      <dgm:prSet/>
      <dgm:spPr/>
      <dgm:t>
        <a:bodyPr/>
        <a:lstStyle/>
        <a:p>
          <a:endParaRPr lang="it-IT" sz="1500"/>
        </a:p>
      </dgm:t>
    </dgm:pt>
    <dgm:pt modelId="{6C02CFD3-3FEC-4927-8B07-2E5807DA2891}">
      <dgm:prSet custT="1"/>
      <dgm:spPr>
        <a:solidFill>
          <a:srgbClr val="002060">
            <a:alpha val="90000"/>
          </a:srgbClr>
        </a:solidFill>
        <a:ln>
          <a:solidFill>
            <a:schemeClr val="accent1">
              <a:lumMod val="75000"/>
              <a:alpha val="90000"/>
            </a:schemeClr>
          </a:solidFill>
        </a:ln>
      </dgm:spPr>
      <dgm:t>
        <a:bodyPr/>
        <a:lstStyle/>
        <a:p>
          <a:r>
            <a:rPr lang="it-IT" sz="1500" dirty="0" smtClean="0">
              <a:solidFill>
                <a:schemeClr val="bg1"/>
              </a:solidFill>
            </a:rPr>
            <a:t>metal </a:t>
          </a:r>
          <a:r>
            <a:rPr lang="it-IT" sz="1500" dirty="0" err="1" smtClean="0">
              <a:solidFill>
                <a:schemeClr val="bg1"/>
              </a:solidFill>
            </a:rPr>
            <a:t>electrodes</a:t>
          </a:r>
          <a:endParaRPr lang="it-IT" sz="1500" dirty="0">
            <a:solidFill>
              <a:schemeClr val="bg1"/>
            </a:solidFill>
          </a:endParaRPr>
        </a:p>
      </dgm:t>
    </dgm:pt>
    <dgm:pt modelId="{4EB1C917-7109-4F30-8BD7-AFB48D3CD93C}" type="parTrans" cxnId="{72657590-5157-474D-ACE9-727A6E67A6E0}">
      <dgm:prSet/>
      <dgm:spPr/>
      <dgm:t>
        <a:bodyPr/>
        <a:lstStyle/>
        <a:p>
          <a:endParaRPr lang="it-IT" sz="1500"/>
        </a:p>
      </dgm:t>
    </dgm:pt>
    <dgm:pt modelId="{79E1473E-7A7B-4272-8E36-DFBC32378AD2}" type="sibTrans" cxnId="{72657590-5157-474D-ACE9-727A6E67A6E0}">
      <dgm:prSet/>
      <dgm:spPr/>
      <dgm:t>
        <a:bodyPr/>
        <a:lstStyle/>
        <a:p>
          <a:endParaRPr lang="it-IT" sz="1500"/>
        </a:p>
      </dgm:t>
    </dgm:pt>
    <dgm:pt modelId="{6B775734-64A0-429A-9080-5261CF35C524}">
      <dgm:prSet custT="1"/>
      <dgm:spPr>
        <a:solidFill>
          <a:srgbClr val="006666">
            <a:alpha val="90000"/>
          </a:srgbClr>
        </a:solidFill>
      </dgm:spPr>
      <dgm:t>
        <a:bodyPr/>
        <a:lstStyle/>
        <a:p>
          <a:r>
            <a:rPr lang="it-IT" sz="1500" dirty="0" smtClean="0">
              <a:solidFill>
                <a:schemeClr val="bg1"/>
              </a:solidFill>
            </a:rPr>
            <a:t>Rare </a:t>
          </a:r>
          <a:r>
            <a:rPr lang="it-IT" sz="1500" dirty="0" err="1" smtClean="0">
              <a:solidFill>
                <a:schemeClr val="bg1"/>
              </a:solidFill>
            </a:rPr>
            <a:t>earths</a:t>
          </a:r>
          <a:endParaRPr lang="it-IT" sz="1500" dirty="0">
            <a:solidFill>
              <a:schemeClr val="bg1"/>
            </a:solidFill>
          </a:endParaRPr>
        </a:p>
      </dgm:t>
    </dgm:pt>
    <dgm:pt modelId="{E0234E14-F74A-4F6A-B5DA-EBC711775D51}" type="parTrans" cxnId="{EBD3CAAD-0B44-47BA-BC0A-2622F1B5CCBD}">
      <dgm:prSet/>
      <dgm:spPr/>
      <dgm:t>
        <a:bodyPr/>
        <a:lstStyle/>
        <a:p>
          <a:endParaRPr lang="it-IT" sz="1500"/>
        </a:p>
      </dgm:t>
    </dgm:pt>
    <dgm:pt modelId="{1E0F0160-A89E-4668-B384-2FABA0C140D9}" type="sibTrans" cxnId="{EBD3CAAD-0B44-47BA-BC0A-2622F1B5CCBD}">
      <dgm:prSet/>
      <dgm:spPr/>
      <dgm:t>
        <a:bodyPr/>
        <a:lstStyle/>
        <a:p>
          <a:endParaRPr lang="it-IT" sz="1500"/>
        </a:p>
      </dgm:t>
    </dgm:pt>
    <dgm:pt modelId="{189A7367-7BDD-4A84-8826-257370EF69AF}">
      <dgm:prSet custT="1"/>
      <dgm:spPr>
        <a:solidFill>
          <a:srgbClr val="7030A0">
            <a:alpha val="90000"/>
          </a:srgbClr>
        </a:solidFill>
      </dgm:spPr>
      <dgm:t>
        <a:bodyPr/>
        <a:lstStyle/>
        <a:p>
          <a:r>
            <a:rPr lang="it-IT" sz="1500" dirty="0" err="1" smtClean="0">
              <a:solidFill>
                <a:schemeClr val="bg1"/>
              </a:solidFill>
            </a:rPr>
            <a:t>antimonium</a:t>
          </a:r>
          <a:r>
            <a:rPr lang="it-IT" sz="1500" dirty="0" smtClean="0">
              <a:solidFill>
                <a:schemeClr val="bg1"/>
              </a:solidFill>
            </a:rPr>
            <a:t>, manganese</a:t>
          </a:r>
          <a:endParaRPr lang="it-IT" sz="1500" dirty="0">
            <a:solidFill>
              <a:schemeClr val="bg1"/>
            </a:solidFill>
          </a:endParaRPr>
        </a:p>
      </dgm:t>
    </dgm:pt>
    <dgm:pt modelId="{DB1EAC88-B2A1-41A3-A4AC-DCFA04FF5177}" type="parTrans" cxnId="{771EAE6B-80EF-41B7-BEF2-D9189B3813A1}">
      <dgm:prSet/>
      <dgm:spPr/>
      <dgm:t>
        <a:bodyPr/>
        <a:lstStyle/>
        <a:p>
          <a:endParaRPr lang="it-IT" sz="1500"/>
        </a:p>
      </dgm:t>
    </dgm:pt>
    <dgm:pt modelId="{D489B0E6-0027-40D6-AB41-C8170EF606A0}" type="sibTrans" cxnId="{771EAE6B-80EF-41B7-BEF2-D9189B3813A1}">
      <dgm:prSet/>
      <dgm:spPr/>
      <dgm:t>
        <a:bodyPr/>
        <a:lstStyle/>
        <a:p>
          <a:endParaRPr lang="it-IT" sz="1500"/>
        </a:p>
      </dgm:t>
    </dgm:pt>
    <dgm:pt modelId="{B7756A28-FD28-4B3D-8DA0-96BC479308BB}">
      <dgm:prSet custT="1"/>
      <dgm:spPr>
        <a:solidFill>
          <a:srgbClr val="002060">
            <a:alpha val="90000"/>
          </a:srgbClr>
        </a:solidFill>
        <a:ln>
          <a:solidFill>
            <a:schemeClr val="accent1">
              <a:lumMod val="75000"/>
              <a:alpha val="90000"/>
            </a:schemeClr>
          </a:solidFill>
        </a:ln>
      </dgm:spPr>
      <dgm:t>
        <a:bodyPr/>
        <a:lstStyle/>
        <a:p>
          <a:r>
            <a:rPr lang="it-IT" sz="1500" dirty="0" err="1" smtClean="0">
              <a:solidFill>
                <a:schemeClr val="bg1"/>
              </a:solidFill>
            </a:rPr>
            <a:t>glass</a:t>
          </a:r>
          <a:r>
            <a:rPr lang="it-IT" sz="1500" dirty="0" smtClean="0">
              <a:solidFill>
                <a:schemeClr val="bg1"/>
              </a:solidFill>
            </a:rPr>
            <a:t>, </a:t>
          </a:r>
          <a:r>
            <a:rPr lang="it-IT" sz="1500" dirty="0" err="1" smtClean="0">
              <a:solidFill>
                <a:schemeClr val="bg1"/>
              </a:solidFill>
            </a:rPr>
            <a:t>silica</a:t>
          </a:r>
          <a:endParaRPr lang="it-IT" sz="1500" dirty="0">
            <a:solidFill>
              <a:schemeClr val="bg1"/>
            </a:solidFill>
          </a:endParaRPr>
        </a:p>
      </dgm:t>
    </dgm:pt>
    <dgm:pt modelId="{90B54338-AB77-488E-B43D-C3EBF5E1D3F6}" type="parTrans" cxnId="{51CB9AE7-B105-4079-A025-8A8D3F492DB3}">
      <dgm:prSet/>
      <dgm:spPr/>
      <dgm:t>
        <a:bodyPr/>
        <a:lstStyle/>
        <a:p>
          <a:endParaRPr lang="it-IT" sz="1500"/>
        </a:p>
      </dgm:t>
    </dgm:pt>
    <dgm:pt modelId="{16C6924C-EB3B-492B-A051-C34D52E84B14}" type="sibTrans" cxnId="{51CB9AE7-B105-4079-A025-8A8D3F492DB3}">
      <dgm:prSet/>
      <dgm:spPr/>
      <dgm:t>
        <a:bodyPr/>
        <a:lstStyle/>
        <a:p>
          <a:endParaRPr lang="it-IT" sz="1500"/>
        </a:p>
      </dgm:t>
    </dgm:pt>
    <dgm:pt modelId="{CDA45CB8-B435-43FA-AF07-CF0734348009}">
      <dgm:prSet phldrT="[Testo]" custT="1"/>
      <dgm:spPr>
        <a:solidFill>
          <a:srgbClr val="C00000">
            <a:alpha val="90000"/>
          </a:srgbClr>
        </a:solidFill>
      </dgm:spPr>
      <dgm:t>
        <a:bodyPr/>
        <a:lstStyle/>
        <a:p>
          <a:endParaRPr lang="it-IT" sz="1500" dirty="0">
            <a:solidFill>
              <a:schemeClr val="bg1"/>
            </a:solidFill>
          </a:endParaRPr>
        </a:p>
      </dgm:t>
    </dgm:pt>
    <dgm:pt modelId="{85781F50-BB59-496D-81C2-9BE65A0578B5}" type="parTrans" cxnId="{77A1AFED-332E-4B85-8FFB-3EDE7C0805C0}">
      <dgm:prSet/>
      <dgm:spPr/>
      <dgm:t>
        <a:bodyPr/>
        <a:lstStyle/>
        <a:p>
          <a:endParaRPr lang="it-IT"/>
        </a:p>
      </dgm:t>
    </dgm:pt>
    <dgm:pt modelId="{4EC3D533-DBF7-4202-AF21-07CABF6D1A9C}" type="sibTrans" cxnId="{77A1AFED-332E-4B85-8FFB-3EDE7C0805C0}">
      <dgm:prSet/>
      <dgm:spPr/>
      <dgm:t>
        <a:bodyPr/>
        <a:lstStyle/>
        <a:p>
          <a:endParaRPr lang="it-IT"/>
        </a:p>
      </dgm:t>
    </dgm:pt>
    <dgm:pt modelId="{4959383D-7D0D-48EC-9C88-61ACF2EAD672}">
      <dgm:prSet custT="1"/>
      <dgm:spPr>
        <a:solidFill>
          <a:srgbClr val="3399FF">
            <a:alpha val="90000"/>
          </a:srgbClr>
        </a:solidFill>
      </dgm:spPr>
      <dgm:t>
        <a:bodyPr/>
        <a:lstStyle/>
        <a:p>
          <a:endParaRPr lang="it-IT" sz="1500" dirty="0">
            <a:solidFill>
              <a:schemeClr val="bg1"/>
            </a:solidFill>
          </a:endParaRPr>
        </a:p>
      </dgm:t>
    </dgm:pt>
    <dgm:pt modelId="{E6FB68B4-0522-420F-A356-C8282DC26A98}" type="parTrans" cxnId="{E3DBA27D-85D7-4D7C-A701-92F85C8A22E0}">
      <dgm:prSet/>
      <dgm:spPr/>
      <dgm:t>
        <a:bodyPr/>
        <a:lstStyle/>
        <a:p>
          <a:endParaRPr lang="it-IT"/>
        </a:p>
      </dgm:t>
    </dgm:pt>
    <dgm:pt modelId="{DD2C9423-20B0-4259-B1BD-42F9262B5A19}" type="sibTrans" cxnId="{E3DBA27D-85D7-4D7C-A701-92F85C8A22E0}">
      <dgm:prSet/>
      <dgm:spPr/>
      <dgm:t>
        <a:bodyPr/>
        <a:lstStyle/>
        <a:p>
          <a:endParaRPr lang="it-IT"/>
        </a:p>
      </dgm:t>
    </dgm:pt>
    <dgm:pt modelId="{E54E6DBE-6062-4B11-BAA5-C035028FDB5A}" type="pres">
      <dgm:prSet presAssocID="{5383328A-ECFE-4CDD-A595-B73FED3ED693}" presName="Name0" presStyleCnt="0">
        <dgm:presLayoutVars>
          <dgm:dir/>
          <dgm:animLvl val="lvl"/>
          <dgm:resizeHandles/>
        </dgm:presLayoutVars>
      </dgm:prSet>
      <dgm:spPr/>
      <dgm:t>
        <a:bodyPr/>
        <a:lstStyle/>
        <a:p>
          <a:endParaRPr lang="it-IT"/>
        </a:p>
      </dgm:t>
    </dgm:pt>
    <dgm:pt modelId="{AA42ED2E-8C5A-42D2-A081-CB01F4B0DDA8}" type="pres">
      <dgm:prSet presAssocID="{729AD76D-7502-4BFC-8533-82A88D154DA7}" presName="linNode" presStyleCnt="0"/>
      <dgm:spPr/>
    </dgm:pt>
    <dgm:pt modelId="{128DB5F8-47F0-455B-A1EA-8F99EB56BA45}" type="pres">
      <dgm:prSet presAssocID="{729AD76D-7502-4BFC-8533-82A88D154DA7}" presName="parentShp" presStyleLbl="node1" presStyleIdx="0" presStyleCnt="6">
        <dgm:presLayoutVars>
          <dgm:bulletEnabled val="1"/>
        </dgm:presLayoutVars>
      </dgm:prSet>
      <dgm:spPr/>
      <dgm:t>
        <a:bodyPr/>
        <a:lstStyle/>
        <a:p>
          <a:endParaRPr lang="it-IT"/>
        </a:p>
      </dgm:t>
    </dgm:pt>
    <dgm:pt modelId="{556B7909-029F-46F0-8FC6-72067C50AC48}" type="pres">
      <dgm:prSet presAssocID="{729AD76D-7502-4BFC-8533-82A88D154DA7}" presName="childShp" presStyleLbl="bgAccFollowNode1" presStyleIdx="0" presStyleCnt="6">
        <dgm:presLayoutVars>
          <dgm:bulletEnabled val="1"/>
        </dgm:presLayoutVars>
      </dgm:prSet>
      <dgm:spPr/>
      <dgm:t>
        <a:bodyPr/>
        <a:lstStyle/>
        <a:p>
          <a:endParaRPr lang="it-IT"/>
        </a:p>
      </dgm:t>
    </dgm:pt>
    <dgm:pt modelId="{09C09D38-3343-474C-AC08-A1D7F0606E84}" type="pres">
      <dgm:prSet presAssocID="{49FF513A-C2C4-48F5-ABA4-932645F32793}" presName="spacing" presStyleCnt="0"/>
      <dgm:spPr/>
    </dgm:pt>
    <dgm:pt modelId="{E7247DB3-73C2-416D-83E5-E37C3B7B8A50}" type="pres">
      <dgm:prSet presAssocID="{555EB345-BD51-42BA-8FBF-90D348E1D9E7}" presName="linNode" presStyleCnt="0"/>
      <dgm:spPr/>
    </dgm:pt>
    <dgm:pt modelId="{817E86E0-2434-41F5-B6BB-88114025E15B}" type="pres">
      <dgm:prSet presAssocID="{555EB345-BD51-42BA-8FBF-90D348E1D9E7}" presName="parentShp" presStyleLbl="node1" presStyleIdx="1" presStyleCnt="6">
        <dgm:presLayoutVars>
          <dgm:bulletEnabled val="1"/>
        </dgm:presLayoutVars>
      </dgm:prSet>
      <dgm:spPr/>
      <dgm:t>
        <a:bodyPr/>
        <a:lstStyle/>
        <a:p>
          <a:endParaRPr lang="it-IT"/>
        </a:p>
      </dgm:t>
    </dgm:pt>
    <dgm:pt modelId="{7A99DDB5-58F5-4DE6-B3A8-382E38F49CF0}" type="pres">
      <dgm:prSet presAssocID="{555EB345-BD51-42BA-8FBF-90D348E1D9E7}" presName="childShp" presStyleLbl="bgAccFollowNode1" presStyleIdx="1" presStyleCnt="6" custScaleY="107685">
        <dgm:presLayoutVars>
          <dgm:bulletEnabled val="1"/>
        </dgm:presLayoutVars>
      </dgm:prSet>
      <dgm:spPr/>
      <dgm:t>
        <a:bodyPr/>
        <a:lstStyle/>
        <a:p>
          <a:endParaRPr lang="it-IT"/>
        </a:p>
      </dgm:t>
    </dgm:pt>
    <dgm:pt modelId="{2305F290-802B-4BD6-B9EE-90DC1CA0B04F}" type="pres">
      <dgm:prSet presAssocID="{17F24826-4363-4F67-9B3B-11EF9AAD0171}" presName="spacing" presStyleCnt="0"/>
      <dgm:spPr/>
    </dgm:pt>
    <dgm:pt modelId="{9BF38ED6-E30A-4ADA-BDDC-C95950229480}" type="pres">
      <dgm:prSet presAssocID="{AC804D25-4848-42BB-A07F-C5B6E0AC34D3}" presName="linNode" presStyleCnt="0"/>
      <dgm:spPr/>
    </dgm:pt>
    <dgm:pt modelId="{98377B79-DB94-477E-8D13-0A0F0258AD2D}" type="pres">
      <dgm:prSet presAssocID="{AC804D25-4848-42BB-A07F-C5B6E0AC34D3}" presName="parentShp" presStyleLbl="node1" presStyleIdx="2" presStyleCnt="6">
        <dgm:presLayoutVars>
          <dgm:bulletEnabled val="1"/>
        </dgm:presLayoutVars>
      </dgm:prSet>
      <dgm:spPr/>
      <dgm:t>
        <a:bodyPr/>
        <a:lstStyle/>
        <a:p>
          <a:endParaRPr lang="it-IT"/>
        </a:p>
      </dgm:t>
    </dgm:pt>
    <dgm:pt modelId="{2812A7EE-3FEF-4178-96F7-4549A6FCBBFC}" type="pres">
      <dgm:prSet presAssocID="{AC804D25-4848-42BB-A07F-C5B6E0AC34D3}" presName="childShp" presStyleLbl="bgAccFollowNode1" presStyleIdx="2" presStyleCnt="6">
        <dgm:presLayoutVars>
          <dgm:bulletEnabled val="1"/>
        </dgm:presLayoutVars>
      </dgm:prSet>
      <dgm:spPr/>
      <dgm:t>
        <a:bodyPr/>
        <a:lstStyle/>
        <a:p>
          <a:endParaRPr lang="it-IT"/>
        </a:p>
      </dgm:t>
    </dgm:pt>
    <dgm:pt modelId="{2E131054-68A8-4755-B39B-17E93ABDD803}" type="pres">
      <dgm:prSet presAssocID="{F4145FD4-31B9-44B5-8C0A-FB20DBBE1D56}" presName="spacing" presStyleCnt="0"/>
      <dgm:spPr/>
    </dgm:pt>
    <dgm:pt modelId="{32FE7F91-57A2-442E-827E-C61E2C84BC76}" type="pres">
      <dgm:prSet presAssocID="{3A0412FC-C186-44C1-9033-2C117F9C1788}" presName="linNode" presStyleCnt="0"/>
      <dgm:spPr/>
    </dgm:pt>
    <dgm:pt modelId="{BB9A8B49-92AE-4600-9AE0-62EEFAF46238}" type="pres">
      <dgm:prSet presAssocID="{3A0412FC-C186-44C1-9033-2C117F9C1788}" presName="parentShp" presStyleLbl="node1" presStyleIdx="3" presStyleCnt="6">
        <dgm:presLayoutVars>
          <dgm:bulletEnabled val="1"/>
        </dgm:presLayoutVars>
      </dgm:prSet>
      <dgm:spPr/>
      <dgm:t>
        <a:bodyPr/>
        <a:lstStyle/>
        <a:p>
          <a:endParaRPr lang="it-IT"/>
        </a:p>
      </dgm:t>
    </dgm:pt>
    <dgm:pt modelId="{899E772F-94AB-478C-AC4C-5416662A700D}" type="pres">
      <dgm:prSet presAssocID="{3A0412FC-C186-44C1-9033-2C117F9C1788}" presName="childShp" presStyleLbl="bgAccFollowNode1" presStyleIdx="3" presStyleCnt="6">
        <dgm:presLayoutVars>
          <dgm:bulletEnabled val="1"/>
        </dgm:presLayoutVars>
      </dgm:prSet>
      <dgm:spPr/>
      <dgm:t>
        <a:bodyPr/>
        <a:lstStyle/>
        <a:p>
          <a:endParaRPr lang="it-IT"/>
        </a:p>
      </dgm:t>
    </dgm:pt>
    <dgm:pt modelId="{38648C4B-7A82-478B-98CD-6191480EEEF6}" type="pres">
      <dgm:prSet presAssocID="{CB25078C-5829-47E6-A475-15DAC45BE4ED}" presName="spacing" presStyleCnt="0"/>
      <dgm:spPr/>
    </dgm:pt>
    <dgm:pt modelId="{7E7617BB-B7F1-479A-B1D9-BF365192336D}" type="pres">
      <dgm:prSet presAssocID="{EF631CBD-3C3E-454C-B97E-6733025B705B}" presName="linNode" presStyleCnt="0"/>
      <dgm:spPr/>
    </dgm:pt>
    <dgm:pt modelId="{7D42877C-B4D1-4499-9263-52FBCA0C7528}" type="pres">
      <dgm:prSet presAssocID="{EF631CBD-3C3E-454C-B97E-6733025B705B}" presName="parentShp" presStyleLbl="node1" presStyleIdx="4" presStyleCnt="6">
        <dgm:presLayoutVars>
          <dgm:bulletEnabled val="1"/>
        </dgm:presLayoutVars>
      </dgm:prSet>
      <dgm:spPr/>
      <dgm:t>
        <a:bodyPr/>
        <a:lstStyle/>
        <a:p>
          <a:endParaRPr lang="it-IT"/>
        </a:p>
      </dgm:t>
    </dgm:pt>
    <dgm:pt modelId="{B619E3F4-E36C-4C1F-842B-7EABD89C7C3A}" type="pres">
      <dgm:prSet presAssocID="{EF631CBD-3C3E-454C-B97E-6733025B705B}" presName="childShp" presStyleLbl="bgAccFollowNode1" presStyleIdx="4" presStyleCnt="6" custLinFactNeighborY="-9244">
        <dgm:presLayoutVars>
          <dgm:bulletEnabled val="1"/>
        </dgm:presLayoutVars>
      </dgm:prSet>
      <dgm:spPr/>
      <dgm:t>
        <a:bodyPr/>
        <a:lstStyle/>
        <a:p>
          <a:endParaRPr lang="it-IT"/>
        </a:p>
      </dgm:t>
    </dgm:pt>
    <dgm:pt modelId="{3348917F-DBD0-417B-83A2-41A7F75C8D24}" type="pres">
      <dgm:prSet presAssocID="{346BD09B-0E1A-4E57-BFC6-3D597C9CFA94}" presName="spacing" presStyleCnt="0"/>
      <dgm:spPr/>
    </dgm:pt>
    <dgm:pt modelId="{0A25D375-77B6-4E1F-B056-9D83F4282A43}" type="pres">
      <dgm:prSet presAssocID="{1F7048C2-03DC-432C-A249-6C9B6680E5B0}" presName="linNode" presStyleCnt="0"/>
      <dgm:spPr/>
    </dgm:pt>
    <dgm:pt modelId="{7B851BEA-313E-46E4-BE32-3BB48770064D}" type="pres">
      <dgm:prSet presAssocID="{1F7048C2-03DC-432C-A249-6C9B6680E5B0}" presName="parentShp" presStyleLbl="node1" presStyleIdx="5" presStyleCnt="6">
        <dgm:presLayoutVars>
          <dgm:bulletEnabled val="1"/>
        </dgm:presLayoutVars>
      </dgm:prSet>
      <dgm:spPr/>
      <dgm:t>
        <a:bodyPr/>
        <a:lstStyle/>
        <a:p>
          <a:endParaRPr lang="it-IT"/>
        </a:p>
      </dgm:t>
    </dgm:pt>
    <dgm:pt modelId="{A3FB5471-7552-42A4-9E13-3445655FAE68}" type="pres">
      <dgm:prSet presAssocID="{1F7048C2-03DC-432C-A249-6C9B6680E5B0}" presName="childShp" presStyleLbl="bgAccFollowNode1" presStyleIdx="5" presStyleCnt="6">
        <dgm:presLayoutVars>
          <dgm:bulletEnabled val="1"/>
        </dgm:presLayoutVars>
      </dgm:prSet>
      <dgm:spPr/>
      <dgm:t>
        <a:bodyPr/>
        <a:lstStyle/>
        <a:p>
          <a:endParaRPr lang="it-IT"/>
        </a:p>
      </dgm:t>
    </dgm:pt>
  </dgm:ptLst>
  <dgm:cxnLst>
    <dgm:cxn modelId="{377D77E7-6C64-44C4-95E5-5D99120D548C}" type="presOf" srcId="{B7756A28-FD28-4B3D-8DA0-96BC479308BB}" destId="{899E772F-94AB-478C-AC4C-5416662A700D}" srcOrd="0" destOrd="1" presId="urn:microsoft.com/office/officeart/2005/8/layout/vList6"/>
    <dgm:cxn modelId="{3F04AD19-C07D-4ABC-BD93-8C4C2B6E4807}" type="presOf" srcId="{4959383D-7D0D-48EC-9C88-61ACF2EAD672}" destId="{2812A7EE-3FEF-4178-96F7-4549A6FCBBFC}" srcOrd="0" destOrd="0" presId="urn:microsoft.com/office/officeart/2005/8/layout/vList6"/>
    <dgm:cxn modelId="{E3DBA27D-85D7-4D7C-A701-92F85C8A22E0}" srcId="{AC804D25-4848-42BB-A07F-C5B6E0AC34D3}" destId="{4959383D-7D0D-48EC-9C88-61ACF2EAD672}" srcOrd="0" destOrd="0" parTransId="{E6FB68B4-0522-420F-A356-C8282DC26A98}" sibTransId="{DD2C9423-20B0-4259-B1BD-42F9262B5A19}"/>
    <dgm:cxn modelId="{4E03C319-A27F-424C-AE29-BE531EA3A93B}" srcId="{5383328A-ECFE-4CDD-A595-B73FED3ED693}" destId="{EF631CBD-3C3E-454C-B97E-6733025B705B}" srcOrd="4" destOrd="0" parTransId="{957F67A9-06AE-4571-9BD8-150BFE569280}" sibTransId="{346BD09B-0E1A-4E57-BFC6-3D597C9CFA94}"/>
    <dgm:cxn modelId="{10FB4393-C3D3-4FBF-A9F3-826A8F1B09D7}" srcId="{5383328A-ECFE-4CDD-A595-B73FED3ED693}" destId="{729AD76D-7502-4BFC-8533-82A88D154DA7}" srcOrd="0" destOrd="0" parTransId="{95A71E1C-451D-4438-B10F-199BDCE2A2E3}" sibTransId="{49FF513A-C2C4-48F5-ABA4-932645F32793}"/>
    <dgm:cxn modelId="{824895B7-7083-4BAA-AEDC-9FB9EBE080A1}" type="presOf" srcId="{55C2BE8C-B55A-4086-8DEF-F777815F792D}" destId="{2812A7EE-3FEF-4178-96F7-4549A6FCBBFC}" srcOrd="0" destOrd="1" presId="urn:microsoft.com/office/officeart/2005/8/layout/vList6"/>
    <dgm:cxn modelId="{19868BE2-4F58-4CB4-AD06-A88DF74DBC02}" type="presOf" srcId="{F87B424B-DD22-428F-9968-51664BB9E612}" destId="{7A99DDB5-58F5-4DE6-B3A8-382E38F49CF0}" srcOrd="0" destOrd="1" presId="urn:microsoft.com/office/officeart/2005/8/layout/vList6"/>
    <dgm:cxn modelId="{A15E0C67-3228-42B7-9EF3-ABCE8D8F2BF5}" srcId="{555EB345-BD51-42BA-8FBF-90D348E1D9E7}" destId="{F87B424B-DD22-428F-9968-51664BB9E612}" srcOrd="1" destOrd="0" parTransId="{FDA1ABA2-783E-48EC-B8DF-2E1FA69E20AB}" sibTransId="{A229B387-C06C-4763-A4FC-916B2EEBC3A1}"/>
    <dgm:cxn modelId="{771EAE6B-80EF-41B7-BEF2-D9189B3813A1}" srcId="{EF631CBD-3C3E-454C-B97E-6733025B705B}" destId="{189A7367-7BDD-4A84-8826-257370EF69AF}" srcOrd="1" destOrd="0" parTransId="{DB1EAC88-B2A1-41A3-A4AC-DCFA04FF5177}" sibTransId="{D489B0E6-0027-40D6-AB41-C8170EF606A0}"/>
    <dgm:cxn modelId="{512A5385-87BF-4A20-87C7-AC876CD8A31B}" srcId="{AC804D25-4848-42BB-A07F-C5B6E0AC34D3}" destId="{55C2BE8C-B55A-4086-8DEF-F777815F792D}" srcOrd="1" destOrd="0" parTransId="{1B9F7D75-8AC3-4780-8A1C-9F932B6F6985}" sibTransId="{2C7F8EB5-65CB-4ED6-9EC2-35068812CB02}"/>
    <dgm:cxn modelId="{A2CAE943-EC55-4542-B49F-C325F1A2244C}" type="presOf" srcId="{555EB345-BD51-42BA-8FBF-90D348E1D9E7}" destId="{817E86E0-2434-41F5-B6BB-88114025E15B}" srcOrd="0" destOrd="0" presId="urn:microsoft.com/office/officeart/2005/8/layout/vList6"/>
    <dgm:cxn modelId="{76AA3E20-4483-46AA-9E1D-09DA920B8EBB}" type="presOf" srcId="{AC804D25-4848-42BB-A07F-C5B6E0AC34D3}" destId="{98377B79-DB94-477E-8D13-0A0F0258AD2D}" srcOrd="0" destOrd="0" presId="urn:microsoft.com/office/officeart/2005/8/layout/vList6"/>
    <dgm:cxn modelId="{51CB9AE7-B105-4079-A025-8A8D3F492DB3}" srcId="{3A0412FC-C186-44C1-9033-2C117F9C1788}" destId="{B7756A28-FD28-4B3D-8DA0-96BC479308BB}" srcOrd="1" destOrd="0" parTransId="{90B54338-AB77-488E-B43D-C3EBF5E1D3F6}" sibTransId="{16C6924C-EB3B-492B-A051-C34D52E84B14}"/>
    <dgm:cxn modelId="{72657590-5157-474D-ACE9-727A6E67A6E0}" srcId="{3A0412FC-C186-44C1-9033-2C117F9C1788}" destId="{6C02CFD3-3FEC-4927-8B07-2E5807DA2891}" srcOrd="0" destOrd="0" parTransId="{4EB1C917-7109-4F30-8BD7-AFB48D3CD93C}" sibTransId="{79E1473E-7A7B-4272-8E36-DFBC32378AD2}"/>
    <dgm:cxn modelId="{EBD3CAAD-0B44-47BA-BC0A-2622F1B5CCBD}" srcId="{1F7048C2-03DC-432C-A249-6C9B6680E5B0}" destId="{6B775734-64A0-429A-9080-5261CF35C524}" srcOrd="0" destOrd="0" parTransId="{E0234E14-F74A-4F6A-B5DA-EBC711775D51}" sibTransId="{1E0F0160-A89E-4668-B384-2FABA0C140D9}"/>
    <dgm:cxn modelId="{A8CAE05B-F0CE-45EF-A6FD-797E7C16DCB9}" type="presOf" srcId="{189A7367-7BDD-4A84-8826-257370EF69AF}" destId="{B619E3F4-E36C-4C1F-842B-7EABD89C7C3A}" srcOrd="0" destOrd="1" presId="urn:microsoft.com/office/officeart/2005/8/layout/vList6"/>
    <dgm:cxn modelId="{89CEE7D6-75CD-4129-B912-8736F1CF2A48}" srcId="{5383328A-ECFE-4CDD-A595-B73FED3ED693}" destId="{555EB345-BD51-42BA-8FBF-90D348E1D9E7}" srcOrd="1" destOrd="0" parTransId="{0DC3A5F2-45CB-4788-AB71-0D6ACFABB70A}" sibTransId="{17F24826-4363-4F67-9B3B-11EF9AAD0171}"/>
    <dgm:cxn modelId="{4B191083-5F30-46BE-9129-5E97D7641970}" type="presOf" srcId="{B568424D-6E2F-476E-ABE1-E780EAFD9E0D}" destId="{B619E3F4-E36C-4C1F-842B-7EABD89C7C3A}" srcOrd="0" destOrd="0" presId="urn:microsoft.com/office/officeart/2005/8/layout/vList6"/>
    <dgm:cxn modelId="{051D3F39-7705-41B3-931D-3083BFAB10E0}" type="presOf" srcId="{6B775734-64A0-429A-9080-5261CF35C524}" destId="{A3FB5471-7552-42A4-9E13-3445655FAE68}" srcOrd="0" destOrd="0" presId="urn:microsoft.com/office/officeart/2005/8/layout/vList6"/>
    <dgm:cxn modelId="{F41AD0E8-5F68-4E91-A66B-976D8D7CF3AA}" type="presOf" srcId="{5383328A-ECFE-4CDD-A595-B73FED3ED693}" destId="{E54E6DBE-6062-4B11-BAA5-C035028FDB5A}" srcOrd="0" destOrd="0" presId="urn:microsoft.com/office/officeart/2005/8/layout/vList6"/>
    <dgm:cxn modelId="{F5A217FC-0877-4C0A-ACBA-9520CD0B0D0D}" srcId="{EF631CBD-3C3E-454C-B97E-6733025B705B}" destId="{B568424D-6E2F-476E-ABE1-E780EAFD9E0D}" srcOrd="0" destOrd="0" parTransId="{AD8BC81D-0ED3-42BB-8619-C64751C215BB}" sibTransId="{56C012AC-A5A7-4974-84F0-2A5AFA0993F2}"/>
    <dgm:cxn modelId="{50E26CA6-439E-4457-BED7-BAF7CDD22BA0}" srcId="{5383328A-ECFE-4CDD-A595-B73FED3ED693}" destId="{AC804D25-4848-42BB-A07F-C5B6E0AC34D3}" srcOrd="2" destOrd="0" parTransId="{58C6CB92-8F66-45CA-9043-4E81B6B6DB2B}" sibTransId="{F4145FD4-31B9-44B5-8C0A-FB20DBBE1D56}"/>
    <dgm:cxn modelId="{77A1AFED-332E-4B85-8FFB-3EDE7C0805C0}" srcId="{555EB345-BD51-42BA-8FBF-90D348E1D9E7}" destId="{CDA45CB8-B435-43FA-AF07-CF0734348009}" srcOrd="0" destOrd="0" parTransId="{85781F50-BB59-496D-81C2-9BE65A0578B5}" sibTransId="{4EC3D533-DBF7-4202-AF21-07CABF6D1A9C}"/>
    <dgm:cxn modelId="{633649E9-1C76-4A36-94A3-7E5866DDE3A9}" type="presOf" srcId="{1F7048C2-03DC-432C-A249-6C9B6680E5B0}" destId="{7B851BEA-313E-46E4-BE32-3BB48770064D}" srcOrd="0" destOrd="0" presId="urn:microsoft.com/office/officeart/2005/8/layout/vList6"/>
    <dgm:cxn modelId="{BEFA4396-9BDD-4329-B9CB-DE2A144500E9}" srcId="{5383328A-ECFE-4CDD-A595-B73FED3ED693}" destId="{3A0412FC-C186-44C1-9033-2C117F9C1788}" srcOrd="3" destOrd="0" parTransId="{743BD10A-3348-4D10-8673-CE8FBD9274FD}" sibTransId="{CB25078C-5829-47E6-A475-15DAC45BE4ED}"/>
    <dgm:cxn modelId="{F27AEA93-EA79-4A68-8B56-0A678777214B}" type="presOf" srcId="{729AD76D-7502-4BFC-8533-82A88D154DA7}" destId="{128DB5F8-47F0-455B-A1EA-8F99EB56BA45}" srcOrd="0" destOrd="0" presId="urn:microsoft.com/office/officeart/2005/8/layout/vList6"/>
    <dgm:cxn modelId="{7E4167B5-9B1C-499F-B364-12000E1D538A}" srcId="{5383328A-ECFE-4CDD-A595-B73FED3ED693}" destId="{1F7048C2-03DC-432C-A249-6C9B6680E5B0}" srcOrd="5" destOrd="0" parTransId="{A645E90C-F372-4070-A3F4-B9D26C910E35}" sibTransId="{6D56A9E1-4B61-4B90-8F3D-DB626CA29FC7}"/>
    <dgm:cxn modelId="{52112762-A634-4976-867D-F30D430C5CA6}" type="presOf" srcId="{EF631CBD-3C3E-454C-B97E-6733025B705B}" destId="{7D42877C-B4D1-4499-9263-52FBCA0C7528}" srcOrd="0" destOrd="0" presId="urn:microsoft.com/office/officeart/2005/8/layout/vList6"/>
    <dgm:cxn modelId="{18509043-CADA-4101-8E5F-50838CD3DA60}" type="presOf" srcId="{6C02CFD3-3FEC-4927-8B07-2E5807DA2891}" destId="{899E772F-94AB-478C-AC4C-5416662A700D}" srcOrd="0" destOrd="0" presId="urn:microsoft.com/office/officeart/2005/8/layout/vList6"/>
    <dgm:cxn modelId="{98D6E3B3-67E2-457F-B15D-13AEDBAE5900}" type="presOf" srcId="{4FE380AF-C08D-4E73-A2CF-7B0C870D983B}" destId="{556B7909-029F-46F0-8FC6-72067C50AC48}" srcOrd="0" destOrd="0" presId="urn:microsoft.com/office/officeart/2005/8/layout/vList6"/>
    <dgm:cxn modelId="{2C8416FA-365F-4B88-949A-97C97E3E072A}" srcId="{729AD76D-7502-4BFC-8533-82A88D154DA7}" destId="{4FE380AF-C08D-4E73-A2CF-7B0C870D983B}" srcOrd="0" destOrd="0" parTransId="{F0CB958A-EA9B-4C42-B09F-E2CD456557FC}" sibTransId="{2C19E69A-AC2F-479F-A7E6-F5C4ED75212D}"/>
    <dgm:cxn modelId="{4F8CB530-8C0A-4CEF-9268-92A7801F4155}" type="presOf" srcId="{CDA45CB8-B435-43FA-AF07-CF0734348009}" destId="{7A99DDB5-58F5-4DE6-B3A8-382E38F49CF0}" srcOrd="0" destOrd="0" presId="urn:microsoft.com/office/officeart/2005/8/layout/vList6"/>
    <dgm:cxn modelId="{D05688F2-531A-4FBF-A8B0-7EE63123E2B0}" type="presOf" srcId="{3A0412FC-C186-44C1-9033-2C117F9C1788}" destId="{BB9A8B49-92AE-4600-9AE0-62EEFAF46238}" srcOrd="0" destOrd="0" presId="urn:microsoft.com/office/officeart/2005/8/layout/vList6"/>
    <dgm:cxn modelId="{71DA7447-4334-4857-8BB3-20E5430241BD}" type="presParOf" srcId="{E54E6DBE-6062-4B11-BAA5-C035028FDB5A}" destId="{AA42ED2E-8C5A-42D2-A081-CB01F4B0DDA8}" srcOrd="0" destOrd="0" presId="urn:microsoft.com/office/officeart/2005/8/layout/vList6"/>
    <dgm:cxn modelId="{DB7A310C-639E-4FE9-AB67-E0F3E1274608}" type="presParOf" srcId="{AA42ED2E-8C5A-42D2-A081-CB01F4B0DDA8}" destId="{128DB5F8-47F0-455B-A1EA-8F99EB56BA45}" srcOrd="0" destOrd="0" presId="urn:microsoft.com/office/officeart/2005/8/layout/vList6"/>
    <dgm:cxn modelId="{B3C6EC8A-E811-4A84-8790-A98FC17DCE6B}" type="presParOf" srcId="{AA42ED2E-8C5A-42D2-A081-CB01F4B0DDA8}" destId="{556B7909-029F-46F0-8FC6-72067C50AC48}" srcOrd="1" destOrd="0" presId="urn:microsoft.com/office/officeart/2005/8/layout/vList6"/>
    <dgm:cxn modelId="{C59BA04A-CE41-4A7A-8474-65A68385A2F6}" type="presParOf" srcId="{E54E6DBE-6062-4B11-BAA5-C035028FDB5A}" destId="{09C09D38-3343-474C-AC08-A1D7F0606E84}" srcOrd="1" destOrd="0" presId="urn:microsoft.com/office/officeart/2005/8/layout/vList6"/>
    <dgm:cxn modelId="{EC177471-7EBB-4139-8866-DB5D5B0A73E9}" type="presParOf" srcId="{E54E6DBE-6062-4B11-BAA5-C035028FDB5A}" destId="{E7247DB3-73C2-416D-83E5-E37C3B7B8A50}" srcOrd="2" destOrd="0" presId="urn:microsoft.com/office/officeart/2005/8/layout/vList6"/>
    <dgm:cxn modelId="{85697C06-1FE2-4BA2-9CF4-F4A7A582BF89}" type="presParOf" srcId="{E7247DB3-73C2-416D-83E5-E37C3B7B8A50}" destId="{817E86E0-2434-41F5-B6BB-88114025E15B}" srcOrd="0" destOrd="0" presId="urn:microsoft.com/office/officeart/2005/8/layout/vList6"/>
    <dgm:cxn modelId="{84346C8F-C632-4A7A-AE5C-E88DB7E1CEF8}" type="presParOf" srcId="{E7247DB3-73C2-416D-83E5-E37C3B7B8A50}" destId="{7A99DDB5-58F5-4DE6-B3A8-382E38F49CF0}" srcOrd="1" destOrd="0" presId="urn:microsoft.com/office/officeart/2005/8/layout/vList6"/>
    <dgm:cxn modelId="{4987FCCD-886D-41CF-8D68-977593C9AAB4}" type="presParOf" srcId="{E54E6DBE-6062-4B11-BAA5-C035028FDB5A}" destId="{2305F290-802B-4BD6-B9EE-90DC1CA0B04F}" srcOrd="3" destOrd="0" presId="urn:microsoft.com/office/officeart/2005/8/layout/vList6"/>
    <dgm:cxn modelId="{24BE691B-CCA4-4066-9B4C-EE57583F1461}" type="presParOf" srcId="{E54E6DBE-6062-4B11-BAA5-C035028FDB5A}" destId="{9BF38ED6-E30A-4ADA-BDDC-C95950229480}" srcOrd="4" destOrd="0" presId="urn:microsoft.com/office/officeart/2005/8/layout/vList6"/>
    <dgm:cxn modelId="{3755E2CC-84A6-4340-9B3E-9B014A63EB66}" type="presParOf" srcId="{9BF38ED6-E30A-4ADA-BDDC-C95950229480}" destId="{98377B79-DB94-477E-8D13-0A0F0258AD2D}" srcOrd="0" destOrd="0" presId="urn:microsoft.com/office/officeart/2005/8/layout/vList6"/>
    <dgm:cxn modelId="{238DB82B-26F2-4E7F-B1AB-1FF5FB8A1F1B}" type="presParOf" srcId="{9BF38ED6-E30A-4ADA-BDDC-C95950229480}" destId="{2812A7EE-3FEF-4178-96F7-4549A6FCBBFC}" srcOrd="1" destOrd="0" presId="urn:microsoft.com/office/officeart/2005/8/layout/vList6"/>
    <dgm:cxn modelId="{60BEFDD7-DC71-4479-8F67-27A180B1B80A}" type="presParOf" srcId="{E54E6DBE-6062-4B11-BAA5-C035028FDB5A}" destId="{2E131054-68A8-4755-B39B-17E93ABDD803}" srcOrd="5" destOrd="0" presId="urn:microsoft.com/office/officeart/2005/8/layout/vList6"/>
    <dgm:cxn modelId="{2261D866-47D7-4324-AB02-4BE9D4E76CD9}" type="presParOf" srcId="{E54E6DBE-6062-4B11-BAA5-C035028FDB5A}" destId="{32FE7F91-57A2-442E-827E-C61E2C84BC76}" srcOrd="6" destOrd="0" presId="urn:microsoft.com/office/officeart/2005/8/layout/vList6"/>
    <dgm:cxn modelId="{B71BC7DE-BB0B-43B2-8C2B-9831C7DEE463}" type="presParOf" srcId="{32FE7F91-57A2-442E-827E-C61E2C84BC76}" destId="{BB9A8B49-92AE-4600-9AE0-62EEFAF46238}" srcOrd="0" destOrd="0" presId="urn:microsoft.com/office/officeart/2005/8/layout/vList6"/>
    <dgm:cxn modelId="{D64D74C3-1310-49C2-8C68-975F6197AA1A}" type="presParOf" srcId="{32FE7F91-57A2-442E-827E-C61E2C84BC76}" destId="{899E772F-94AB-478C-AC4C-5416662A700D}" srcOrd="1" destOrd="0" presId="urn:microsoft.com/office/officeart/2005/8/layout/vList6"/>
    <dgm:cxn modelId="{89E83D7C-81A0-456B-AA96-4D02BB69D4D9}" type="presParOf" srcId="{E54E6DBE-6062-4B11-BAA5-C035028FDB5A}" destId="{38648C4B-7A82-478B-98CD-6191480EEEF6}" srcOrd="7" destOrd="0" presId="urn:microsoft.com/office/officeart/2005/8/layout/vList6"/>
    <dgm:cxn modelId="{F40A3B82-69B5-4FE7-B9F6-DEB79DA06321}" type="presParOf" srcId="{E54E6DBE-6062-4B11-BAA5-C035028FDB5A}" destId="{7E7617BB-B7F1-479A-B1D9-BF365192336D}" srcOrd="8" destOrd="0" presId="urn:microsoft.com/office/officeart/2005/8/layout/vList6"/>
    <dgm:cxn modelId="{E29078AB-ADA9-4895-9177-6FA4485B3D82}" type="presParOf" srcId="{7E7617BB-B7F1-479A-B1D9-BF365192336D}" destId="{7D42877C-B4D1-4499-9263-52FBCA0C7528}" srcOrd="0" destOrd="0" presId="urn:microsoft.com/office/officeart/2005/8/layout/vList6"/>
    <dgm:cxn modelId="{7DFFADA5-12C1-40FA-B1CF-809BAAACF6A0}" type="presParOf" srcId="{7E7617BB-B7F1-479A-B1D9-BF365192336D}" destId="{B619E3F4-E36C-4C1F-842B-7EABD89C7C3A}" srcOrd="1" destOrd="0" presId="urn:microsoft.com/office/officeart/2005/8/layout/vList6"/>
    <dgm:cxn modelId="{4B938FCC-6CCF-470F-9C89-259A1B97E3CD}" type="presParOf" srcId="{E54E6DBE-6062-4B11-BAA5-C035028FDB5A}" destId="{3348917F-DBD0-417B-83A2-41A7F75C8D24}" srcOrd="9" destOrd="0" presId="urn:microsoft.com/office/officeart/2005/8/layout/vList6"/>
    <dgm:cxn modelId="{F3DDA475-65C1-411A-9920-F71D91B0226C}" type="presParOf" srcId="{E54E6DBE-6062-4B11-BAA5-C035028FDB5A}" destId="{0A25D375-77B6-4E1F-B056-9D83F4282A43}" srcOrd="10" destOrd="0" presId="urn:microsoft.com/office/officeart/2005/8/layout/vList6"/>
    <dgm:cxn modelId="{2ED965A2-7A53-409E-B25F-E445922BF17D}" type="presParOf" srcId="{0A25D375-77B6-4E1F-B056-9D83F4282A43}" destId="{7B851BEA-313E-46E4-BE32-3BB48770064D}" srcOrd="0" destOrd="0" presId="urn:microsoft.com/office/officeart/2005/8/layout/vList6"/>
    <dgm:cxn modelId="{8CCECDF9-8E41-4238-8546-F5A1ED87D1FC}" type="presParOf" srcId="{0A25D375-77B6-4E1F-B056-9D83F4282A43}" destId="{A3FB5471-7552-42A4-9E13-3445655FAE6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975A3A-3CCD-4CBC-BB5F-D6D02B6863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E036F7E6-50FF-4DEA-AB87-C19703BDF081}">
      <dgm:prSet phldrT="[Testo]" custT="1"/>
      <dgm:spPr>
        <a:solidFill>
          <a:srgbClr val="CC6600"/>
        </a:solidFill>
      </dgm:spPr>
      <dgm:t>
        <a:bodyPr/>
        <a:lstStyle/>
        <a:p>
          <a:r>
            <a:rPr lang="it-IT" sz="1500" dirty="0" err="1" smtClean="0"/>
            <a:t>Raw</a:t>
          </a:r>
          <a:r>
            <a:rPr lang="it-IT" sz="1500" dirty="0" smtClean="0"/>
            <a:t> </a:t>
          </a:r>
          <a:r>
            <a:rPr lang="it-IT" sz="1500" dirty="0" err="1" smtClean="0"/>
            <a:t>Materials</a:t>
          </a:r>
          <a:r>
            <a:rPr lang="it-IT" sz="1500" dirty="0" smtClean="0"/>
            <a:t> </a:t>
          </a:r>
          <a:r>
            <a:rPr lang="it-IT" sz="1500" dirty="0" err="1" smtClean="0"/>
            <a:t>recycling</a:t>
          </a:r>
          <a:r>
            <a:rPr lang="it-IT" sz="1500" dirty="0" smtClean="0"/>
            <a:t> from </a:t>
          </a:r>
          <a:r>
            <a:rPr lang="it-IT" sz="1500" dirty="0" err="1" smtClean="0"/>
            <a:t>PCBs</a:t>
          </a:r>
          <a:endParaRPr lang="it-IT" sz="1500" dirty="0"/>
        </a:p>
      </dgm:t>
    </dgm:pt>
    <dgm:pt modelId="{9AD95086-1760-4418-AD09-74701D6D78B2}" type="parTrans" cxnId="{3E2442EF-E771-4C8F-857F-5D2BE2C59011}">
      <dgm:prSet/>
      <dgm:spPr/>
      <dgm:t>
        <a:bodyPr/>
        <a:lstStyle/>
        <a:p>
          <a:endParaRPr lang="it-IT" sz="1500"/>
        </a:p>
      </dgm:t>
    </dgm:pt>
    <dgm:pt modelId="{C3932BFA-D281-4601-8B02-31EA330B9610}" type="sibTrans" cxnId="{3E2442EF-E771-4C8F-857F-5D2BE2C59011}">
      <dgm:prSet/>
      <dgm:spPr/>
      <dgm:t>
        <a:bodyPr/>
        <a:lstStyle/>
        <a:p>
          <a:endParaRPr lang="it-IT" sz="1500"/>
        </a:p>
      </dgm:t>
    </dgm:pt>
    <dgm:pt modelId="{814E5BFC-A67F-4C90-A29C-1704A8724E09}">
      <dgm:prSet phldrT="[Testo]" custT="1"/>
      <dgm:spPr/>
      <dgm:t>
        <a:bodyPr/>
        <a:lstStyle/>
        <a:p>
          <a:r>
            <a:rPr lang="it-IT" sz="1500" dirty="0" err="1" smtClean="0">
              <a:solidFill>
                <a:srgbClr val="003A6A"/>
              </a:solidFill>
            </a:rPr>
            <a:t>Patented</a:t>
          </a:r>
          <a:r>
            <a:rPr lang="it-IT" sz="1500" dirty="0" smtClean="0">
              <a:solidFill>
                <a:srgbClr val="003A6A"/>
              </a:solidFill>
            </a:rPr>
            <a:t> </a:t>
          </a:r>
          <a:r>
            <a:rPr lang="it-IT" sz="1500" dirty="0" err="1" smtClean="0">
              <a:solidFill>
                <a:srgbClr val="003A6A"/>
              </a:solidFill>
            </a:rPr>
            <a:t>process</a:t>
          </a:r>
          <a:r>
            <a:rPr lang="it-IT" sz="1500" dirty="0" smtClean="0">
              <a:solidFill>
                <a:srgbClr val="003A6A"/>
              </a:solidFill>
            </a:rPr>
            <a:t>: </a:t>
          </a:r>
          <a:r>
            <a:rPr lang="it-IT" sz="1500" dirty="0" smtClean="0">
              <a:solidFill>
                <a:srgbClr val="003A6A"/>
              </a:solidFill>
              <a:effectLst/>
            </a:rPr>
            <a:t>RM2013A000549, PCT/IB2014/065131,  EP nr 14798963.6</a:t>
          </a:r>
          <a:endParaRPr lang="it-IT" sz="1500" dirty="0">
            <a:solidFill>
              <a:srgbClr val="003A6A"/>
            </a:solidFill>
          </a:endParaRPr>
        </a:p>
      </dgm:t>
    </dgm:pt>
    <dgm:pt modelId="{4DF6F0C3-73D0-4676-98FF-6A6CD06D3189}" type="parTrans" cxnId="{CFA7CC9C-5A31-4FDF-90E8-EB960443D615}">
      <dgm:prSet/>
      <dgm:spPr/>
      <dgm:t>
        <a:bodyPr/>
        <a:lstStyle/>
        <a:p>
          <a:endParaRPr lang="it-IT" sz="1500"/>
        </a:p>
      </dgm:t>
    </dgm:pt>
    <dgm:pt modelId="{B41B0073-BA43-409E-ADA9-1B9584EFC88A}" type="sibTrans" cxnId="{CFA7CC9C-5A31-4FDF-90E8-EB960443D615}">
      <dgm:prSet/>
      <dgm:spPr/>
      <dgm:t>
        <a:bodyPr/>
        <a:lstStyle/>
        <a:p>
          <a:endParaRPr lang="it-IT" sz="1500"/>
        </a:p>
      </dgm:t>
    </dgm:pt>
    <dgm:pt modelId="{43DA2225-8242-4D8E-B918-17E258BE3152}">
      <dgm:prSet phldrT="[Testo]" custT="1"/>
      <dgm:spPr/>
      <dgm:t>
        <a:bodyPr/>
        <a:lstStyle/>
        <a:p>
          <a:r>
            <a:rPr lang="it-IT" sz="1500" dirty="0" err="1" smtClean="0">
              <a:solidFill>
                <a:srgbClr val="003A6A"/>
              </a:solidFill>
            </a:rPr>
            <a:t>Prototype</a:t>
          </a:r>
          <a:r>
            <a:rPr lang="it-IT" sz="1500" dirty="0" smtClean="0">
              <a:solidFill>
                <a:srgbClr val="003A6A"/>
              </a:solidFill>
            </a:rPr>
            <a:t>: </a:t>
          </a:r>
          <a:r>
            <a:rPr lang="it-IT" sz="1500" dirty="0" smtClean="0">
              <a:solidFill>
                <a:srgbClr val="003A6A"/>
              </a:solidFill>
              <a:effectLst/>
            </a:rPr>
            <a:t>RM2015A000064, PCT/IB2016/050763</a:t>
          </a:r>
          <a:endParaRPr lang="it-IT" sz="1500" dirty="0">
            <a:solidFill>
              <a:srgbClr val="003A6A"/>
            </a:solidFill>
          </a:endParaRPr>
        </a:p>
      </dgm:t>
    </dgm:pt>
    <dgm:pt modelId="{C0FEFBA7-1BF6-40A5-A136-EC9A46E0522C}" type="parTrans" cxnId="{5D2D4235-3DDC-4E7E-B56B-AA392DF400F5}">
      <dgm:prSet/>
      <dgm:spPr/>
      <dgm:t>
        <a:bodyPr/>
        <a:lstStyle/>
        <a:p>
          <a:endParaRPr lang="it-IT" sz="1500"/>
        </a:p>
      </dgm:t>
    </dgm:pt>
    <dgm:pt modelId="{0B5F2AEB-06E9-44FB-8FB7-4D2294ED86E0}" type="sibTrans" cxnId="{5D2D4235-3DDC-4E7E-B56B-AA392DF400F5}">
      <dgm:prSet/>
      <dgm:spPr/>
      <dgm:t>
        <a:bodyPr/>
        <a:lstStyle/>
        <a:p>
          <a:endParaRPr lang="it-IT" sz="1500"/>
        </a:p>
      </dgm:t>
    </dgm:pt>
    <dgm:pt modelId="{53EC9F3C-5025-44E6-9A5E-B9924301138C}">
      <dgm:prSet phldrT="[Testo]" custT="1"/>
      <dgm:spPr/>
      <dgm:t>
        <a:bodyPr/>
        <a:lstStyle/>
        <a:p>
          <a:r>
            <a:rPr lang="it-IT" sz="1500" dirty="0" err="1" smtClean="0">
              <a:solidFill>
                <a:srgbClr val="003A6A"/>
              </a:solidFill>
              <a:effectLst/>
            </a:rPr>
            <a:t>Contact</a:t>
          </a:r>
          <a:r>
            <a:rPr lang="it-IT" sz="1500" dirty="0" smtClean="0">
              <a:solidFill>
                <a:srgbClr val="003A6A"/>
              </a:solidFill>
              <a:effectLst/>
            </a:rPr>
            <a:t> danilo.fontana@enea.it </a:t>
          </a:r>
          <a:r>
            <a:rPr lang="it-IT" sz="1500" dirty="0" smtClean="0">
              <a:solidFill>
                <a:srgbClr val="003A6A"/>
              </a:solidFill>
            </a:rPr>
            <a:t> </a:t>
          </a:r>
          <a:endParaRPr lang="it-IT" sz="1500" dirty="0">
            <a:solidFill>
              <a:srgbClr val="003A6A"/>
            </a:solidFill>
          </a:endParaRPr>
        </a:p>
      </dgm:t>
    </dgm:pt>
    <dgm:pt modelId="{C874DCEA-0112-4E61-8DCF-F61527770699}" type="parTrans" cxnId="{E5583DBC-FA33-4B46-B333-50E9C0F7D74F}">
      <dgm:prSet/>
      <dgm:spPr/>
      <dgm:t>
        <a:bodyPr/>
        <a:lstStyle/>
        <a:p>
          <a:endParaRPr lang="it-IT" sz="1500"/>
        </a:p>
      </dgm:t>
    </dgm:pt>
    <dgm:pt modelId="{B6373DDC-3A43-4B18-ADF0-3C0E4E021BB4}" type="sibTrans" cxnId="{E5583DBC-FA33-4B46-B333-50E9C0F7D74F}">
      <dgm:prSet/>
      <dgm:spPr/>
      <dgm:t>
        <a:bodyPr/>
        <a:lstStyle/>
        <a:p>
          <a:endParaRPr lang="it-IT" sz="1500"/>
        </a:p>
      </dgm:t>
    </dgm:pt>
    <dgm:pt modelId="{919EAF91-5EA0-441D-AED1-6C5D66427308}" type="pres">
      <dgm:prSet presAssocID="{56975A3A-3CCD-4CBC-BB5F-D6D02B6863DC}" presName="linear" presStyleCnt="0">
        <dgm:presLayoutVars>
          <dgm:animLvl val="lvl"/>
          <dgm:resizeHandles val="exact"/>
        </dgm:presLayoutVars>
      </dgm:prSet>
      <dgm:spPr/>
      <dgm:t>
        <a:bodyPr/>
        <a:lstStyle/>
        <a:p>
          <a:endParaRPr lang="it-IT"/>
        </a:p>
      </dgm:t>
    </dgm:pt>
    <dgm:pt modelId="{A1F9DB84-61EF-47FA-9B3E-E342CAE03067}" type="pres">
      <dgm:prSet presAssocID="{E036F7E6-50FF-4DEA-AB87-C19703BDF081}" presName="parentText" presStyleLbl="node1" presStyleIdx="0" presStyleCnt="1">
        <dgm:presLayoutVars>
          <dgm:chMax val="0"/>
          <dgm:bulletEnabled val="1"/>
        </dgm:presLayoutVars>
      </dgm:prSet>
      <dgm:spPr/>
      <dgm:t>
        <a:bodyPr/>
        <a:lstStyle/>
        <a:p>
          <a:endParaRPr lang="it-IT"/>
        </a:p>
      </dgm:t>
    </dgm:pt>
    <dgm:pt modelId="{7D32389E-BCD1-4C5E-A04F-048A7B8059F8}" type="pres">
      <dgm:prSet presAssocID="{E036F7E6-50FF-4DEA-AB87-C19703BDF081}" presName="childText" presStyleLbl="revTx" presStyleIdx="0" presStyleCnt="1" custScaleY="199443">
        <dgm:presLayoutVars>
          <dgm:bulletEnabled val="1"/>
        </dgm:presLayoutVars>
      </dgm:prSet>
      <dgm:spPr/>
      <dgm:t>
        <a:bodyPr/>
        <a:lstStyle/>
        <a:p>
          <a:endParaRPr lang="it-IT"/>
        </a:p>
      </dgm:t>
    </dgm:pt>
  </dgm:ptLst>
  <dgm:cxnLst>
    <dgm:cxn modelId="{3E2442EF-E771-4C8F-857F-5D2BE2C59011}" srcId="{56975A3A-3CCD-4CBC-BB5F-D6D02B6863DC}" destId="{E036F7E6-50FF-4DEA-AB87-C19703BDF081}" srcOrd="0" destOrd="0" parTransId="{9AD95086-1760-4418-AD09-74701D6D78B2}" sibTransId="{C3932BFA-D281-4601-8B02-31EA330B9610}"/>
    <dgm:cxn modelId="{CFA7CC9C-5A31-4FDF-90E8-EB960443D615}" srcId="{E036F7E6-50FF-4DEA-AB87-C19703BDF081}" destId="{814E5BFC-A67F-4C90-A29C-1704A8724E09}" srcOrd="0" destOrd="0" parTransId="{4DF6F0C3-73D0-4676-98FF-6A6CD06D3189}" sibTransId="{B41B0073-BA43-409E-ADA9-1B9584EFC88A}"/>
    <dgm:cxn modelId="{4F9656CA-975D-4DAA-B67F-9D95E82DAF45}" type="presOf" srcId="{E036F7E6-50FF-4DEA-AB87-C19703BDF081}" destId="{A1F9DB84-61EF-47FA-9B3E-E342CAE03067}" srcOrd="0" destOrd="0" presId="urn:microsoft.com/office/officeart/2005/8/layout/vList2"/>
    <dgm:cxn modelId="{E4382600-0EC5-4197-8F46-C8458F21AE59}" type="presOf" srcId="{53EC9F3C-5025-44E6-9A5E-B9924301138C}" destId="{7D32389E-BCD1-4C5E-A04F-048A7B8059F8}" srcOrd="0" destOrd="2" presId="urn:microsoft.com/office/officeart/2005/8/layout/vList2"/>
    <dgm:cxn modelId="{5D2D4235-3DDC-4E7E-B56B-AA392DF400F5}" srcId="{E036F7E6-50FF-4DEA-AB87-C19703BDF081}" destId="{43DA2225-8242-4D8E-B918-17E258BE3152}" srcOrd="1" destOrd="0" parTransId="{C0FEFBA7-1BF6-40A5-A136-EC9A46E0522C}" sibTransId="{0B5F2AEB-06E9-44FB-8FB7-4D2294ED86E0}"/>
    <dgm:cxn modelId="{E5583DBC-FA33-4B46-B333-50E9C0F7D74F}" srcId="{E036F7E6-50FF-4DEA-AB87-C19703BDF081}" destId="{53EC9F3C-5025-44E6-9A5E-B9924301138C}" srcOrd="2" destOrd="0" parTransId="{C874DCEA-0112-4E61-8DCF-F61527770699}" sibTransId="{B6373DDC-3A43-4B18-ADF0-3C0E4E021BB4}"/>
    <dgm:cxn modelId="{33A620EB-32E6-4211-82FE-7051372B2E02}" type="presOf" srcId="{43DA2225-8242-4D8E-B918-17E258BE3152}" destId="{7D32389E-BCD1-4C5E-A04F-048A7B8059F8}" srcOrd="0" destOrd="1" presId="urn:microsoft.com/office/officeart/2005/8/layout/vList2"/>
    <dgm:cxn modelId="{DEEA8C8D-A623-424C-A75C-B9AAF0A5E87B}" type="presOf" srcId="{56975A3A-3CCD-4CBC-BB5F-D6D02B6863DC}" destId="{919EAF91-5EA0-441D-AED1-6C5D66427308}" srcOrd="0" destOrd="0" presId="urn:microsoft.com/office/officeart/2005/8/layout/vList2"/>
    <dgm:cxn modelId="{A9A02F32-00BA-421D-9334-1B2FEF5D4552}" type="presOf" srcId="{814E5BFC-A67F-4C90-A29C-1704A8724E09}" destId="{7D32389E-BCD1-4C5E-A04F-048A7B8059F8}" srcOrd="0" destOrd="0" presId="urn:microsoft.com/office/officeart/2005/8/layout/vList2"/>
    <dgm:cxn modelId="{00518002-096F-47BE-817A-6F57F88DB93F}" type="presParOf" srcId="{919EAF91-5EA0-441D-AED1-6C5D66427308}" destId="{A1F9DB84-61EF-47FA-9B3E-E342CAE03067}" srcOrd="0" destOrd="0" presId="urn:microsoft.com/office/officeart/2005/8/layout/vList2"/>
    <dgm:cxn modelId="{7897D757-DBA1-49EC-A8F7-16A51CC9BF53}" type="presParOf" srcId="{919EAF91-5EA0-441D-AED1-6C5D66427308}" destId="{7D32389E-BCD1-4C5E-A04F-048A7B8059F8}"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975A3A-3CCD-4CBC-BB5F-D6D02B6863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FD7A223-B8B0-4F86-BA0C-0B18D81325B4}">
      <dgm:prSet phldrT="[Testo]" custT="1"/>
      <dgm:spPr>
        <a:solidFill>
          <a:srgbClr val="003A6A"/>
        </a:solidFill>
      </dgm:spPr>
      <dgm:t>
        <a:bodyPr/>
        <a:lstStyle/>
        <a:p>
          <a:r>
            <a:rPr lang="it-IT" sz="1500" dirty="0" err="1" smtClean="0"/>
            <a:t>Raw</a:t>
          </a:r>
          <a:r>
            <a:rPr lang="it-IT" sz="1500" dirty="0" smtClean="0"/>
            <a:t> </a:t>
          </a:r>
          <a:r>
            <a:rPr lang="it-IT" sz="1500" dirty="0" err="1" smtClean="0"/>
            <a:t>Materials</a:t>
          </a:r>
          <a:r>
            <a:rPr lang="it-IT" sz="1500" dirty="0" smtClean="0"/>
            <a:t> </a:t>
          </a:r>
          <a:r>
            <a:rPr lang="it-IT" sz="1500" dirty="0" err="1" smtClean="0"/>
            <a:t>recycling</a:t>
          </a:r>
          <a:r>
            <a:rPr lang="it-IT" sz="1500" dirty="0" smtClean="0"/>
            <a:t> from </a:t>
          </a:r>
          <a:r>
            <a:rPr lang="it-IT" sz="1500" dirty="0" err="1" smtClean="0"/>
            <a:t>Photovoltaic</a:t>
          </a:r>
          <a:r>
            <a:rPr lang="it-IT" sz="1500" dirty="0" smtClean="0"/>
            <a:t> </a:t>
          </a:r>
          <a:r>
            <a:rPr lang="it-IT" sz="1500" dirty="0" err="1" smtClean="0"/>
            <a:t>panels</a:t>
          </a:r>
          <a:endParaRPr lang="it-IT" sz="1500" dirty="0"/>
        </a:p>
      </dgm:t>
    </dgm:pt>
    <dgm:pt modelId="{35802663-5363-4F06-ACC8-B455F4CF747D}" type="parTrans" cxnId="{B02B6FC1-D565-4C3B-91D2-2D67341A810B}">
      <dgm:prSet/>
      <dgm:spPr/>
      <dgm:t>
        <a:bodyPr/>
        <a:lstStyle/>
        <a:p>
          <a:endParaRPr lang="it-IT" sz="1500"/>
        </a:p>
      </dgm:t>
    </dgm:pt>
    <dgm:pt modelId="{47BCC20E-2A39-4512-A0EB-8B77B03C013A}" type="sibTrans" cxnId="{B02B6FC1-D565-4C3B-91D2-2D67341A810B}">
      <dgm:prSet/>
      <dgm:spPr/>
      <dgm:t>
        <a:bodyPr/>
        <a:lstStyle/>
        <a:p>
          <a:endParaRPr lang="it-IT" sz="1500"/>
        </a:p>
      </dgm:t>
    </dgm:pt>
    <dgm:pt modelId="{3EC991E5-3036-4B41-A846-0C33995E258B}">
      <dgm:prSet phldrT="[Testo]" custT="1"/>
      <dgm:spPr/>
      <dgm:t>
        <a:bodyPr/>
        <a:lstStyle/>
        <a:p>
          <a:r>
            <a:rPr lang="it-IT" sz="1500" dirty="0" smtClean="0">
              <a:solidFill>
                <a:srgbClr val="003A6A"/>
              </a:solidFill>
            </a:rPr>
            <a:t>Thermal </a:t>
          </a:r>
          <a:r>
            <a:rPr lang="it-IT" sz="1500" dirty="0" err="1" smtClean="0">
              <a:solidFill>
                <a:srgbClr val="003A6A"/>
              </a:solidFill>
            </a:rPr>
            <a:t>pre</a:t>
          </a:r>
          <a:r>
            <a:rPr lang="it-IT" sz="1500" dirty="0" smtClean="0">
              <a:solidFill>
                <a:srgbClr val="003A6A"/>
              </a:solidFill>
            </a:rPr>
            <a:t>-treatment for PV </a:t>
          </a:r>
          <a:r>
            <a:rPr lang="it-IT" sz="1500" dirty="0" err="1" smtClean="0">
              <a:solidFill>
                <a:srgbClr val="003A6A"/>
              </a:solidFill>
            </a:rPr>
            <a:t>components</a:t>
          </a:r>
          <a:r>
            <a:rPr lang="it-IT" sz="1500" dirty="0" smtClean="0">
              <a:solidFill>
                <a:srgbClr val="003A6A"/>
              </a:solidFill>
            </a:rPr>
            <a:t> </a:t>
          </a:r>
          <a:r>
            <a:rPr lang="it-IT" sz="1500" dirty="0" err="1" smtClean="0">
              <a:solidFill>
                <a:srgbClr val="003A6A"/>
              </a:solidFill>
            </a:rPr>
            <a:t>separation</a:t>
          </a:r>
          <a:r>
            <a:rPr lang="it-IT" sz="1500" dirty="0" smtClean="0">
              <a:solidFill>
                <a:srgbClr val="003A6A"/>
              </a:solidFill>
            </a:rPr>
            <a:t> – under </a:t>
          </a:r>
          <a:r>
            <a:rPr lang="it-IT" sz="1500" dirty="0" err="1" smtClean="0">
              <a:solidFill>
                <a:srgbClr val="003A6A"/>
              </a:solidFill>
            </a:rPr>
            <a:t>patent</a:t>
          </a:r>
          <a:r>
            <a:rPr lang="it-IT" sz="1500" dirty="0" smtClean="0">
              <a:solidFill>
                <a:srgbClr val="003A6A"/>
              </a:solidFill>
            </a:rPr>
            <a:t> </a:t>
          </a:r>
          <a:r>
            <a:rPr lang="it-IT" sz="1500" dirty="0" err="1" smtClean="0">
              <a:solidFill>
                <a:srgbClr val="003A6A"/>
              </a:solidFill>
            </a:rPr>
            <a:t>process</a:t>
          </a:r>
          <a:endParaRPr lang="it-IT" sz="1500" dirty="0">
            <a:solidFill>
              <a:srgbClr val="003A6A"/>
            </a:solidFill>
          </a:endParaRPr>
        </a:p>
      </dgm:t>
    </dgm:pt>
    <dgm:pt modelId="{0F22F72F-4705-41B1-8145-5992CE8C3D29}" type="parTrans" cxnId="{A1CF3822-30EE-4721-B0B9-5CE1AB31621F}">
      <dgm:prSet/>
      <dgm:spPr/>
      <dgm:t>
        <a:bodyPr/>
        <a:lstStyle/>
        <a:p>
          <a:endParaRPr lang="it-IT" sz="1500"/>
        </a:p>
      </dgm:t>
    </dgm:pt>
    <dgm:pt modelId="{E0A12957-77D9-49AD-96B1-6B3085FB7E1B}" type="sibTrans" cxnId="{A1CF3822-30EE-4721-B0B9-5CE1AB31621F}">
      <dgm:prSet/>
      <dgm:spPr/>
      <dgm:t>
        <a:bodyPr/>
        <a:lstStyle/>
        <a:p>
          <a:endParaRPr lang="it-IT" sz="1500"/>
        </a:p>
      </dgm:t>
    </dgm:pt>
    <dgm:pt modelId="{C8A78761-CD21-47BD-8358-3C4267D0BDED}">
      <dgm:prSet phldrT="[Testo]" custT="1"/>
      <dgm:spPr/>
      <dgm:t>
        <a:bodyPr/>
        <a:lstStyle/>
        <a:p>
          <a:r>
            <a:rPr lang="it-IT" sz="1500" dirty="0" err="1" smtClean="0">
              <a:solidFill>
                <a:srgbClr val="003A6A"/>
              </a:solidFill>
            </a:rPr>
            <a:t>Contact</a:t>
          </a:r>
          <a:r>
            <a:rPr lang="it-IT" sz="1500" dirty="0" smtClean="0">
              <a:solidFill>
                <a:srgbClr val="003A6A"/>
              </a:solidFill>
            </a:rPr>
            <a:t>: marco.tammaro@enea.it</a:t>
          </a:r>
          <a:endParaRPr lang="it-IT" sz="1500" dirty="0">
            <a:solidFill>
              <a:srgbClr val="003A6A"/>
            </a:solidFill>
          </a:endParaRPr>
        </a:p>
      </dgm:t>
    </dgm:pt>
    <dgm:pt modelId="{8A2685E3-6AF1-4AD7-AE15-5064F85C6B98}" type="parTrans" cxnId="{5F87A82A-A892-45D9-9545-DE06A804D65E}">
      <dgm:prSet/>
      <dgm:spPr/>
      <dgm:t>
        <a:bodyPr/>
        <a:lstStyle/>
        <a:p>
          <a:endParaRPr lang="it-IT" sz="1500"/>
        </a:p>
      </dgm:t>
    </dgm:pt>
    <dgm:pt modelId="{B508C732-7546-4FCB-AD0A-850C7B4C48D6}" type="sibTrans" cxnId="{5F87A82A-A892-45D9-9545-DE06A804D65E}">
      <dgm:prSet/>
      <dgm:spPr/>
      <dgm:t>
        <a:bodyPr/>
        <a:lstStyle/>
        <a:p>
          <a:endParaRPr lang="it-IT" sz="1500"/>
        </a:p>
      </dgm:t>
    </dgm:pt>
    <dgm:pt modelId="{919EAF91-5EA0-441D-AED1-6C5D66427308}" type="pres">
      <dgm:prSet presAssocID="{56975A3A-3CCD-4CBC-BB5F-D6D02B6863DC}" presName="linear" presStyleCnt="0">
        <dgm:presLayoutVars>
          <dgm:animLvl val="lvl"/>
          <dgm:resizeHandles val="exact"/>
        </dgm:presLayoutVars>
      </dgm:prSet>
      <dgm:spPr/>
      <dgm:t>
        <a:bodyPr/>
        <a:lstStyle/>
        <a:p>
          <a:endParaRPr lang="it-IT"/>
        </a:p>
      </dgm:t>
    </dgm:pt>
    <dgm:pt modelId="{58D95B1F-DE24-4649-9E04-4B9BE436C0BA}" type="pres">
      <dgm:prSet presAssocID="{BFD7A223-B8B0-4F86-BA0C-0B18D81325B4}" presName="parentText" presStyleLbl="node1" presStyleIdx="0" presStyleCnt="1">
        <dgm:presLayoutVars>
          <dgm:chMax val="0"/>
          <dgm:bulletEnabled val="1"/>
        </dgm:presLayoutVars>
      </dgm:prSet>
      <dgm:spPr/>
      <dgm:t>
        <a:bodyPr/>
        <a:lstStyle/>
        <a:p>
          <a:endParaRPr lang="it-IT"/>
        </a:p>
      </dgm:t>
    </dgm:pt>
    <dgm:pt modelId="{02E06C3E-898A-467A-9F2D-7312FC7FA1C7}" type="pres">
      <dgm:prSet presAssocID="{BFD7A223-B8B0-4F86-BA0C-0B18D81325B4}" presName="childText" presStyleLbl="revTx" presStyleIdx="0" presStyleCnt="1">
        <dgm:presLayoutVars>
          <dgm:bulletEnabled val="1"/>
        </dgm:presLayoutVars>
      </dgm:prSet>
      <dgm:spPr/>
      <dgm:t>
        <a:bodyPr/>
        <a:lstStyle/>
        <a:p>
          <a:endParaRPr lang="it-IT"/>
        </a:p>
      </dgm:t>
    </dgm:pt>
  </dgm:ptLst>
  <dgm:cxnLst>
    <dgm:cxn modelId="{A1CF3822-30EE-4721-B0B9-5CE1AB31621F}" srcId="{BFD7A223-B8B0-4F86-BA0C-0B18D81325B4}" destId="{3EC991E5-3036-4B41-A846-0C33995E258B}" srcOrd="0" destOrd="0" parTransId="{0F22F72F-4705-41B1-8145-5992CE8C3D29}" sibTransId="{E0A12957-77D9-49AD-96B1-6B3085FB7E1B}"/>
    <dgm:cxn modelId="{D933BFF0-2EEE-474E-9CFF-463876939EFE}" type="presOf" srcId="{3EC991E5-3036-4B41-A846-0C33995E258B}" destId="{02E06C3E-898A-467A-9F2D-7312FC7FA1C7}" srcOrd="0" destOrd="0" presId="urn:microsoft.com/office/officeart/2005/8/layout/vList2"/>
    <dgm:cxn modelId="{5F87A82A-A892-45D9-9545-DE06A804D65E}" srcId="{BFD7A223-B8B0-4F86-BA0C-0B18D81325B4}" destId="{C8A78761-CD21-47BD-8358-3C4267D0BDED}" srcOrd="1" destOrd="0" parTransId="{8A2685E3-6AF1-4AD7-AE15-5064F85C6B98}" sibTransId="{B508C732-7546-4FCB-AD0A-850C7B4C48D6}"/>
    <dgm:cxn modelId="{FCFC89AE-8856-4965-AF94-21F658ABA846}" type="presOf" srcId="{C8A78761-CD21-47BD-8358-3C4267D0BDED}" destId="{02E06C3E-898A-467A-9F2D-7312FC7FA1C7}" srcOrd="0" destOrd="1" presId="urn:microsoft.com/office/officeart/2005/8/layout/vList2"/>
    <dgm:cxn modelId="{B02B6FC1-D565-4C3B-91D2-2D67341A810B}" srcId="{56975A3A-3CCD-4CBC-BB5F-D6D02B6863DC}" destId="{BFD7A223-B8B0-4F86-BA0C-0B18D81325B4}" srcOrd="0" destOrd="0" parTransId="{35802663-5363-4F06-ACC8-B455F4CF747D}" sibTransId="{47BCC20E-2A39-4512-A0EB-8B77B03C013A}"/>
    <dgm:cxn modelId="{F21A387C-E980-45C6-A735-AE756AB05B2C}" type="presOf" srcId="{56975A3A-3CCD-4CBC-BB5F-D6D02B6863DC}" destId="{919EAF91-5EA0-441D-AED1-6C5D66427308}" srcOrd="0" destOrd="0" presId="urn:microsoft.com/office/officeart/2005/8/layout/vList2"/>
    <dgm:cxn modelId="{F596E49F-9BF1-4C65-9E23-848500E6E0FB}" type="presOf" srcId="{BFD7A223-B8B0-4F86-BA0C-0B18D81325B4}" destId="{58D95B1F-DE24-4649-9E04-4B9BE436C0BA}" srcOrd="0" destOrd="0" presId="urn:microsoft.com/office/officeart/2005/8/layout/vList2"/>
    <dgm:cxn modelId="{3546F6DA-C267-48E4-88BD-8C7F7FA17F20}" type="presParOf" srcId="{919EAF91-5EA0-441D-AED1-6C5D66427308}" destId="{58D95B1F-DE24-4649-9E04-4B9BE436C0BA}" srcOrd="0" destOrd="0" presId="urn:microsoft.com/office/officeart/2005/8/layout/vList2"/>
    <dgm:cxn modelId="{EAF72842-866F-484A-B226-3DE4B2865943}" type="presParOf" srcId="{919EAF91-5EA0-441D-AED1-6C5D66427308}" destId="{02E06C3E-898A-467A-9F2D-7312FC7FA1C7}" srcOrd="1"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3065B1-EB66-4AFD-9BB2-4FEFC8CB75BB}"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it-IT"/>
        </a:p>
      </dgm:t>
    </dgm:pt>
    <dgm:pt modelId="{9A39A91D-39D7-4EC7-A199-75576C30CA91}">
      <dgm:prSet phldrT="[Testo]" custT="1"/>
      <dgm:spPr/>
      <dgm:t>
        <a:bodyPr/>
        <a:lstStyle/>
        <a:p>
          <a:r>
            <a:rPr lang="it-IT" sz="2000" b="1" dirty="0" err="1" smtClean="0"/>
            <a:t>Dialogue</a:t>
          </a:r>
          <a:endParaRPr lang="it-IT" sz="2000" b="1" dirty="0"/>
        </a:p>
      </dgm:t>
    </dgm:pt>
    <dgm:pt modelId="{6D44D215-076F-4116-84DC-739A125D2BBC}" type="parTrans" cxnId="{F348E5DC-B761-4C53-B194-CD5785D2186A}">
      <dgm:prSet/>
      <dgm:spPr/>
      <dgm:t>
        <a:bodyPr/>
        <a:lstStyle/>
        <a:p>
          <a:endParaRPr lang="it-IT"/>
        </a:p>
      </dgm:t>
    </dgm:pt>
    <dgm:pt modelId="{83704327-2E3D-447F-BCA0-8B59D3C71E4E}" type="sibTrans" cxnId="{F348E5DC-B761-4C53-B194-CD5785D2186A}">
      <dgm:prSet/>
      <dgm:spPr/>
      <dgm:t>
        <a:bodyPr/>
        <a:lstStyle/>
        <a:p>
          <a:endParaRPr lang="it-IT"/>
        </a:p>
      </dgm:t>
    </dgm:pt>
    <dgm:pt modelId="{EB65973F-FADE-4FCF-9781-E1C16BC541BE}">
      <dgm:prSet phldrT="[Testo]" custT="1"/>
      <dgm:spPr/>
      <dgm:t>
        <a:bodyPr/>
        <a:lstStyle/>
        <a:p>
          <a:r>
            <a:rPr lang="it-IT" sz="2000" b="1" dirty="0" err="1" smtClean="0"/>
            <a:t>Condivision</a:t>
          </a:r>
          <a:endParaRPr lang="it-IT" sz="2000" b="1" dirty="0"/>
        </a:p>
      </dgm:t>
    </dgm:pt>
    <dgm:pt modelId="{76B26DD6-CAF9-452B-B749-7A5C3585323B}" type="parTrans" cxnId="{D01FED1F-FD64-41CF-BDF5-8B8D909332A6}">
      <dgm:prSet/>
      <dgm:spPr/>
      <dgm:t>
        <a:bodyPr/>
        <a:lstStyle/>
        <a:p>
          <a:endParaRPr lang="it-IT"/>
        </a:p>
      </dgm:t>
    </dgm:pt>
    <dgm:pt modelId="{17F222D9-99CD-478C-9786-4CD284317392}" type="sibTrans" cxnId="{D01FED1F-FD64-41CF-BDF5-8B8D909332A6}">
      <dgm:prSet/>
      <dgm:spPr/>
      <dgm:t>
        <a:bodyPr/>
        <a:lstStyle/>
        <a:p>
          <a:endParaRPr lang="it-IT"/>
        </a:p>
      </dgm:t>
    </dgm:pt>
    <dgm:pt modelId="{5E2AB329-B1D4-44EA-8E3C-8983AF9517E6}">
      <dgm:prSet phldrT="[Testo]" custT="1"/>
      <dgm:spPr/>
      <dgm:t>
        <a:bodyPr/>
        <a:lstStyle/>
        <a:p>
          <a:r>
            <a:rPr lang="it-IT" sz="2200" b="1" dirty="0" smtClean="0"/>
            <a:t>Best </a:t>
          </a:r>
          <a:r>
            <a:rPr lang="it-IT" sz="2200" b="1" dirty="0" err="1" smtClean="0"/>
            <a:t>practice</a:t>
          </a:r>
          <a:endParaRPr lang="it-IT" sz="2200" b="1" dirty="0"/>
        </a:p>
      </dgm:t>
    </dgm:pt>
    <dgm:pt modelId="{4D93A4CB-3F66-4590-BBAF-B8F2E1AF69D7}" type="parTrans" cxnId="{6BA10EBA-D084-4D74-9337-75386F53E45B}">
      <dgm:prSet/>
      <dgm:spPr/>
      <dgm:t>
        <a:bodyPr/>
        <a:lstStyle/>
        <a:p>
          <a:endParaRPr lang="it-IT"/>
        </a:p>
      </dgm:t>
    </dgm:pt>
    <dgm:pt modelId="{C7BB2DBA-A23F-4DF8-A227-8DD4DB2BA990}" type="sibTrans" cxnId="{6BA10EBA-D084-4D74-9337-75386F53E45B}">
      <dgm:prSet/>
      <dgm:spPr/>
      <dgm:t>
        <a:bodyPr/>
        <a:lstStyle/>
        <a:p>
          <a:endParaRPr lang="it-IT"/>
        </a:p>
      </dgm:t>
    </dgm:pt>
    <dgm:pt modelId="{3F07240C-49B3-4569-92C3-BCFE354AE27D}" type="pres">
      <dgm:prSet presAssocID="{233065B1-EB66-4AFD-9BB2-4FEFC8CB75BB}" presName="Name0" presStyleCnt="0">
        <dgm:presLayoutVars>
          <dgm:dir/>
          <dgm:resizeHandles val="exact"/>
        </dgm:presLayoutVars>
      </dgm:prSet>
      <dgm:spPr/>
      <dgm:t>
        <a:bodyPr/>
        <a:lstStyle/>
        <a:p>
          <a:endParaRPr lang="it-IT"/>
        </a:p>
      </dgm:t>
    </dgm:pt>
    <dgm:pt modelId="{F88549F7-F276-40CD-9264-2E1D1906710F}" type="pres">
      <dgm:prSet presAssocID="{9A39A91D-39D7-4EC7-A199-75576C30CA91}" presName="Name5" presStyleLbl="vennNode1" presStyleIdx="0" presStyleCnt="3" custScaleX="180272" custLinFactNeighborX="31287" custLinFactNeighborY="-4092">
        <dgm:presLayoutVars>
          <dgm:bulletEnabled val="1"/>
        </dgm:presLayoutVars>
      </dgm:prSet>
      <dgm:spPr/>
      <dgm:t>
        <a:bodyPr/>
        <a:lstStyle/>
        <a:p>
          <a:endParaRPr lang="it-IT"/>
        </a:p>
      </dgm:t>
    </dgm:pt>
    <dgm:pt modelId="{CED3F1DA-3A73-4E85-AAE5-B110E8E8AAB4}" type="pres">
      <dgm:prSet presAssocID="{83704327-2E3D-447F-BCA0-8B59D3C71E4E}" presName="space" presStyleCnt="0"/>
      <dgm:spPr/>
    </dgm:pt>
    <dgm:pt modelId="{A16229BF-904C-45A4-9039-8DCA8B8620B9}" type="pres">
      <dgm:prSet presAssocID="{EB65973F-FADE-4FCF-9781-E1C16BC541BE}" presName="Name5" presStyleLbl="vennNode1" presStyleIdx="1" presStyleCnt="3" custScaleX="193615" custLinFactNeighborX="36106" custLinFactNeighborY="-1823">
        <dgm:presLayoutVars>
          <dgm:bulletEnabled val="1"/>
        </dgm:presLayoutVars>
      </dgm:prSet>
      <dgm:spPr/>
      <dgm:t>
        <a:bodyPr/>
        <a:lstStyle/>
        <a:p>
          <a:endParaRPr lang="it-IT"/>
        </a:p>
      </dgm:t>
    </dgm:pt>
    <dgm:pt modelId="{4DC8BFAE-7EEB-485C-9B7A-60DB55A5A814}" type="pres">
      <dgm:prSet presAssocID="{17F222D9-99CD-478C-9786-4CD284317392}" presName="space" presStyleCnt="0"/>
      <dgm:spPr/>
    </dgm:pt>
    <dgm:pt modelId="{FD46BD58-01E8-4151-AB37-41015C2A65CF}" type="pres">
      <dgm:prSet presAssocID="{5E2AB329-B1D4-44EA-8E3C-8983AF9517E6}" presName="Name5" presStyleLbl="vennNode1" presStyleIdx="2" presStyleCnt="3" custScaleX="184730" custLinFactNeighborX="69974" custLinFactNeighborY="1272">
        <dgm:presLayoutVars>
          <dgm:bulletEnabled val="1"/>
        </dgm:presLayoutVars>
      </dgm:prSet>
      <dgm:spPr/>
      <dgm:t>
        <a:bodyPr/>
        <a:lstStyle/>
        <a:p>
          <a:endParaRPr lang="it-IT"/>
        </a:p>
      </dgm:t>
    </dgm:pt>
  </dgm:ptLst>
  <dgm:cxnLst>
    <dgm:cxn modelId="{7C22A09B-9904-4A19-B859-A7252AC844E4}" type="presOf" srcId="{233065B1-EB66-4AFD-9BB2-4FEFC8CB75BB}" destId="{3F07240C-49B3-4569-92C3-BCFE354AE27D}" srcOrd="0" destOrd="0" presId="urn:microsoft.com/office/officeart/2005/8/layout/venn3"/>
    <dgm:cxn modelId="{E4AAAFFC-15E1-4A80-83DD-433069791FE7}" type="presOf" srcId="{9A39A91D-39D7-4EC7-A199-75576C30CA91}" destId="{F88549F7-F276-40CD-9264-2E1D1906710F}" srcOrd="0" destOrd="0" presId="urn:microsoft.com/office/officeart/2005/8/layout/venn3"/>
    <dgm:cxn modelId="{D01FED1F-FD64-41CF-BDF5-8B8D909332A6}" srcId="{233065B1-EB66-4AFD-9BB2-4FEFC8CB75BB}" destId="{EB65973F-FADE-4FCF-9781-E1C16BC541BE}" srcOrd="1" destOrd="0" parTransId="{76B26DD6-CAF9-452B-B749-7A5C3585323B}" sibTransId="{17F222D9-99CD-478C-9786-4CD284317392}"/>
    <dgm:cxn modelId="{45097674-DDF9-42C5-8BBC-036F4353A052}" type="presOf" srcId="{EB65973F-FADE-4FCF-9781-E1C16BC541BE}" destId="{A16229BF-904C-45A4-9039-8DCA8B8620B9}" srcOrd="0" destOrd="0" presId="urn:microsoft.com/office/officeart/2005/8/layout/venn3"/>
    <dgm:cxn modelId="{F348E5DC-B761-4C53-B194-CD5785D2186A}" srcId="{233065B1-EB66-4AFD-9BB2-4FEFC8CB75BB}" destId="{9A39A91D-39D7-4EC7-A199-75576C30CA91}" srcOrd="0" destOrd="0" parTransId="{6D44D215-076F-4116-84DC-739A125D2BBC}" sibTransId="{83704327-2E3D-447F-BCA0-8B59D3C71E4E}"/>
    <dgm:cxn modelId="{6081B00B-5A7B-47FE-A46B-DFCD12EB8BE7}" type="presOf" srcId="{5E2AB329-B1D4-44EA-8E3C-8983AF9517E6}" destId="{FD46BD58-01E8-4151-AB37-41015C2A65CF}" srcOrd="0" destOrd="0" presId="urn:microsoft.com/office/officeart/2005/8/layout/venn3"/>
    <dgm:cxn modelId="{6BA10EBA-D084-4D74-9337-75386F53E45B}" srcId="{233065B1-EB66-4AFD-9BB2-4FEFC8CB75BB}" destId="{5E2AB329-B1D4-44EA-8E3C-8983AF9517E6}" srcOrd="2" destOrd="0" parTransId="{4D93A4CB-3F66-4590-BBAF-B8F2E1AF69D7}" sibTransId="{C7BB2DBA-A23F-4DF8-A227-8DD4DB2BA990}"/>
    <dgm:cxn modelId="{7B913D50-9E61-4F92-9FFF-0A968BF907DE}" type="presParOf" srcId="{3F07240C-49B3-4569-92C3-BCFE354AE27D}" destId="{F88549F7-F276-40CD-9264-2E1D1906710F}" srcOrd="0" destOrd="0" presId="urn:microsoft.com/office/officeart/2005/8/layout/venn3"/>
    <dgm:cxn modelId="{D5DD0BDD-1CEE-4242-BB26-18C5694EC47F}" type="presParOf" srcId="{3F07240C-49B3-4569-92C3-BCFE354AE27D}" destId="{CED3F1DA-3A73-4E85-AAE5-B110E8E8AAB4}" srcOrd="1" destOrd="0" presId="urn:microsoft.com/office/officeart/2005/8/layout/venn3"/>
    <dgm:cxn modelId="{3DE416BB-2030-4614-A2D0-26741A49361D}" type="presParOf" srcId="{3F07240C-49B3-4569-92C3-BCFE354AE27D}" destId="{A16229BF-904C-45A4-9039-8DCA8B8620B9}" srcOrd="2" destOrd="0" presId="urn:microsoft.com/office/officeart/2005/8/layout/venn3"/>
    <dgm:cxn modelId="{0147C452-6BD5-47E1-9B7F-A2B4D6274BDE}" type="presParOf" srcId="{3F07240C-49B3-4569-92C3-BCFE354AE27D}" destId="{4DC8BFAE-7EEB-485C-9B7A-60DB55A5A814}" srcOrd="3" destOrd="0" presId="urn:microsoft.com/office/officeart/2005/8/layout/venn3"/>
    <dgm:cxn modelId="{3D0FDC49-65A2-41F7-84A4-7CFEBF1B2B3B}" type="presParOf" srcId="{3F07240C-49B3-4569-92C3-BCFE354AE27D}" destId="{FD46BD58-01E8-4151-AB37-41015C2A65CF}"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DF0857-35E5-4955-98B8-2C7BFDD74C7E}"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it-IT"/>
        </a:p>
      </dgm:t>
    </dgm:pt>
    <dgm:pt modelId="{239B40D3-6753-48CD-8F60-16BB09455599}">
      <dgm:prSet phldrT="[Testo]"/>
      <dgm:spPr/>
      <dgm:t>
        <a:bodyPr/>
        <a:lstStyle/>
        <a:p>
          <a:r>
            <a:rPr lang="it-IT" b="1" dirty="0" err="1" smtClean="0"/>
            <a:t>Working</a:t>
          </a:r>
          <a:r>
            <a:rPr lang="it-IT" b="1" dirty="0" smtClean="0"/>
            <a:t> </a:t>
          </a:r>
          <a:r>
            <a:rPr lang="it-IT" b="1" dirty="0" err="1" smtClean="0"/>
            <a:t>groups</a:t>
          </a:r>
          <a:r>
            <a:rPr lang="it-IT" b="1" dirty="0" smtClean="0"/>
            <a:t> </a:t>
          </a:r>
          <a:r>
            <a:rPr lang="it-IT" b="1" dirty="0" err="1" smtClean="0"/>
            <a:t>activities</a:t>
          </a:r>
          <a:endParaRPr lang="it-IT" b="1" dirty="0" smtClean="0"/>
        </a:p>
        <a:p>
          <a:r>
            <a:rPr lang="it-IT" b="1" dirty="0" smtClean="0"/>
            <a:t>(</a:t>
          </a:r>
          <a:r>
            <a:rPr lang="it-IT" b="1" dirty="0" err="1" smtClean="0"/>
            <a:t>July-October</a:t>
          </a:r>
          <a:r>
            <a:rPr lang="it-IT" b="1" dirty="0" smtClean="0"/>
            <a:t> 2018)</a:t>
          </a:r>
          <a:endParaRPr lang="it-IT" b="1" dirty="0"/>
        </a:p>
      </dgm:t>
    </dgm:pt>
    <dgm:pt modelId="{514226DB-2C7F-4AD1-95C3-12535CCEEEA5}" type="parTrans" cxnId="{BF271C75-EFB5-4C2F-8F15-ABCA80B958ED}">
      <dgm:prSet/>
      <dgm:spPr/>
      <dgm:t>
        <a:bodyPr/>
        <a:lstStyle/>
        <a:p>
          <a:endParaRPr lang="it-IT" b="1"/>
        </a:p>
      </dgm:t>
    </dgm:pt>
    <dgm:pt modelId="{35BE1BBA-EBC1-4C97-B20B-9B28C046ADA6}" type="sibTrans" cxnId="{BF271C75-EFB5-4C2F-8F15-ABCA80B958ED}">
      <dgm:prSet/>
      <dgm:spPr/>
      <dgm:t>
        <a:bodyPr/>
        <a:lstStyle/>
        <a:p>
          <a:endParaRPr lang="it-IT" b="1"/>
        </a:p>
      </dgm:t>
    </dgm:pt>
    <dgm:pt modelId="{66956FA5-98E6-4113-9710-E50B8BBF9218}">
      <dgm:prSet phldrT="[Testo]"/>
      <dgm:spPr/>
      <dgm:t>
        <a:bodyPr/>
        <a:lstStyle/>
        <a:p>
          <a:r>
            <a:rPr lang="it-IT" b="1" dirty="0" smtClean="0"/>
            <a:t>National Conference</a:t>
          </a:r>
        </a:p>
        <a:p>
          <a:r>
            <a:rPr lang="it-IT" b="1" dirty="0" smtClean="0"/>
            <a:t>(</a:t>
          </a:r>
          <a:r>
            <a:rPr lang="it-IT" b="1" dirty="0" err="1" smtClean="0"/>
            <a:t>December</a:t>
          </a:r>
          <a:r>
            <a:rPr lang="it-IT" b="1" dirty="0" smtClean="0"/>
            <a:t> 2018)</a:t>
          </a:r>
          <a:endParaRPr lang="it-IT" b="1" dirty="0"/>
        </a:p>
      </dgm:t>
    </dgm:pt>
    <dgm:pt modelId="{1E5742D4-BF4B-45B5-9F87-2B76F05DAC95}" type="parTrans" cxnId="{37DB9698-8982-468C-A872-C92DE84FF981}">
      <dgm:prSet/>
      <dgm:spPr/>
      <dgm:t>
        <a:bodyPr/>
        <a:lstStyle/>
        <a:p>
          <a:endParaRPr lang="it-IT" b="1"/>
        </a:p>
      </dgm:t>
    </dgm:pt>
    <dgm:pt modelId="{82636615-6AD3-4437-9F84-A30E87264B32}" type="sibTrans" cxnId="{37DB9698-8982-468C-A872-C92DE84FF981}">
      <dgm:prSet/>
      <dgm:spPr/>
      <dgm:t>
        <a:bodyPr/>
        <a:lstStyle/>
        <a:p>
          <a:endParaRPr lang="it-IT" b="1"/>
        </a:p>
      </dgm:t>
    </dgm:pt>
    <dgm:pt modelId="{C72DB982-A698-4864-B96F-4F4DE4EA0DD9}">
      <dgm:prSet phldrT="[Testo]"/>
      <dgm:spPr/>
      <dgm:t>
        <a:bodyPr/>
        <a:lstStyle/>
        <a:p>
          <a:r>
            <a:rPr lang="it-IT" b="1" dirty="0" err="1" smtClean="0"/>
            <a:t>Euroepean</a:t>
          </a:r>
          <a:r>
            <a:rPr lang="it-IT" b="1" dirty="0" smtClean="0"/>
            <a:t> Conference</a:t>
          </a:r>
        </a:p>
        <a:p>
          <a:r>
            <a:rPr lang="it-IT" b="1" dirty="0" smtClean="0"/>
            <a:t>(</a:t>
          </a:r>
          <a:r>
            <a:rPr lang="it-IT" b="1" dirty="0" err="1" smtClean="0"/>
            <a:t>Febbruary</a:t>
          </a:r>
          <a:r>
            <a:rPr lang="it-IT" b="1" dirty="0" smtClean="0"/>
            <a:t> 2019)</a:t>
          </a:r>
          <a:endParaRPr lang="it-IT" b="1" dirty="0"/>
        </a:p>
      </dgm:t>
    </dgm:pt>
    <dgm:pt modelId="{680E5835-09E8-49BC-A170-CDE45441DFA2}" type="parTrans" cxnId="{5536BD21-CF2A-45FC-8785-22D3BFEFE4B5}">
      <dgm:prSet/>
      <dgm:spPr/>
      <dgm:t>
        <a:bodyPr/>
        <a:lstStyle/>
        <a:p>
          <a:endParaRPr lang="it-IT" b="1"/>
        </a:p>
      </dgm:t>
    </dgm:pt>
    <dgm:pt modelId="{FCA825CA-D6CA-4334-8261-82950D2B55B7}" type="sibTrans" cxnId="{5536BD21-CF2A-45FC-8785-22D3BFEFE4B5}">
      <dgm:prSet/>
      <dgm:spPr/>
      <dgm:t>
        <a:bodyPr/>
        <a:lstStyle/>
        <a:p>
          <a:endParaRPr lang="it-IT" b="1"/>
        </a:p>
      </dgm:t>
    </dgm:pt>
    <dgm:pt modelId="{FCC7002F-6685-4F4F-A093-B4B0EB7A6C17}" type="pres">
      <dgm:prSet presAssocID="{E6DF0857-35E5-4955-98B8-2C7BFDD74C7E}" presName="cycle" presStyleCnt="0">
        <dgm:presLayoutVars>
          <dgm:dir/>
          <dgm:resizeHandles val="exact"/>
        </dgm:presLayoutVars>
      </dgm:prSet>
      <dgm:spPr/>
      <dgm:t>
        <a:bodyPr/>
        <a:lstStyle/>
        <a:p>
          <a:endParaRPr lang="it-IT"/>
        </a:p>
      </dgm:t>
    </dgm:pt>
    <dgm:pt modelId="{AB2C688B-9870-4996-9CEE-F529E25511D8}" type="pres">
      <dgm:prSet presAssocID="{239B40D3-6753-48CD-8F60-16BB09455599}" presName="node" presStyleLbl="node1" presStyleIdx="0" presStyleCnt="3">
        <dgm:presLayoutVars>
          <dgm:bulletEnabled val="1"/>
        </dgm:presLayoutVars>
      </dgm:prSet>
      <dgm:spPr/>
      <dgm:t>
        <a:bodyPr/>
        <a:lstStyle/>
        <a:p>
          <a:endParaRPr lang="it-IT"/>
        </a:p>
      </dgm:t>
    </dgm:pt>
    <dgm:pt modelId="{C4B5035A-B16A-4B6F-B887-0F459571D144}" type="pres">
      <dgm:prSet presAssocID="{35BE1BBA-EBC1-4C97-B20B-9B28C046ADA6}" presName="sibTrans" presStyleLbl="sibTrans2D1" presStyleIdx="0" presStyleCnt="3"/>
      <dgm:spPr/>
      <dgm:t>
        <a:bodyPr/>
        <a:lstStyle/>
        <a:p>
          <a:endParaRPr lang="it-IT"/>
        </a:p>
      </dgm:t>
    </dgm:pt>
    <dgm:pt modelId="{BA0D616D-4E9F-4138-A857-D63BB9D8D4B6}" type="pres">
      <dgm:prSet presAssocID="{35BE1BBA-EBC1-4C97-B20B-9B28C046ADA6}" presName="connectorText" presStyleLbl="sibTrans2D1" presStyleIdx="0" presStyleCnt="3"/>
      <dgm:spPr/>
      <dgm:t>
        <a:bodyPr/>
        <a:lstStyle/>
        <a:p>
          <a:endParaRPr lang="it-IT"/>
        </a:p>
      </dgm:t>
    </dgm:pt>
    <dgm:pt modelId="{E8239F50-1FD9-4B10-BE83-076822BC372C}" type="pres">
      <dgm:prSet presAssocID="{66956FA5-98E6-4113-9710-E50B8BBF9218}" presName="node" presStyleLbl="node1" presStyleIdx="1" presStyleCnt="3">
        <dgm:presLayoutVars>
          <dgm:bulletEnabled val="1"/>
        </dgm:presLayoutVars>
      </dgm:prSet>
      <dgm:spPr/>
      <dgm:t>
        <a:bodyPr/>
        <a:lstStyle/>
        <a:p>
          <a:endParaRPr lang="it-IT"/>
        </a:p>
      </dgm:t>
    </dgm:pt>
    <dgm:pt modelId="{7FC3EBE5-AF4B-42AE-93BD-C37AEF37E843}" type="pres">
      <dgm:prSet presAssocID="{82636615-6AD3-4437-9F84-A30E87264B32}" presName="sibTrans" presStyleLbl="sibTrans2D1" presStyleIdx="1" presStyleCnt="3"/>
      <dgm:spPr/>
      <dgm:t>
        <a:bodyPr/>
        <a:lstStyle/>
        <a:p>
          <a:endParaRPr lang="it-IT"/>
        </a:p>
      </dgm:t>
    </dgm:pt>
    <dgm:pt modelId="{A8825D25-082E-4D4E-A396-7FF5BA7D5CF4}" type="pres">
      <dgm:prSet presAssocID="{82636615-6AD3-4437-9F84-A30E87264B32}" presName="connectorText" presStyleLbl="sibTrans2D1" presStyleIdx="1" presStyleCnt="3"/>
      <dgm:spPr/>
      <dgm:t>
        <a:bodyPr/>
        <a:lstStyle/>
        <a:p>
          <a:endParaRPr lang="it-IT"/>
        </a:p>
      </dgm:t>
    </dgm:pt>
    <dgm:pt modelId="{C2CA4918-BD78-4609-8644-DB0EFF8234F6}" type="pres">
      <dgm:prSet presAssocID="{C72DB982-A698-4864-B96F-4F4DE4EA0DD9}" presName="node" presStyleLbl="node1" presStyleIdx="2" presStyleCnt="3">
        <dgm:presLayoutVars>
          <dgm:bulletEnabled val="1"/>
        </dgm:presLayoutVars>
      </dgm:prSet>
      <dgm:spPr/>
      <dgm:t>
        <a:bodyPr/>
        <a:lstStyle/>
        <a:p>
          <a:endParaRPr lang="it-IT"/>
        </a:p>
      </dgm:t>
    </dgm:pt>
    <dgm:pt modelId="{B588E431-9C2C-44ED-ABAB-ADE8F6E9D2DC}" type="pres">
      <dgm:prSet presAssocID="{FCA825CA-D6CA-4334-8261-82950D2B55B7}" presName="sibTrans" presStyleLbl="sibTrans2D1" presStyleIdx="2" presStyleCnt="3"/>
      <dgm:spPr/>
      <dgm:t>
        <a:bodyPr/>
        <a:lstStyle/>
        <a:p>
          <a:endParaRPr lang="it-IT"/>
        </a:p>
      </dgm:t>
    </dgm:pt>
    <dgm:pt modelId="{6C7903DE-5C74-4506-B2B4-7B4DCF1FAFEF}" type="pres">
      <dgm:prSet presAssocID="{FCA825CA-D6CA-4334-8261-82950D2B55B7}" presName="connectorText" presStyleLbl="sibTrans2D1" presStyleIdx="2" presStyleCnt="3"/>
      <dgm:spPr/>
      <dgm:t>
        <a:bodyPr/>
        <a:lstStyle/>
        <a:p>
          <a:endParaRPr lang="it-IT"/>
        </a:p>
      </dgm:t>
    </dgm:pt>
  </dgm:ptLst>
  <dgm:cxnLst>
    <dgm:cxn modelId="{DE6825E8-B962-453A-AA9E-83A2823AAE25}" type="presOf" srcId="{E6DF0857-35E5-4955-98B8-2C7BFDD74C7E}" destId="{FCC7002F-6685-4F4F-A093-B4B0EB7A6C17}" srcOrd="0" destOrd="0" presId="urn:microsoft.com/office/officeart/2005/8/layout/cycle2"/>
    <dgm:cxn modelId="{24E2EE27-C0EB-422E-A08E-6234FEB0FDE9}" type="presOf" srcId="{66956FA5-98E6-4113-9710-E50B8BBF9218}" destId="{E8239F50-1FD9-4B10-BE83-076822BC372C}" srcOrd="0" destOrd="0" presId="urn:microsoft.com/office/officeart/2005/8/layout/cycle2"/>
    <dgm:cxn modelId="{5536BD21-CF2A-45FC-8785-22D3BFEFE4B5}" srcId="{E6DF0857-35E5-4955-98B8-2C7BFDD74C7E}" destId="{C72DB982-A698-4864-B96F-4F4DE4EA0DD9}" srcOrd="2" destOrd="0" parTransId="{680E5835-09E8-49BC-A170-CDE45441DFA2}" sibTransId="{FCA825CA-D6CA-4334-8261-82950D2B55B7}"/>
    <dgm:cxn modelId="{611A1FEF-B438-4DBF-859B-908480A09288}" type="presOf" srcId="{C72DB982-A698-4864-B96F-4F4DE4EA0DD9}" destId="{C2CA4918-BD78-4609-8644-DB0EFF8234F6}" srcOrd="0" destOrd="0" presId="urn:microsoft.com/office/officeart/2005/8/layout/cycle2"/>
    <dgm:cxn modelId="{BF271C75-EFB5-4C2F-8F15-ABCA80B958ED}" srcId="{E6DF0857-35E5-4955-98B8-2C7BFDD74C7E}" destId="{239B40D3-6753-48CD-8F60-16BB09455599}" srcOrd="0" destOrd="0" parTransId="{514226DB-2C7F-4AD1-95C3-12535CCEEEA5}" sibTransId="{35BE1BBA-EBC1-4C97-B20B-9B28C046ADA6}"/>
    <dgm:cxn modelId="{40115579-ABD3-4856-8F18-7E001C08B475}" type="presOf" srcId="{FCA825CA-D6CA-4334-8261-82950D2B55B7}" destId="{B588E431-9C2C-44ED-ABAB-ADE8F6E9D2DC}" srcOrd="0" destOrd="0" presId="urn:microsoft.com/office/officeart/2005/8/layout/cycle2"/>
    <dgm:cxn modelId="{9DCB5BB3-5A34-4D7F-9C28-FF85348E5691}" type="presOf" srcId="{FCA825CA-D6CA-4334-8261-82950D2B55B7}" destId="{6C7903DE-5C74-4506-B2B4-7B4DCF1FAFEF}" srcOrd="1" destOrd="0" presId="urn:microsoft.com/office/officeart/2005/8/layout/cycle2"/>
    <dgm:cxn modelId="{37DB9698-8982-468C-A872-C92DE84FF981}" srcId="{E6DF0857-35E5-4955-98B8-2C7BFDD74C7E}" destId="{66956FA5-98E6-4113-9710-E50B8BBF9218}" srcOrd="1" destOrd="0" parTransId="{1E5742D4-BF4B-45B5-9F87-2B76F05DAC95}" sibTransId="{82636615-6AD3-4437-9F84-A30E87264B32}"/>
    <dgm:cxn modelId="{AC478813-249E-4B1D-9FF4-8AB9990714F7}" type="presOf" srcId="{35BE1BBA-EBC1-4C97-B20B-9B28C046ADA6}" destId="{C4B5035A-B16A-4B6F-B887-0F459571D144}" srcOrd="0" destOrd="0" presId="urn:microsoft.com/office/officeart/2005/8/layout/cycle2"/>
    <dgm:cxn modelId="{93CD229A-CC6F-4C34-A08A-205BC787A5D7}" type="presOf" srcId="{82636615-6AD3-4437-9F84-A30E87264B32}" destId="{7FC3EBE5-AF4B-42AE-93BD-C37AEF37E843}" srcOrd="0" destOrd="0" presId="urn:microsoft.com/office/officeart/2005/8/layout/cycle2"/>
    <dgm:cxn modelId="{7A7FE48B-9765-43B3-9443-2A1F29B3ACA5}" type="presOf" srcId="{35BE1BBA-EBC1-4C97-B20B-9B28C046ADA6}" destId="{BA0D616D-4E9F-4138-A857-D63BB9D8D4B6}" srcOrd="1" destOrd="0" presId="urn:microsoft.com/office/officeart/2005/8/layout/cycle2"/>
    <dgm:cxn modelId="{9A7D7C43-659F-4F04-A467-C8FFE848BDF5}" type="presOf" srcId="{82636615-6AD3-4437-9F84-A30E87264B32}" destId="{A8825D25-082E-4D4E-A396-7FF5BA7D5CF4}" srcOrd="1" destOrd="0" presId="urn:microsoft.com/office/officeart/2005/8/layout/cycle2"/>
    <dgm:cxn modelId="{2239EBFE-09F1-4342-A0FE-3266791898E2}" type="presOf" srcId="{239B40D3-6753-48CD-8F60-16BB09455599}" destId="{AB2C688B-9870-4996-9CEE-F529E25511D8}" srcOrd="0" destOrd="0" presId="urn:microsoft.com/office/officeart/2005/8/layout/cycle2"/>
    <dgm:cxn modelId="{37678A85-1A22-4B96-A940-1CF169BA8ADE}" type="presParOf" srcId="{FCC7002F-6685-4F4F-A093-B4B0EB7A6C17}" destId="{AB2C688B-9870-4996-9CEE-F529E25511D8}" srcOrd="0" destOrd="0" presId="urn:microsoft.com/office/officeart/2005/8/layout/cycle2"/>
    <dgm:cxn modelId="{CEAB219B-25F9-4D25-88FA-84E1E2BCDEE7}" type="presParOf" srcId="{FCC7002F-6685-4F4F-A093-B4B0EB7A6C17}" destId="{C4B5035A-B16A-4B6F-B887-0F459571D144}" srcOrd="1" destOrd="0" presId="urn:microsoft.com/office/officeart/2005/8/layout/cycle2"/>
    <dgm:cxn modelId="{B0ABB71F-03C2-4B92-9434-BD7C6C56BB7D}" type="presParOf" srcId="{C4B5035A-B16A-4B6F-B887-0F459571D144}" destId="{BA0D616D-4E9F-4138-A857-D63BB9D8D4B6}" srcOrd="0" destOrd="0" presId="urn:microsoft.com/office/officeart/2005/8/layout/cycle2"/>
    <dgm:cxn modelId="{EBE420E3-6010-4230-ABAB-1CE190DC7E65}" type="presParOf" srcId="{FCC7002F-6685-4F4F-A093-B4B0EB7A6C17}" destId="{E8239F50-1FD9-4B10-BE83-076822BC372C}" srcOrd="2" destOrd="0" presId="urn:microsoft.com/office/officeart/2005/8/layout/cycle2"/>
    <dgm:cxn modelId="{4E144FCC-0DBC-4D4E-9F73-FAF1EF8A0290}" type="presParOf" srcId="{FCC7002F-6685-4F4F-A093-B4B0EB7A6C17}" destId="{7FC3EBE5-AF4B-42AE-93BD-C37AEF37E843}" srcOrd="3" destOrd="0" presId="urn:microsoft.com/office/officeart/2005/8/layout/cycle2"/>
    <dgm:cxn modelId="{E83A61D3-EEC5-46D9-8D81-D946315F633E}" type="presParOf" srcId="{7FC3EBE5-AF4B-42AE-93BD-C37AEF37E843}" destId="{A8825D25-082E-4D4E-A396-7FF5BA7D5CF4}" srcOrd="0" destOrd="0" presId="urn:microsoft.com/office/officeart/2005/8/layout/cycle2"/>
    <dgm:cxn modelId="{BB3FF992-ABC3-46C9-9325-50641B5261A3}" type="presParOf" srcId="{FCC7002F-6685-4F4F-A093-B4B0EB7A6C17}" destId="{C2CA4918-BD78-4609-8644-DB0EFF8234F6}" srcOrd="4" destOrd="0" presId="urn:microsoft.com/office/officeart/2005/8/layout/cycle2"/>
    <dgm:cxn modelId="{CCB158A0-D168-430D-98F8-0DCF335C04A3}" type="presParOf" srcId="{FCC7002F-6685-4F4F-A093-B4B0EB7A6C17}" destId="{B588E431-9C2C-44ED-ABAB-ADE8F6E9D2DC}" srcOrd="5" destOrd="0" presId="urn:microsoft.com/office/officeart/2005/8/layout/cycle2"/>
    <dgm:cxn modelId="{886A4E5F-3178-46B5-9E82-8FCD900DD062}" type="presParOf" srcId="{B588E431-9C2C-44ED-ABAB-ADE8F6E9D2DC}" destId="{6C7903DE-5C74-4506-B2B4-7B4DCF1FAFE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3AC16A-3936-45B1-9D45-82F3CEE23028}" type="doc">
      <dgm:prSet loTypeId="urn:microsoft.com/office/officeart/2005/8/layout/radial6" loCatId="relationship" qsTypeId="urn:microsoft.com/office/officeart/2005/8/quickstyle/simple1" qsCatId="simple" csTypeId="urn:microsoft.com/office/officeart/2005/8/colors/colorful1#2" csCatId="colorful" phldr="1"/>
      <dgm:spPr/>
      <dgm:t>
        <a:bodyPr/>
        <a:lstStyle/>
        <a:p>
          <a:endParaRPr lang="fr-FR"/>
        </a:p>
      </dgm:t>
    </dgm:pt>
    <dgm:pt modelId="{9124FEED-DDB1-4FF1-BB22-9D4D53EF72E4}">
      <dgm:prSet phldrT="[Texte]" custT="1"/>
      <dgm:spPr/>
      <dgm:t>
        <a:bodyPr/>
        <a:lstStyle/>
        <a:p>
          <a:r>
            <a:rPr lang="fr-FR" sz="1800" dirty="0" err="1" smtClean="0"/>
            <a:t>Stakeholder</a:t>
          </a:r>
          <a:r>
            <a:rPr lang="fr-FR" sz="1800" dirty="0" smtClean="0"/>
            <a:t> </a:t>
          </a:r>
          <a:r>
            <a:rPr lang="fr-FR" sz="1800" dirty="0" err="1" smtClean="0"/>
            <a:t>Circular</a:t>
          </a:r>
          <a:endParaRPr lang="fr-FR" sz="1800" dirty="0"/>
        </a:p>
      </dgm:t>
    </dgm:pt>
    <dgm:pt modelId="{21C46A7C-EF4D-43B4-ACAD-45EA28B27D87}" type="parTrans" cxnId="{A7B9640E-74C8-424A-90E7-FAACF20FC67F}">
      <dgm:prSet/>
      <dgm:spPr/>
      <dgm:t>
        <a:bodyPr/>
        <a:lstStyle/>
        <a:p>
          <a:endParaRPr lang="fr-FR"/>
        </a:p>
      </dgm:t>
    </dgm:pt>
    <dgm:pt modelId="{24C1CFE3-1165-4F83-83F4-1587F21EEC83}" type="sibTrans" cxnId="{A7B9640E-74C8-424A-90E7-FAACF20FC67F}">
      <dgm:prSet/>
      <dgm:spPr/>
      <dgm:t>
        <a:bodyPr/>
        <a:lstStyle/>
        <a:p>
          <a:endParaRPr lang="fr-FR"/>
        </a:p>
      </dgm:t>
    </dgm:pt>
    <dgm:pt modelId="{5A1A5143-6D01-4D8A-8D90-B2EF1583FA03}">
      <dgm:prSet phldrT="[Texte]" custT="1"/>
      <dgm:spPr/>
      <dgm:t>
        <a:bodyPr/>
        <a:lstStyle/>
        <a:p>
          <a:r>
            <a:rPr lang="fr-FR" sz="1000" dirty="0" smtClean="0"/>
            <a:t>National </a:t>
          </a:r>
          <a:r>
            <a:rPr lang="fr-FR" sz="1000" dirty="0" err="1" smtClean="0"/>
            <a:t>POs</a:t>
          </a:r>
          <a:endParaRPr lang="fr-FR" sz="1000" dirty="0"/>
        </a:p>
      </dgm:t>
    </dgm:pt>
    <dgm:pt modelId="{9916EDF9-1DFD-4D8A-87C2-977D2BE569FA}" type="parTrans" cxnId="{D518C603-4373-414D-BC27-4E8BE746D22A}">
      <dgm:prSet/>
      <dgm:spPr/>
      <dgm:t>
        <a:bodyPr/>
        <a:lstStyle/>
        <a:p>
          <a:endParaRPr lang="fr-FR"/>
        </a:p>
      </dgm:t>
    </dgm:pt>
    <dgm:pt modelId="{AB308D9B-AC65-4AAC-AC7F-435C8D0AF0CD}" type="sibTrans" cxnId="{D518C603-4373-414D-BC27-4E8BE746D22A}">
      <dgm:prSet/>
      <dgm:spPr/>
      <dgm:t>
        <a:bodyPr/>
        <a:lstStyle/>
        <a:p>
          <a:endParaRPr lang="fr-FR"/>
        </a:p>
      </dgm:t>
    </dgm:pt>
    <dgm:pt modelId="{EE1697F2-4AB8-4A13-81DF-9A828F437512}">
      <dgm:prSet custT="1"/>
      <dgm:spPr/>
      <dgm:t>
        <a:bodyPr/>
        <a:lstStyle/>
        <a:p>
          <a:r>
            <a:rPr lang="fr-FR" sz="1000" dirty="0" err="1" smtClean="0"/>
            <a:t>Regional</a:t>
          </a:r>
          <a:r>
            <a:rPr lang="fr-FR" sz="1000" dirty="0" smtClean="0"/>
            <a:t> </a:t>
          </a:r>
          <a:r>
            <a:rPr lang="fr-FR" sz="1000" dirty="0" err="1" smtClean="0"/>
            <a:t>POs</a:t>
          </a:r>
          <a:endParaRPr lang="fr-FR" sz="1000" dirty="0"/>
        </a:p>
      </dgm:t>
    </dgm:pt>
    <dgm:pt modelId="{E420F512-3CA2-4D8D-9B9A-8BF6B94F95E2}" type="parTrans" cxnId="{132E6A49-A174-439D-AC40-A6CA540096C0}">
      <dgm:prSet/>
      <dgm:spPr/>
      <dgm:t>
        <a:bodyPr/>
        <a:lstStyle/>
        <a:p>
          <a:endParaRPr lang="fr-FR"/>
        </a:p>
      </dgm:t>
    </dgm:pt>
    <dgm:pt modelId="{E28A4AB7-4CCD-4FEE-BBDD-394F9CC8523C}" type="sibTrans" cxnId="{132E6A49-A174-439D-AC40-A6CA540096C0}">
      <dgm:prSet/>
      <dgm:spPr/>
      <dgm:t>
        <a:bodyPr/>
        <a:lstStyle/>
        <a:p>
          <a:endParaRPr lang="fr-FR"/>
        </a:p>
      </dgm:t>
    </dgm:pt>
    <dgm:pt modelId="{38133F46-EB22-4ABF-98DA-9F3BE58DEE9A}">
      <dgm:prSet custT="1"/>
      <dgm:spPr/>
      <dgm:t>
        <a:bodyPr/>
        <a:lstStyle/>
        <a:p>
          <a:r>
            <a:rPr lang="fr-FR" sz="1000" dirty="0" smtClean="0"/>
            <a:t>Innovation </a:t>
          </a:r>
          <a:r>
            <a:rPr lang="fr-FR" sz="1000" dirty="0" err="1" smtClean="0"/>
            <a:t>ecosystems</a:t>
          </a:r>
          <a:r>
            <a:rPr lang="fr-FR" sz="1000" dirty="0" smtClean="0"/>
            <a:t>, clusters, startups</a:t>
          </a:r>
          <a:endParaRPr lang="fr-FR" sz="1000" dirty="0"/>
        </a:p>
      </dgm:t>
    </dgm:pt>
    <dgm:pt modelId="{726F6EF1-671E-43E9-8F05-BE6753C98AD4}" type="parTrans" cxnId="{D2C3D885-F39A-435C-B374-7F84D78B94A0}">
      <dgm:prSet/>
      <dgm:spPr/>
      <dgm:t>
        <a:bodyPr/>
        <a:lstStyle/>
        <a:p>
          <a:endParaRPr lang="fr-FR"/>
        </a:p>
      </dgm:t>
    </dgm:pt>
    <dgm:pt modelId="{BCC77515-154F-49BD-8C92-838A176BD3E9}" type="sibTrans" cxnId="{D2C3D885-F39A-435C-B374-7F84D78B94A0}">
      <dgm:prSet/>
      <dgm:spPr/>
      <dgm:t>
        <a:bodyPr/>
        <a:lstStyle/>
        <a:p>
          <a:endParaRPr lang="fr-FR"/>
        </a:p>
      </dgm:t>
    </dgm:pt>
    <dgm:pt modelId="{C8CE9743-B172-4EBD-AC53-CBBFD12D5C4D}">
      <dgm:prSet custT="1"/>
      <dgm:spPr/>
      <dgm:t>
        <a:bodyPr/>
        <a:lstStyle/>
        <a:p>
          <a:r>
            <a:rPr lang="fr-FR" sz="1000" dirty="0" smtClean="0"/>
            <a:t>Large </a:t>
          </a:r>
          <a:r>
            <a:rPr lang="fr-FR" sz="1000" dirty="0" err="1" smtClean="0"/>
            <a:t>Industry</a:t>
          </a:r>
          <a:endParaRPr lang="fr-FR" sz="1000" dirty="0"/>
        </a:p>
      </dgm:t>
    </dgm:pt>
    <dgm:pt modelId="{99CABD12-65D4-4D70-9E6D-3C57070EAFF2}" type="parTrans" cxnId="{A5B9C128-E8FF-4EF2-BBDC-0B4769B0547F}">
      <dgm:prSet/>
      <dgm:spPr/>
      <dgm:t>
        <a:bodyPr/>
        <a:lstStyle/>
        <a:p>
          <a:endParaRPr lang="fr-FR"/>
        </a:p>
      </dgm:t>
    </dgm:pt>
    <dgm:pt modelId="{C75E46D4-9947-4B4D-AECD-967EEB48DA20}" type="sibTrans" cxnId="{A5B9C128-E8FF-4EF2-BBDC-0B4769B0547F}">
      <dgm:prSet/>
      <dgm:spPr/>
      <dgm:t>
        <a:bodyPr/>
        <a:lstStyle/>
        <a:p>
          <a:endParaRPr lang="fr-FR"/>
        </a:p>
      </dgm:t>
    </dgm:pt>
    <dgm:pt modelId="{6E08FCB4-4E0C-48C6-BC26-604C906C9DAF}">
      <dgm:prSet custT="1"/>
      <dgm:spPr/>
      <dgm:t>
        <a:bodyPr/>
        <a:lstStyle/>
        <a:p>
          <a:r>
            <a:rPr lang="fr-FR" sz="1000" dirty="0" err="1" smtClean="0"/>
            <a:t>Research</a:t>
          </a:r>
          <a:endParaRPr lang="fr-FR" sz="1000" dirty="0"/>
        </a:p>
      </dgm:t>
    </dgm:pt>
    <dgm:pt modelId="{06ED18FB-BB66-4E70-8D05-AFC93B65AC77}" type="parTrans" cxnId="{B06E4DBD-B4E2-49C2-9950-C69CA8DEC194}">
      <dgm:prSet/>
      <dgm:spPr/>
      <dgm:t>
        <a:bodyPr/>
        <a:lstStyle/>
        <a:p>
          <a:endParaRPr lang="fr-FR"/>
        </a:p>
      </dgm:t>
    </dgm:pt>
    <dgm:pt modelId="{C6F52648-5CDB-4B5C-8C71-599769E9CF2D}" type="sibTrans" cxnId="{B06E4DBD-B4E2-49C2-9950-C69CA8DEC194}">
      <dgm:prSet/>
      <dgm:spPr/>
      <dgm:t>
        <a:bodyPr/>
        <a:lstStyle/>
        <a:p>
          <a:endParaRPr lang="fr-FR"/>
        </a:p>
      </dgm:t>
    </dgm:pt>
    <dgm:pt modelId="{94220E9E-F594-4882-8A57-C010FB1ACBFF}">
      <dgm:prSet custT="1"/>
      <dgm:spPr/>
      <dgm:t>
        <a:bodyPr/>
        <a:lstStyle/>
        <a:p>
          <a:r>
            <a:rPr lang="fr-FR" sz="1000" dirty="0" smtClean="0"/>
            <a:t>Civil Society / </a:t>
          </a:r>
          <a:r>
            <a:rPr lang="fr-FR" sz="1000" dirty="0" err="1" smtClean="0"/>
            <a:t>NGOs</a:t>
          </a:r>
          <a:endParaRPr lang="fr-FR" sz="1000" dirty="0"/>
        </a:p>
      </dgm:t>
    </dgm:pt>
    <dgm:pt modelId="{55770514-7F1D-4CB8-A355-4C9735B1164C}" type="parTrans" cxnId="{A92BD079-0AB8-444E-9D8C-0F9050F29DAB}">
      <dgm:prSet/>
      <dgm:spPr/>
      <dgm:t>
        <a:bodyPr/>
        <a:lstStyle/>
        <a:p>
          <a:endParaRPr lang="fr-FR"/>
        </a:p>
      </dgm:t>
    </dgm:pt>
    <dgm:pt modelId="{173EFE5B-CE7E-4E46-920E-B0F6E9B320BE}" type="sibTrans" cxnId="{A92BD079-0AB8-444E-9D8C-0F9050F29DAB}">
      <dgm:prSet/>
      <dgm:spPr/>
      <dgm:t>
        <a:bodyPr/>
        <a:lstStyle/>
        <a:p>
          <a:endParaRPr lang="fr-FR"/>
        </a:p>
      </dgm:t>
    </dgm:pt>
    <dgm:pt modelId="{777E21C7-0561-4775-89DE-1F5AB3B5E098}">
      <dgm:prSet custT="1"/>
      <dgm:spPr/>
      <dgm:t>
        <a:bodyPr/>
        <a:lstStyle/>
        <a:p>
          <a:r>
            <a:rPr lang="fr-FR" sz="1000" dirty="0" err="1" smtClean="0"/>
            <a:t>Private</a:t>
          </a:r>
          <a:r>
            <a:rPr lang="fr-FR" sz="1000" dirty="0" smtClean="0"/>
            <a:t> </a:t>
          </a:r>
          <a:r>
            <a:rPr lang="fr-FR" sz="1000" dirty="0" err="1" smtClean="0"/>
            <a:t>investors</a:t>
          </a:r>
          <a:endParaRPr lang="fr-FR" sz="1000" dirty="0"/>
        </a:p>
      </dgm:t>
    </dgm:pt>
    <dgm:pt modelId="{4514C0B9-C011-4F4C-B761-9A1FB3E4B734}" type="parTrans" cxnId="{95B25217-1709-4704-8C15-415E78AD0571}">
      <dgm:prSet/>
      <dgm:spPr/>
      <dgm:t>
        <a:bodyPr/>
        <a:lstStyle/>
        <a:p>
          <a:endParaRPr lang="fr-FR"/>
        </a:p>
      </dgm:t>
    </dgm:pt>
    <dgm:pt modelId="{D377AE2B-2A85-4A25-96CD-489A349E7012}" type="sibTrans" cxnId="{95B25217-1709-4704-8C15-415E78AD0571}">
      <dgm:prSet/>
      <dgm:spPr/>
      <dgm:t>
        <a:bodyPr/>
        <a:lstStyle/>
        <a:p>
          <a:endParaRPr lang="fr-FR"/>
        </a:p>
      </dgm:t>
    </dgm:pt>
    <dgm:pt modelId="{C0450DF4-0334-43AA-A9C0-7028A3F9B8E5}">
      <dgm:prSet custT="1"/>
      <dgm:spPr/>
      <dgm:t>
        <a:bodyPr/>
        <a:lstStyle/>
        <a:p>
          <a:r>
            <a:rPr lang="fr-FR" sz="1000" dirty="0" smtClean="0"/>
            <a:t>Municipal </a:t>
          </a:r>
          <a:r>
            <a:rPr lang="fr-FR" sz="1000" dirty="0" err="1" smtClean="0"/>
            <a:t>POs</a:t>
          </a:r>
          <a:endParaRPr lang="fr-FR" sz="1000" dirty="0"/>
        </a:p>
      </dgm:t>
    </dgm:pt>
    <dgm:pt modelId="{5091BF55-24AB-4842-922A-2CEF7BCD78A7}" type="parTrans" cxnId="{F2FB4461-C5DF-4502-B2C2-92D2090F30CB}">
      <dgm:prSet/>
      <dgm:spPr/>
      <dgm:t>
        <a:bodyPr/>
        <a:lstStyle/>
        <a:p>
          <a:endParaRPr lang="fr-FR"/>
        </a:p>
      </dgm:t>
    </dgm:pt>
    <dgm:pt modelId="{4917BCD4-A78E-4A91-BDB1-1330877429D8}" type="sibTrans" cxnId="{F2FB4461-C5DF-4502-B2C2-92D2090F30CB}">
      <dgm:prSet/>
      <dgm:spPr/>
      <dgm:t>
        <a:bodyPr/>
        <a:lstStyle/>
        <a:p>
          <a:endParaRPr lang="fr-FR"/>
        </a:p>
      </dgm:t>
    </dgm:pt>
    <dgm:pt modelId="{0C3B5DFE-236E-4DB8-8BE8-7DF1427C190C}">
      <dgm:prSet/>
      <dgm:spPr/>
      <dgm:t>
        <a:bodyPr/>
        <a:lstStyle/>
        <a:p>
          <a:endParaRPr lang="fr-FR" dirty="0"/>
        </a:p>
      </dgm:t>
    </dgm:pt>
    <dgm:pt modelId="{BE6A00C1-EAE5-495B-B64E-BAA419C8F6A1}" type="parTrans" cxnId="{B79E6D05-2337-4A3B-80EC-D0A475B1FF2B}">
      <dgm:prSet/>
      <dgm:spPr/>
      <dgm:t>
        <a:bodyPr/>
        <a:lstStyle/>
        <a:p>
          <a:endParaRPr lang="fr-FR"/>
        </a:p>
      </dgm:t>
    </dgm:pt>
    <dgm:pt modelId="{E30786F5-3F27-4A82-81E6-12FD1B8BE832}" type="sibTrans" cxnId="{B79E6D05-2337-4A3B-80EC-D0A475B1FF2B}">
      <dgm:prSet/>
      <dgm:spPr/>
      <dgm:t>
        <a:bodyPr/>
        <a:lstStyle/>
        <a:p>
          <a:endParaRPr lang="fr-FR"/>
        </a:p>
      </dgm:t>
    </dgm:pt>
    <dgm:pt modelId="{64B20A3E-F1CD-47D0-9835-B02CDA127C17}">
      <dgm:prSet custT="1"/>
      <dgm:spPr/>
      <dgm:t>
        <a:bodyPr/>
        <a:lstStyle/>
        <a:p>
          <a:r>
            <a:rPr lang="fr-FR" sz="1000" dirty="0" err="1" smtClean="0"/>
            <a:t>SMEs</a:t>
          </a:r>
          <a:endParaRPr lang="fr-FR" sz="1000" dirty="0"/>
        </a:p>
      </dgm:t>
    </dgm:pt>
    <dgm:pt modelId="{00FA5869-BECA-42B4-8EB8-CB16FB4DB016}" type="parTrans" cxnId="{92F74147-E2B2-41D7-9331-B34E987A77E5}">
      <dgm:prSet/>
      <dgm:spPr/>
      <dgm:t>
        <a:bodyPr/>
        <a:lstStyle/>
        <a:p>
          <a:endParaRPr lang="fr-FR"/>
        </a:p>
      </dgm:t>
    </dgm:pt>
    <dgm:pt modelId="{6C382C0F-10A5-42D5-9A03-692048EADEC7}" type="sibTrans" cxnId="{92F74147-E2B2-41D7-9331-B34E987A77E5}">
      <dgm:prSet/>
      <dgm:spPr/>
      <dgm:t>
        <a:bodyPr/>
        <a:lstStyle/>
        <a:p>
          <a:endParaRPr lang="fr-FR"/>
        </a:p>
      </dgm:t>
    </dgm:pt>
    <dgm:pt modelId="{5C853E19-1B92-4134-994C-FDA6B931B0DC}" type="pres">
      <dgm:prSet presAssocID="{163AC16A-3936-45B1-9D45-82F3CEE23028}" presName="Name0" presStyleCnt="0">
        <dgm:presLayoutVars>
          <dgm:chMax val="1"/>
          <dgm:dir/>
          <dgm:animLvl val="ctr"/>
          <dgm:resizeHandles val="exact"/>
        </dgm:presLayoutVars>
      </dgm:prSet>
      <dgm:spPr/>
      <dgm:t>
        <a:bodyPr/>
        <a:lstStyle/>
        <a:p>
          <a:endParaRPr lang="fr-FR"/>
        </a:p>
      </dgm:t>
    </dgm:pt>
    <dgm:pt modelId="{ABF7809E-5DC3-4656-A3E8-70D976C71E64}" type="pres">
      <dgm:prSet presAssocID="{9124FEED-DDB1-4FF1-BB22-9D4D53EF72E4}" presName="centerShape" presStyleLbl="node0" presStyleIdx="0" presStyleCnt="1" custScaleX="239035"/>
      <dgm:spPr/>
      <dgm:t>
        <a:bodyPr/>
        <a:lstStyle/>
        <a:p>
          <a:endParaRPr lang="fr-FR"/>
        </a:p>
      </dgm:t>
    </dgm:pt>
    <dgm:pt modelId="{7362D1A4-AC04-4A03-BFD8-EB6F78E89835}" type="pres">
      <dgm:prSet presAssocID="{5A1A5143-6D01-4D8A-8D90-B2EF1583FA03}" presName="node" presStyleLbl="node1" presStyleIdx="0" presStyleCnt="9">
        <dgm:presLayoutVars>
          <dgm:bulletEnabled val="1"/>
        </dgm:presLayoutVars>
      </dgm:prSet>
      <dgm:spPr/>
      <dgm:t>
        <a:bodyPr/>
        <a:lstStyle/>
        <a:p>
          <a:endParaRPr lang="fr-FR"/>
        </a:p>
      </dgm:t>
    </dgm:pt>
    <dgm:pt modelId="{92EA2C6D-35B5-45A6-A069-146451B8B98F}" type="pres">
      <dgm:prSet presAssocID="{5A1A5143-6D01-4D8A-8D90-B2EF1583FA03}" presName="dummy" presStyleCnt="0"/>
      <dgm:spPr/>
    </dgm:pt>
    <dgm:pt modelId="{0EC39DC4-6A86-40AF-B01D-0BAB8284F78B}" type="pres">
      <dgm:prSet presAssocID="{AB308D9B-AC65-4AAC-AC7F-435C8D0AF0CD}" presName="sibTrans" presStyleLbl="sibTrans2D1" presStyleIdx="0" presStyleCnt="9"/>
      <dgm:spPr/>
      <dgm:t>
        <a:bodyPr/>
        <a:lstStyle/>
        <a:p>
          <a:endParaRPr lang="fr-FR"/>
        </a:p>
      </dgm:t>
    </dgm:pt>
    <dgm:pt modelId="{98E2AE1F-122B-49E6-AA79-5EF7D76AA5C4}" type="pres">
      <dgm:prSet presAssocID="{EE1697F2-4AB8-4A13-81DF-9A828F437512}" presName="node" presStyleLbl="node1" presStyleIdx="1" presStyleCnt="9">
        <dgm:presLayoutVars>
          <dgm:bulletEnabled val="1"/>
        </dgm:presLayoutVars>
      </dgm:prSet>
      <dgm:spPr/>
      <dgm:t>
        <a:bodyPr/>
        <a:lstStyle/>
        <a:p>
          <a:endParaRPr lang="fr-FR"/>
        </a:p>
      </dgm:t>
    </dgm:pt>
    <dgm:pt modelId="{A0A7FD78-C1DA-4329-87D2-BBB285DBB066}" type="pres">
      <dgm:prSet presAssocID="{EE1697F2-4AB8-4A13-81DF-9A828F437512}" presName="dummy" presStyleCnt="0"/>
      <dgm:spPr/>
    </dgm:pt>
    <dgm:pt modelId="{E09A8D7F-FDA7-4B2E-9E69-2368B8530F71}" type="pres">
      <dgm:prSet presAssocID="{E28A4AB7-4CCD-4FEE-BBDD-394F9CC8523C}" presName="sibTrans" presStyleLbl="sibTrans2D1" presStyleIdx="1" presStyleCnt="9"/>
      <dgm:spPr/>
      <dgm:t>
        <a:bodyPr/>
        <a:lstStyle/>
        <a:p>
          <a:endParaRPr lang="fr-FR"/>
        </a:p>
      </dgm:t>
    </dgm:pt>
    <dgm:pt modelId="{C204F210-1D9E-4ED2-A732-BE540C5F7190}" type="pres">
      <dgm:prSet presAssocID="{C0450DF4-0334-43AA-A9C0-7028A3F9B8E5}" presName="node" presStyleLbl="node1" presStyleIdx="2" presStyleCnt="9">
        <dgm:presLayoutVars>
          <dgm:bulletEnabled val="1"/>
        </dgm:presLayoutVars>
      </dgm:prSet>
      <dgm:spPr/>
      <dgm:t>
        <a:bodyPr/>
        <a:lstStyle/>
        <a:p>
          <a:endParaRPr lang="fr-FR"/>
        </a:p>
      </dgm:t>
    </dgm:pt>
    <dgm:pt modelId="{9A4A8362-37E0-487D-A32B-42741A7FC931}" type="pres">
      <dgm:prSet presAssocID="{C0450DF4-0334-43AA-A9C0-7028A3F9B8E5}" presName="dummy" presStyleCnt="0"/>
      <dgm:spPr/>
    </dgm:pt>
    <dgm:pt modelId="{A44506FD-4B2D-4870-B6ED-01A29D1FD4F8}" type="pres">
      <dgm:prSet presAssocID="{4917BCD4-A78E-4A91-BDB1-1330877429D8}" presName="sibTrans" presStyleLbl="sibTrans2D1" presStyleIdx="2" presStyleCnt="9"/>
      <dgm:spPr/>
      <dgm:t>
        <a:bodyPr/>
        <a:lstStyle/>
        <a:p>
          <a:endParaRPr lang="fr-FR"/>
        </a:p>
      </dgm:t>
    </dgm:pt>
    <dgm:pt modelId="{465DE1C6-6D8A-481D-A8A4-63A8F750BCD2}" type="pres">
      <dgm:prSet presAssocID="{38133F46-EB22-4ABF-98DA-9F3BE58DEE9A}" presName="node" presStyleLbl="node1" presStyleIdx="3" presStyleCnt="9">
        <dgm:presLayoutVars>
          <dgm:bulletEnabled val="1"/>
        </dgm:presLayoutVars>
      </dgm:prSet>
      <dgm:spPr/>
      <dgm:t>
        <a:bodyPr/>
        <a:lstStyle/>
        <a:p>
          <a:endParaRPr lang="fr-FR"/>
        </a:p>
      </dgm:t>
    </dgm:pt>
    <dgm:pt modelId="{B4447A14-5DD5-407B-8813-26FFC8556212}" type="pres">
      <dgm:prSet presAssocID="{38133F46-EB22-4ABF-98DA-9F3BE58DEE9A}" presName="dummy" presStyleCnt="0"/>
      <dgm:spPr/>
    </dgm:pt>
    <dgm:pt modelId="{356461DA-AE5A-4A52-A5AE-DDE4D8ACD2D0}" type="pres">
      <dgm:prSet presAssocID="{BCC77515-154F-49BD-8C92-838A176BD3E9}" presName="sibTrans" presStyleLbl="sibTrans2D1" presStyleIdx="3" presStyleCnt="9"/>
      <dgm:spPr/>
      <dgm:t>
        <a:bodyPr/>
        <a:lstStyle/>
        <a:p>
          <a:endParaRPr lang="fr-FR"/>
        </a:p>
      </dgm:t>
    </dgm:pt>
    <dgm:pt modelId="{47F63726-DFC2-479C-A063-87001E42FA1D}" type="pres">
      <dgm:prSet presAssocID="{64B20A3E-F1CD-47D0-9835-B02CDA127C17}" presName="node" presStyleLbl="node1" presStyleIdx="4" presStyleCnt="9">
        <dgm:presLayoutVars>
          <dgm:bulletEnabled val="1"/>
        </dgm:presLayoutVars>
      </dgm:prSet>
      <dgm:spPr/>
      <dgm:t>
        <a:bodyPr/>
        <a:lstStyle/>
        <a:p>
          <a:endParaRPr lang="fr-FR"/>
        </a:p>
      </dgm:t>
    </dgm:pt>
    <dgm:pt modelId="{72BED0F1-5293-42FE-958D-16DC028E9747}" type="pres">
      <dgm:prSet presAssocID="{64B20A3E-F1CD-47D0-9835-B02CDA127C17}" presName="dummy" presStyleCnt="0"/>
      <dgm:spPr/>
    </dgm:pt>
    <dgm:pt modelId="{BBB5EE18-3A2A-4C86-83FE-BB8D8FE66DFB}" type="pres">
      <dgm:prSet presAssocID="{6C382C0F-10A5-42D5-9A03-692048EADEC7}" presName="sibTrans" presStyleLbl="sibTrans2D1" presStyleIdx="4" presStyleCnt="9"/>
      <dgm:spPr/>
      <dgm:t>
        <a:bodyPr/>
        <a:lstStyle/>
        <a:p>
          <a:endParaRPr lang="fr-FR"/>
        </a:p>
      </dgm:t>
    </dgm:pt>
    <dgm:pt modelId="{BAAB21FE-7072-4D17-9BAA-788558E6D4E5}" type="pres">
      <dgm:prSet presAssocID="{C8CE9743-B172-4EBD-AC53-CBBFD12D5C4D}" presName="node" presStyleLbl="node1" presStyleIdx="5" presStyleCnt="9">
        <dgm:presLayoutVars>
          <dgm:bulletEnabled val="1"/>
        </dgm:presLayoutVars>
      </dgm:prSet>
      <dgm:spPr/>
      <dgm:t>
        <a:bodyPr/>
        <a:lstStyle/>
        <a:p>
          <a:endParaRPr lang="fr-FR"/>
        </a:p>
      </dgm:t>
    </dgm:pt>
    <dgm:pt modelId="{1528873D-D74F-412E-80F5-CC802E9E6A3D}" type="pres">
      <dgm:prSet presAssocID="{C8CE9743-B172-4EBD-AC53-CBBFD12D5C4D}" presName="dummy" presStyleCnt="0"/>
      <dgm:spPr/>
    </dgm:pt>
    <dgm:pt modelId="{A1E3D955-549D-4E21-8581-9F84863C07E8}" type="pres">
      <dgm:prSet presAssocID="{C75E46D4-9947-4B4D-AECD-967EEB48DA20}" presName="sibTrans" presStyleLbl="sibTrans2D1" presStyleIdx="5" presStyleCnt="9"/>
      <dgm:spPr/>
      <dgm:t>
        <a:bodyPr/>
        <a:lstStyle/>
        <a:p>
          <a:endParaRPr lang="fr-FR"/>
        </a:p>
      </dgm:t>
    </dgm:pt>
    <dgm:pt modelId="{A4FED946-DA5E-473F-9D10-D8C0F628738E}" type="pres">
      <dgm:prSet presAssocID="{6E08FCB4-4E0C-48C6-BC26-604C906C9DAF}" presName="node" presStyleLbl="node1" presStyleIdx="6" presStyleCnt="9">
        <dgm:presLayoutVars>
          <dgm:bulletEnabled val="1"/>
        </dgm:presLayoutVars>
      </dgm:prSet>
      <dgm:spPr/>
      <dgm:t>
        <a:bodyPr/>
        <a:lstStyle/>
        <a:p>
          <a:endParaRPr lang="fr-FR"/>
        </a:p>
      </dgm:t>
    </dgm:pt>
    <dgm:pt modelId="{273F35CD-BB31-4760-AB49-4DAD50A0082D}" type="pres">
      <dgm:prSet presAssocID="{6E08FCB4-4E0C-48C6-BC26-604C906C9DAF}" presName="dummy" presStyleCnt="0"/>
      <dgm:spPr/>
    </dgm:pt>
    <dgm:pt modelId="{B9F46344-0559-41A1-873A-A1B9A35A877C}" type="pres">
      <dgm:prSet presAssocID="{C6F52648-5CDB-4B5C-8C71-599769E9CF2D}" presName="sibTrans" presStyleLbl="sibTrans2D1" presStyleIdx="6" presStyleCnt="9"/>
      <dgm:spPr/>
      <dgm:t>
        <a:bodyPr/>
        <a:lstStyle/>
        <a:p>
          <a:endParaRPr lang="fr-FR"/>
        </a:p>
      </dgm:t>
    </dgm:pt>
    <dgm:pt modelId="{59E50E9F-D670-48A3-BA7F-91F27D62F80A}" type="pres">
      <dgm:prSet presAssocID="{94220E9E-F594-4882-8A57-C010FB1ACBFF}" presName="node" presStyleLbl="node1" presStyleIdx="7" presStyleCnt="9">
        <dgm:presLayoutVars>
          <dgm:bulletEnabled val="1"/>
        </dgm:presLayoutVars>
      </dgm:prSet>
      <dgm:spPr/>
      <dgm:t>
        <a:bodyPr/>
        <a:lstStyle/>
        <a:p>
          <a:endParaRPr lang="fr-FR"/>
        </a:p>
      </dgm:t>
    </dgm:pt>
    <dgm:pt modelId="{CBBC0E51-1167-48F6-B13E-B914467E37A4}" type="pres">
      <dgm:prSet presAssocID="{94220E9E-F594-4882-8A57-C010FB1ACBFF}" presName="dummy" presStyleCnt="0"/>
      <dgm:spPr/>
    </dgm:pt>
    <dgm:pt modelId="{6B5C9EE2-3F92-49EB-9668-DC8945B29911}" type="pres">
      <dgm:prSet presAssocID="{173EFE5B-CE7E-4E46-920E-B0F6E9B320BE}" presName="sibTrans" presStyleLbl="sibTrans2D1" presStyleIdx="7" presStyleCnt="9"/>
      <dgm:spPr/>
      <dgm:t>
        <a:bodyPr/>
        <a:lstStyle/>
        <a:p>
          <a:endParaRPr lang="fr-FR"/>
        </a:p>
      </dgm:t>
    </dgm:pt>
    <dgm:pt modelId="{31D2C0A0-158A-49C4-9A07-34AA251D22B7}" type="pres">
      <dgm:prSet presAssocID="{777E21C7-0561-4775-89DE-1F5AB3B5E098}" presName="node" presStyleLbl="node1" presStyleIdx="8" presStyleCnt="9">
        <dgm:presLayoutVars>
          <dgm:bulletEnabled val="1"/>
        </dgm:presLayoutVars>
      </dgm:prSet>
      <dgm:spPr/>
      <dgm:t>
        <a:bodyPr/>
        <a:lstStyle/>
        <a:p>
          <a:endParaRPr lang="fr-FR"/>
        </a:p>
      </dgm:t>
    </dgm:pt>
    <dgm:pt modelId="{4171A487-23B3-4F69-87D6-4459A3752C7A}" type="pres">
      <dgm:prSet presAssocID="{777E21C7-0561-4775-89DE-1F5AB3B5E098}" presName="dummy" presStyleCnt="0"/>
      <dgm:spPr/>
    </dgm:pt>
    <dgm:pt modelId="{D032203B-2355-40A2-8849-C89CF9856345}" type="pres">
      <dgm:prSet presAssocID="{D377AE2B-2A85-4A25-96CD-489A349E7012}" presName="sibTrans" presStyleLbl="sibTrans2D1" presStyleIdx="8" presStyleCnt="9"/>
      <dgm:spPr/>
      <dgm:t>
        <a:bodyPr/>
        <a:lstStyle/>
        <a:p>
          <a:endParaRPr lang="fr-FR"/>
        </a:p>
      </dgm:t>
    </dgm:pt>
  </dgm:ptLst>
  <dgm:cxnLst>
    <dgm:cxn modelId="{A7B9640E-74C8-424A-90E7-FAACF20FC67F}" srcId="{163AC16A-3936-45B1-9D45-82F3CEE23028}" destId="{9124FEED-DDB1-4FF1-BB22-9D4D53EF72E4}" srcOrd="0" destOrd="0" parTransId="{21C46A7C-EF4D-43B4-ACAD-45EA28B27D87}" sibTransId="{24C1CFE3-1165-4F83-83F4-1587F21EEC83}"/>
    <dgm:cxn modelId="{5B761DDF-21F1-4252-92A9-56CE83394199}" type="presOf" srcId="{4917BCD4-A78E-4A91-BDB1-1330877429D8}" destId="{A44506FD-4B2D-4870-B6ED-01A29D1FD4F8}" srcOrd="0" destOrd="0" presId="urn:microsoft.com/office/officeart/2005/8/layout/radial6"/>
    <dgm:cxn modelId="{AE4BD888-2977-4A7F-8B4A-678F75E7358B}" type="presOf" srcId="{777E21C7-0561-4775-89DE-1F5AB3B5E098}" destId="{31D2C0A0-158A-49C4-9A07-34AA251D22B7}" srcOrd="0" destOrd="0" presId="urn:microsoft.com/office/officeart/2005/8/layout/radial6"/>
    <dgm:cxn modelId="{A5B9C128-E8FF-4EF2-BBDC-0B4769B0547F}" srcId="{9124FEED-DDB1-4FF1-BB22-9D4D53EF72E4}" destId="{C8CE9743-B172-4EBD-AC53-CBBFD12D5C4D}" srcOrd="5" destOrd="0" parTransId="{99CABD12-65D4-4D70-9E6D-3C57070EAFF2}" sibTransId="{C75E46D4-9947-4B4D-AECD-967EEB48DA20}"/>
    <dgm:cxn modelId="{92F74147-E2B2-41D7-9331-B34E987A77E5}" srcId="{9124FEED-DDB1-4FF1-BB22-9D4D53EF72E4}" destId="{64B20A3E-F1CD-47D0-9835-B02CDA127C17}" srcOrd="4" destOrd="0" parTransId="{00FA5869-BECA-42B4-8EB8-CB16FB4DB016}" sibTransId="{6C382C0F-10A5-42D5-9A03-692048EADEC7}"/>
    <dgm:cxn modelId="{3C42553A-96BB-48AD-B740-2FD17249FAB6}" type="presOf" srcId="{38133F46-EB22-4ABF-98DA-9F3BE58DEE9A}" destId="{465DE1C6-6D8A-481D-A8A4-63A8F750BCD2}" srcOrd="0" destOrd="0" presId="urn:microsoft.com/office/officeart/2005/8/layout/radial6"/>
    <dgm:cxn modelId="{AB158E25-EE21-4AB7-9813-959A058A69B7}" type="presOf" srcId="{C0450DF4-0334-43AA-A9C0-7028A3F9B8E5}" destId="{C204F210-1D9E-4ED2-A732-BE540C5F7190}" srcOrd="0" destOrd="0" presId="urn:microsoft.com/office/officeart/2005/8/layout/radial6"/>
    <dgm:cxn modelId="{DEF73BBC-EAFE-4D01-B337-BE5B07FD6172}" type="presOf" srcId="{AB308D9B-AC65-4AAC-AC7F-435C8D0AF0CD}" destId="{0EC39DC4-6A86-40AF-B01D-0BAB8284F78B}" srcOrd="0" destOrd="0" presId="urn:microsoft.com/office/officeart/2005/8/layout/radial6"/>
    <dgm:cxn modelId="{89C62D75-03F6-440F-AD35-EF18057E02DB}" type="presOf" srcId="{94220E9E-F594-4882-8A57-C010FB1ACBFF}" destId="{59E50E9F-D670-48A3-BA7F-91F27D62F80A}" srcOrd="0" destOrd="0" presId="urn:microsoft.com/office/officeart/2005/8/layout/radial6"/>
    <dgm:cxn modelId="{552B5024-AA74-4FCD-A262-E0689C30DE71}" type="presOf" srcId="{173EFE5B-CE7E-4E46-920E-B0F6E9B320BE}" destId="{6B5C9EE2-3F92-49EB-9668-DC8945B29911}" srcOrd="0" destOrd="0" presId="urn:microsoft.com/office/officeart/2005/8/layout/radial6"/>
    <dgm:cxn modelId="{95B25217-1709-4704-8C15-415E78AD0571}" srcId="{9124FEED-DDB1-4FF1-BB22-9D4D53EF72E4}" destId="{777E21C7-0561-4775-89DE-1F5AB3B5E098}" srcOrd="8" destOrd="0" parTransId="{4514C0B9-C011-4F4C-B761-9A1FB3E4B734}" sibTransId="{D377AE2B-2A85-4A25-96CD-489A349E7012}"/>
    <dgm:cxn modelId="{B79E6D05-2337-4A3B-80EC-D0A475B1FF2B}" srcId="{163AC16A-3936-45B1-9D45-82F3CEE23028}" destId="{0C3B5DFE-236E-4DB8-8BE8-7DF1427C190C}" srcOrd="1" destOrd="0" parTransId="{BE6A00C1-EAE5-495B-B64E-BAA419C8F6A1}" sibTransId="{E30786F5-3F27-4A82-81E6-12FD1B8BE832}"/>
    <dgm:cxn modelId="{7D8ED746-E008-40A3-82C7-4E70DF57D778}" type="presOf" srcId="{6E08FCB4-4E0C-48C6-BC26-604C906C9DAF}" destId="{A4FED946-DA5E-473F-9D10-D8C0F628738E}" srcOrd="0" destOrd="0" presId="urn:microsoft.com/office/officeart/2005/8/layout/radial6"/>
    <dgm:cxn modelId="{4382DCCB-5A39-43CE-BD87-56D533EA2FC8}" type="presOf" srcId="{5A1A5143-6D01-4D8A-8D90-B2EF1583FA03}" destId="{7362D1A4-AC04-4A03-BFD8-EB6F78E89835}" srcOrd="0" destOrd="0" presId="urn:microsoft.com/office/officeart/2005/8/layout/radial6"/>
    <dgm:cxn modelId="{10F05F76-A5EA-469A-814C-8B68E8B722BE}" type="presOf" srcId="{E28A4AB7-4CCD-4FEE-BBDD-394F9CC8523C}" destId="{E09A8D7F-FDA7-4B2E-9E69-2368B8530F71}" srcOrd="0" destOrd="0" presId="urn:microsoft.com/office/officeart/2005/8/layout/radial6"/>
    <dgm:cxn modelId="{05EBCBAF-9D38-4C90-9645-CBCD2C8FC3EF}" type="presOf" srcId="{9124FEED-DDB1-4FF1-BB22-9D4D53EF72E4}" destId="{ABF7809E-5DC3-4656-A3E8-70D976C71E64}" srcOrd="0" destOrd="0" presId="urn:microsoft.com/office/officeart/2005/8/layout/radial6"/>
    <dgm:cxn modelId="{164C45AE-1446-49A4-9F81-8E51509617D0}" type="presOf" srcId="{C75E46D4-9947-4B4D-AECD-967EEB48DA20}" destId="{A1E3D955-549D-4E21-8581-9F84863C07E8}" srcOrd="0" destOrd="0" presId="urn:microsoft.com/office/officeart/2005/8/layout/radial6"/>
    <dgm:cxn modelId="{D2C3D885-F39A-435C-B374-7F84D78B94A0}" srcId="{9124FEED-DDB1-4FF1-BB22-9D4D53EF72E4}" destId="{38133F46-EB22-4ABF-98DA-9F3BE58DEE9A}" srcOrd="3" destOrd="0" parTransId="{726F6EF1-671E-43E9-8F05-BE6753C98AD4}" sibTransId="{BCC77515-154F-49BD-8C92-838A176BD3E9}"/>
    <dgm:cxn modelId="{A92BD079-0AB8-444E-9D8C-0F9050F29DAB}" srcId="{9124FEED-DDB1-4FF1-BB22-9D4D53EF72E4}" destId="{94220E9E-F594-4882-8A57-C010FB1ACBFF}" srcOrd="7" destOrd="0" parTransId="{55770514-7F1D-4CB8-A355-4C9735B1164C}" sibTransId="{173EFE5B-CE7E-4E46-920E-B0F6E9B320BE}"/>
    <dgm:cxn modelId="{C1F34B9F-256F-47AF-B00F-B2EFF39DA846}" type="presOf" srcId="{163AC16A-3936-45B1-9D45-82F3CEE23028}" destId="{5C853E19-1B92-4134-994C-FDA6B931B0DC}" srcOrd="0" destOrd="0" presId="urn:microsoft.com/office/officeart/2005/8/layout/radial6"/>
    <dgm:cxn modelId="{4E3EE7F2-E73C-41B0-9496-A3501EFD191A}" type="presOf" srcId="{C8CE9743-B172-4EBD-AC53-CBBFD12D5C4D}" destId="{BAAB21FE-7072-4D17-9BAA-788558E6D4E5}" srcOrd="0" destOrd="0" presId="urn:microsoft.com/office/officeart/2005/8/layout/radial6"/>
    <dgm:cxn modelId="{56AEAF07-D335-4B56-9BBB-399275483B6D}" type="presOf" srcId="{C6F52648-5CDB-4B5C-8C71-599769E9CF2D}" destId="{B9F46344-0559-41A1-873A-A1B9A35A877C}" srcOrd="0" destOrd="0" presId="urn:microsoft.com/office/officeart/2005/8/layout/radial6"/>
    <dgm:cxn modelId="{132E6A49-A174-439D-AC40-A6CA540096C0}" srcId="{9124FEED-DDB1-4FF1-BB22-9D4D53EF72E4}" destId="{EE1697F2-4AB8-4A13-81DF-9A828F437512}" srcOrd="1" destOrd="0" parTransId="{E420F512-3CA2-4D8D-9B9A-8BF6B94F95E2}" sibTransId="{E28A4AB7-4CCD-4FEE-BBDD-394F9CC8523C}"/>
    <dgm:cxn modelId="{B06E4DBD-B4E2-49C2-9950-C69CA8DEC194}" srcId="{9124FEED-DDB1-4FF1-BB22-9D4D53EF72E4}" destId="{6E08FCB4-4E0C-48C6-BC26-604C906C9DAF}" srcOrd="6" destOrd="0" parTransId="{06ED18FB-BB66-4E70-8D05-AFC93B65AC77}" sibTransId="{C6F52648-5CDB-4B5C-8C71-599769E9CF2D}"/>
    <dgm:cxn modelId="{B87C6050-5771-4E40-A5D1-8E96356832A1}" type="presOf" srcId="{64B20A3E-F1CD-47D0-9835-B02CDA127C17}" destId="{47F63726-DFC2-479C-A063-87001E42FA1D}" srcOrd="0" destOrd="0" presId="urn:microsoft.com/office/officeart/2005/8/layout/radial6"/>
    <dgm:cxn modelId="{F2FB4461-C5DF-4502-B2C2-92D2090F30CB}" srcId="{9124FEED-DDB1-4FF1-BB22-9D4D53EF72E4}" destId="{C0450DF4-0334-43AA-A9C0-7028A3F9B8E5}" srcOrd="2" destOrd="0" parTransId="{5091BF55-24AB-4842-922A-2CEF7BCD78A7}" sibTransId="{4917BCD4-A78E-4A91-BDB1-1330877429D8}"/>
    <dgm:cxn modelId="{C4E69B0A-F341-47EE-B854-B38BF98CA2EC}" type="presOf" srcId="{6C382C0F-10A5-42D5-9A03-692048EADEC7}" destId="{BBB5EE18-3A2A-4C86-83FE-BB8D8FE66DFB}" srcOrd="0" destOrd="0" presId="urn:microsoft.com/office/officeart/2005/8/layout/radial6"/>
    <dgm:cxn modelId="{4ED30D5F-F8CB-4E4B-8395-776954A33934}" type="presOf" srcId="{EE1697F2-4AB8-4A13-81DF-9A828F437512}" destId="{98E2AE1F-122B-49E6-AA79-5EF7D76AA5C4}" srcOrd="0" destOrd="0" presId="urn:microsoft.com/office/officeart/2005/8/layout/radial6"/>
    <dgm:cxn modelId="{B4D7D349-7100-4F9A-8697-C750CD23E0E1}" type="presOf" srcId="{BCC77515-154F-49BD-8C92-838A176BD3E9}" destId="{356461DA-AE5A-4A52-A5AE-DDE4D8ACD2D0}" srcOrd="0" destOrd="0" presId="urn:microsoft.com/office/officeart/2005/8/layout/radial6"/>
    <dgm:cxn modelId="{F9860774-AE17-4BAF-B887-42D9D848776D}" type="presOf" srcId="{D377AE2B-2A85-4A25-96CD-489A349E7012}" destId="{D032203B-2355-40A2-8849-C89CF9856345}" srcOrd="0" destOrd="0" presId="urn:microsoft.com/office/officeart/2005/8/layout/radial6"/>
    <dgm:cxn modelId="{D518C603-4373-414D-BC27-4E8BE746D22A}" srcId="{9124FEED-DDB1-4FF1-BB22-9D4D53EF72E4}" destId="{5A1A5143-6D01-4D8A-8D90-B2EF1583FA03}" srcOrd="0" destOrd="0" parTransId="{9916EDF9-1DFD-4D8A-87C2-977D2BE569FA}" sibTransId="{AB308D9B-AC65-4AAC-AC7F-435C8D0AF0CD}"/>
    <dgm:cxn modelId="{554398A9-3C77-427C-9B0D-732AD4C43D6F}" type="presParOf" srcId="{5C853E19-1B92-4134-994C-FDA6B931B0DC}" destId="{ABF7809E-5DC3-4656-A3E8-70D976C71E64}" srcOrd="0" destOrd="0" presId="urn:microsoft.com/office/officeart/2005/8/layout/radial6"/>
    <dgm:cxn modelId="{E025BCFF-56BB-4264-BA5E-518DAAD202C3}" type="presParOf" srcId="{5C853E19-1B92-4134-994C-FDA6B931B0DC}" destId="{7362D1A4-AC04-4A03-BFD8-EB6F78E89835}" srcOrd="1" destOrd="0" presId="urn:microsoft.com/office/officeart/2005/8/layout/radial6"/>
    <dgm:cxn modelId="{5A570B7E-7D89-46DE-B5D4-F38AB24864A2}" type="presParOf" srcId="{5C853E19-1B92-4134-994C-FDA6B931B0DC}" destId="{92EA2C6D-35B5-45A6-A069-146451B8B98F}" srcOrd="2" destOrd="0" presId="urn:microsoft.com/office/officeart/2005/8/layout/radial6"/>
    <dgm:cxn modelId="{3ADD9313-9890-4EDC-96FB-27B0321124C4}" type="presParOf" srcId="{5C853E19-1B92-4134-994C-FDA6B931B0DC}" destId="{0EC39DC4-6A86-40AF-B01D-0BAB8284F78B}" srcOrd="3" destOrd="0" presId="urn:microsoft.com/office/officeart/2005/8/layout/radial6"/>
    <dgm:cxn modelId="{ECFAD89F-D384-44CB-A8EE-6B3B62F92914}" type="presParOf" srcId="{5C853E19-1B92-4134-994C-FDA6B931B0DC}" destId="{98E2AE1F-122B-49E6-AA79-5EF7D76AA5C4}" srcOrd="4" destOrd="0" presId="urn:microsoft.com/office/officeart/2005/8/layout/radial6"/>
    <dgm:cxn modelId="{0FCCBA3A-57D6-4EB9-B816-554CCFD87777}" type="presParOf" srcId="{5C853E19-1B92-4134-994C-FDA6B931B0DC}" destId="{A0A7FD78-C1DA-4329-87D2-BBB285DBB066}" srcOrd="5" destOrd="0" presId="urn:microsoft.com/office/officeart/2005/8/layout/radial6"/>
    <dgm:cxn modelId="{4398E8D9-6CF8-4956-B784-5819A65D724B}" type="presParOf" srcId="{5C853E19-1B92-4134-994C-FDA6B931B0DC}" destId="{E09A8D7F-FDA7-4B2E-9E69-2368B8530F71}" srcOrd="6" destOrd="0" presId="urn:microsoft.com/office/officeart/2005/8/layout/radial6"/>
    <dgm:cxn modelId="{EFD4ABF3-2FC2-4D7B-BA6C-1116E158233F}" type="presParOf" srcId="{5C853E19-1B92-4134-994C-FDA6B931B0DC}" destId="{C204F210-1D9E-4ED2-A732-BE540C5F7190}" srcOrd="7" destOrd="0" presId="urn:microsoft.com/office/officeart/2005/8/layout/radial6"/>
    <dgm:cxn modelId="{C3C66B9A-0A47-4B4F-A01C-46E1954277E8}" type="presParOf" srcId="{5C853E19-1B92-4134-994C-FDA6B931B0DC}" destId="{9A4A8362-37E0-487D-A32B-42741A7FC931}" srcOrd="8" destOrd="0" presId="urn:microsoft.com/office/officeart/2005/8/layout/radial6"/>
    <dgm:cxn modelId="{E291E9AD-8F44-425C-8DB1-C875D70099CF}" type="presParOf" srcId="{5C853E19-1B92-4134-994C-FDA6B931B0DC}" destId="{A44506FD-4B2D-4870-B6ED-01A29D1FD4F8}" srcOrd="9" destOrd="0" presId="urn:microsoft.com/office/officeart/2005/8/layout/radial6"/>
    <dgm:cxn modelId="{14F1C883-B096-4665-A0A8-905A21B9555D}" type="presParOf" srcId="{5C853E19-1B92-4134-994C-FDA6B931B0DC}" destId="{465DE1C6-6D8A-481D-A8A4-63A8F750BCD2}" srcOrd="10" destOrd="0" presId="urn:microsoft.com/office/officeart/2005/8/layout/radial6"/>
    <dgm:cxn modelId="{6837559C-09FE-4AE7-914D-E2B318C595CA}" type="presParOf" srcId="{5C853E19-1B92-4134-994C-FDA6B931B0DC}" destId="{B4447A14-5DD5-407B-8813-26FFC8556212}" srcOrd="11" destOrd="0" presId="urn:microsoft.com/office/officeart/2005/8/layout/radial6"/>
    <dgm:cxn modelId="{08481662-33C9-4E9B-8802-3355F78A8EAA}" type="presParOf" srcId="{5C853E19-1B92-4134-994C-FDA6B931B0DC}" destId="{356461DA-AE5A-4A52-A5AE-DDE4D8ACD2D0}" srcOrd="12" destOrd="0" presId="urn:microsoft.com/office/officeart/2005/8/layout/radial6"/>
    <dgm:cxn modelId="{7BD5127C-2264-480A-8399-285E44793D7C}" type="presParOf" srcId="{5C853E19-1B92-4134-994C-FDA6B931B0DC}" destId="{47F63726-DFC2-479C-A063-87001E42FA1D}" srcOrd="13" destOrd="0" presId="urn:microsoft.com/office/officeart/2005/8/layout/radial6"/>
    <dgm:cxn modelId="{7F5B8A58-D2E0-4563-9EFE-34EA5CF68E89}" type="presParOf" srcId="{5C853E19-1B92-4134-994C-FDA6B931B0DC}" destId="{72BED0F1-5293-42FE-958D-16DC028E9747}" srcOrd="14" destOrd="0" presId="urn:microsoft.com/office/officeart/2005/8/layout/radial6"/>
    <dgm:cxn modelId="{F73C1467-E565-4BED-B2BC-50F1FADC37A9}" type="presParOf" srcId="{5C853E19-1B92-4134-994C-FDA6B931B0DC}" destId="{BBB5EE18-3A2A-4C86-83FE-BB8D8FE66DFB}" srcOrd="15" destOrd="0" presId="urn:microsoft.com/office/officeart/2005/8/layout/radial6"/>
    <dgm:cxn modelId="{E75D7679-E99B-4BDA-BB7E-1C1E0FEC787E}" type="presParOf" srcId="{5C853E19-1B92-4134-994C-FDA6B931B0DC}" destId="{BAAB21FE-7072-4D17-9BAA-788558E6D4E5}" srcOrd="16" destOrd="0" presId="urn:microsoft.com/office/officeart/2005/8/layout/radial6"/>
    <dgm:cxn modelId="{03B1581A-17B1-44E4-8CD0-1BB1B3B37737}" type="presParOf" srcId="{5C853E19-1B92-4134-994C-FDA6B931B0DC}" destId="{1528873D-D74F-412E-80F5-CC802E9E6A3D}" srcOrd="17" destOrd="0" presId="urn:microsoft.com/office/officeart/2005/8/layout/radial6"/>
    <dgm:cxn modelId="{E85467BE-C012-4097-B94E-6A1C7CBA9340}" type="presParOf" srcId="{5C853E19-1B92-4134-994C-FDA6B931B0DC}" destId="{A1E3D955-549D-4E21-8581-9F84863C07E8}" srcOrd="18" destOrd="0" presId="urn:microsoft.com/office/officeart/2005/8/layout/radial6"/>
    <dgm:cxn modelId="{95885432-EE71-4267-9D04-5DB2E1AE00D2}" type="presParOf" srcId="{5C853E19-1B92-4134-994C-FDA6B931B0DC}" destId="{A4FED946-DA5E-473F-9D10-D8C0F628738E}" srcOrd="19" destOrd="0" presId="urn:microsoft.com/office/officeart/2005/8/layout/radial6"/>
    <dgm:cxn modelId="{C0E110F0-7EA1-4BE4-A82B-53B6F71B6835}" type="presParOf" srcId="{5C853E19-1B92-4134-994C-FDA6B931B0DC}" destId="{273F35CD-BB31-4760-AB49-4DAD50A0082D}" srcOrd="20" destOrd="0" presId="urn:microsoft.com/office/officeart/2005/8/layout/radial6"/>
    <dgm:cxn modelId="{1DCB9354-4154-4A10-918A-3BDC5CEF68B7}" type="presParOf" srcId="{5C853E19-1B92-4134-994C-FDA6B931B0DC}" destId="{B9F46344-0559-41A1-873A-A1B9A35A877C}" srcOrd="21" destOrd="0" presId="urn:microsoft.com/office/officeart/2005/8/layout/radial6"/>
    <dgm:cxn modelId="{7229C7A3-91AB-4863-9DA4-862539ECD9D2}" type="presParOf" srcId="{5C853E19-1B92-4134-994C-FDA6B931B0DC}" destId="{59E50E9F-D670-48A3-BA7F-91F27D62F80A}" srcOrd="22" destOrd="0" presId="urn:microsoft.com/office/officeart/2005/8/layout/radial6"/>
    <dgm:cxn modelId="{780AEA25-E484-4A15-B1C9-B5A9F58029FE}" type="presParOf" srcId="{5C853E19-1B92-4134-994C-FDA6B931B0DC}" destId="{CBBC0E51-1167-48F6-B13E-B914467E37A4}" srcOrd="23" destOrd="0" presId="urn:microsoft.com/office/officeart/2005/8/layout/radial6"/>
    <dgm:cxn modelId="{F381F846-E2AC-47DF-8063-B63B94DC7B3A}" type="presParOf" srcId="{5C853E19-1B92-4134-994C-FDA6B931B0DC}" destId="{6B5C9EE2-3F92-49EB-9668-DC8945B29911}" srcOrd="24" destOrd="0" presId="urn:microsoft.com/office/officeart/2005/8/layout/radial6"/>
    <dgm:cxn modelId="{A9DEEAB9-818B-44EA-B018-1EA0D24D745C}" type="presParOf" srcId="{5C853E19-1B92-4134-994C-FDA6B931B0DC}" destId="{31D2C0A0-158A-49C4-9A07-34AA251D22B7}" srcOrd="25" destOrd="0" presId="urn:microsoft.com/office/officeart/2005/8/layout/radial6"/>
    <dgm:cxn modelId="{992EBA39-59D3-4FD8-9B37-974579814291}" type="presParOf" srcId="{5C853E19-1B92-4134-994C-FDA6B931B0DC}" destId="{4171A487-23B3-4F69-87D6-4459A3752C7A}" srcOrd="26" destOrd="0" presId="urn:microsoft.com/office/officeart/2005/8/layout/radial6"/>
    <dgm:cxn modelId="{BD28485E-9851-4B37-BE3C-81AED5F52BEE}" type="presParOf" srcId="{5C853E19-1B92-4134-994C-FDA6B931B0DC}" destId="{D032203B-2355-40A2-8849-C89CF9856345}"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49C22-075B-4291-A5AD-676243775FA3}">
      <dsp:nvSpPr>
        <dsp:cNvPr id="0" name=""/>
        <dsp:cNvSpPr/>
      </dsp:nvSpPr>
      <dsp:spPr>
        <a:xfrm>
          <a:off x="2154281" y="1002"/>
          <a:ext cx="5064190" cy="809155"/>
        </a:xfrm>
        <a:prstGeom prst="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smtClean="0">
              <a:latin typeface="Arial Narrow" panose="020B0606020202030204" pitchFamily="34" charset="0"/>
            </a:rPr>
            <a:t>Language of </a:t>
          </a:r>
          <a:r>
            <a:rPr lang="it-IT" sz="3200" kern="1200" dirty="0" err="1" smtClean="0">
              <a:latin typeface="Arial Narrow" panose="020B0606020202030204" pitchFamily="34" charset="0"/>
            </a:rPr>
            <a:t>symbiosis</a:t>
          </a:r>
          <a:endParaRPr lang="it-IT" sz="3200" kern="1200" dirty="0">
            <a:latin typeface="Arial Narrow" panose="020B0606020202030204" pitchFamily="34" charset="0"/>
          </a:endParaRPr>
        </a:p>
      </dsp:txBody>
      <dsp:txXfrm>
        <a:off x="2154281" y="1002"/>
        <a:ext cx="5064190" cy="809155"/>
      </dsp:txXfrm>
    </dsp:sp>
    <dsp:sp modelId="{ACA0F536-5E7E-4F57-B1C7-C6B299793CB8}">
      <dsp:nvSpPr>
        <dsp:cNvPr id="0" name=""/>
        <dsp:cNvSpPr/>
      </dsp:nvSpPr>
      <dsp:spPr>
        <a:xfrm>
          <a:off x="1295873" y="2006"/>
          <a:ext cx="785499" cy="80915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3E6CB2-6604-482E-A832-E25ECE49F9BA}">
      <dsp:nvSpPr>
        <dsp:cNvPr id="0" name=""/>
        <dsp:cNvSpPr/>
      </dsp:nvSpPr>
      <dsp:spPr>
        <a:xfrm>
          <a:off x="1313806" y="944704"/>
          <a:ext cx="5063546" cy="809155"/>
        </a:xfrm>
        <a:prstGeom prst="rect">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t-IT" sz="3200" kern="1200" dirty="0" err="1" smtClean="0">
              <a:latin typeface="Arial Narrow" panose="020B0606020202030204" pitchFamily="34" charset="0"/>
            </a:rPr>
            <a:t>Communication</a:t>
          </a:r>
          <a:r>
            <a:rPr lang="it-IT" sz="3200" kern="1200" dirty="0" smtClean="0">
              <a:latin typeface="Arial Narrow" panose="020B0606020202030204" pitchFamily="34" charset="0"/>
            </a:rPr>
            <a:t> to companies</a:t>
          </a:r>
          <a:endParaRPr lang="it-IT" sz="3200" kern="1200" dirty="0">
            <a:latin typeface="Arial Narrow" panose="020B0606020202030204" pitchFamily="34" charset="0"/>
          </a:endParaRPr>
        </a:p>
      </dsp:txBody>
      <dsp:txXfrm>
        <a:off x="1313806" y="944704"/>
        <a:ext cx="5063546" cy="809155"/>
      </dsp:txXfrm>
    </dsp:sp>
    <dsp:sp modelId="{50817DAB-BD40-4632-92BD-FFB5BD643ADF}">
      <dsp:nvSpPr>
        <dsp:cNvPr id="0" name=""/>
        <dsp:cNvSpPr/>
      </dsp:nvSpPr>
      <dsp:spPr>
        <a:xfrm>
          <a:off x="6418656" y="932065"/>
          <a:ext cx="785499" cy="80915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1766C-F815-4596-A8AE-5500D0655D35}">
      <dsp:nvSpPr>
        <dsp:cNvPr id="0" name=""/>
        <dsp:cNvSpPr/>
      </dsp:nvSpPr>
      <dsp:spPr>
        <a:xfrm>
          <a:off x="2160614" y="1888406"/>
          <a:ext cx="5064190" cy="809155"/>
        </a:xfrm>
        <a:prstGeom prst="rect">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latin typeface="Arial Narrow" panose="020B0606020202030204" pitchFamily="34" charset="0"/>
            </a:rPr>
            <a:t>Knowledge and expertise</a:t>
          </a:r>
          <a:endParaRPr lang="it-IT" sz="2800" kern="1200" dirty="0">
            <a:latin typeface="Arial Narrow" panose="020B0606020202030204" pitchFamily="34" charset="0"/>
          </a:endParaRPr>
        </a:p>
      </dsp:txBody>
      <dsp:txXfrm>
        <a:off x="2160614" y="1888406"/>
        <a:ext cx="5064190" cy="809155"/>
      </dsp:txXfrm>
    </dsp:sp>
    <dsp:sp modelId="{1EB81AF8-26C1-45D6-8A13-D4577F846954}">
      <dsp:nvSpPr>
        <dsp:cNvPr id="0" name=""/>
        <dsp:cNvSpPr/>
      </dsp:nvSpPr>
      <dsp:spPr>
        <a:xfrm>
          <a:off x="1295897" y="1889409"/>
          <a:ext cx="785499" cy="80915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EBB16-4140-4BBD-88D1-4003F9CB0BBB}">
      <dsp:nvSpPr>
        <dsp:cNvPr id="0" name=""/>
        <dsp:cNvSpPr/>
      </dsp:nvSpPr>
      <dsp:spPr>
        <a:xfrm>
          <a:off x="-5835036" y="-893027"/>
          <a:ext cx="6946678" cy="6946678"/>
        </a:xfrm>
        <a:prstGeom prst="blockArc">
          <a:avLst>
            <a:gd name="adj1" fmla="val 18900000"/>
            <a:gd name="adj2" fmla="val 2700000"/>
            <a:gd name="adj3" fmla="val 31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6E05F6-2D90-4EBE-90F2-2BA59C6099B8}">
      <dsp:nvSpPr>
        <dsp:cNvPr id="0" name=""/>
        <dsp:cNvSpPr/>
      </dsp:nvSpPr>
      <dsp:spPr>
        <a:xfrm>
          <a:off x="414140" y="144018"/>
          <a:ext cx="8004627" cy="798791"/>
        </a:xfrm>
        <a:prstGeom prst="rect">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253" tIns="35560" rIns="35560" bIns="35560" numCol="1" spcCol="1270" anchor="ctr" anchorCtr="0">
          <a:noAutofit/>
        </a:bodyPr>
        <a:lstStyle/>
        <a:p>
          <a:pPr lvl="0" algn="l" defTabSz="622300">
            <a:lnSpc>
              <a:spcPct val="90000"/>
            </a:lnSpc>
            <a:spcBef>
              <a:spcPct val="0"/>
            </a:spcBef>
            <a:spcAft>
              <a:spcPct val="35000"/>
            </a:spcAft>
          </a:pPr>
          <a:r>
            <a:rPr lang="it-IT" sz="1400" b="1" kern="1200" dirty="0" smtClean="0">
              <a:solidFill>
                <a:schemeClr val="bg1"/>
              </a:solidFill>
            </a:rPr>
            <a:t>Sicilia</a:t>
          </a:r>
          <a:r>
            <a:rPr lang="it-IT" sz="1400" kern="1200" dirty="0" smtClean="0">
              <a:solidFill>
                <a:schemeClr val="bg1"/>
              </a:solidFill>
            </a:rPr>
            <a:t> – </a:t>
          </a:r>
          <a:r>
            <a:rPr lang="it-IT" sz="1400" kern="1200" dirty="0" err="1" smtClean="0">
              <a:solidFill>
                <a:schemeClr val="bg1"/>
              </a:solidFill>
            </a:rPr>
            <a:t>Stakeholders</a:t>
          </a:r>
          <a:r>
            <a:rPr lang="it-IT" sz="1400" kern="1200" dirty="0" smtClean="0">
              <a:solidFill>
                <a:schemeClr val="bg1"/>
              </a:solidFill>
            </a:rPr>
            <a:t> locali (Camera di commercio, </a:t>
          </a:r>
          <a:r>
            <a:rPr lang="it-IT" sz="1400" kern="1200" dirty="0" err="1" smtClean="0">
              <a:solidFill>
                <a:schemeClr val="bg1"/>
              </a:solidFill>
            </a:rPr>
            <a:t>Univ</a:t>
          </a:r>
          <a:r>
            <a:rPr lang="it-IT" sz="1400" kern="1200" dirty="0" smtClean="0">
              <a:solidFill>
                <a:schemeClr val="bg1"/>
              </a:solidFill>
            </a:rPr>
            <a:t>. </a:t>
          </a:r>
          <a:r>
            <a:rPr lang="it-IT" sz="1400" kern="1200" dirty="0" err="1" smtClean="0">
              <a:solidFill>
                <a:schemeClr val="bg1"/>
              </a:solidFill>
            </a:rPr>
            <a:t>of</a:t>
          </a:r>
          <a:r>
            <a:rPr lang="it-IT" sz="1400" kern="1200" dirty="0" smtClean="0">
              <a:solidFill>
                <a:schemeClr val="bg1"/>
              </a:solidFill>
            </a:rPr>
            <a:t> Catania, Confindustria)</a:t>
          </a:r>
        </a:p>
        <a:p>
          <a:pPr lvl="0" algn="l" defTabSz="622300">
            <a:lnSpc>
              <a:spcPct val="90000"/>
            </a:lnSpc>
            <a:spcBef>
              <a:spcPct val="0"/>
            </a:spcBef>
            <a:spcAft>
              <a:spcPct val="35000"/>
            </a:spcAft>
          </a:pPr>
          <a:r>
            <a:rPr lang="en-GB" sz="1400" kern="1200" noProof="0" dirty="0" smtClean="0"/>
            <a:t>90 </a:t>
          </a:r>
          <a:r>
            <a:rPr lang="en-GB" sz="1400" kern="1200" noProof="0" dirty="0" err="1" smtClean="0"/>
            <a:t>imprese</a:t>
          </a:r>
          <a:r>
            <a:rPr lang="en-GB" sz="1400" kern="1200" noProof="0" dirty="0" smtClean="0"/>
            <a:t> </a:t>
          </a:r>
          <a:r>
            <a:rPr lang="en-GB" sz="1400" kern="1200" noProof="0" dirty="0" err="1" smtClean="0"/>
            <a:t>partecipanti</a:t>
          </a:r>
          <a:r>
            <a:rPr lang="en-GB" sz="1400" kern="1200" noProof="0" dirty="0" smtClean="0"/>
            <a:t> </a:t>
          </a:r>
          <a:r>
            <a:rPr lang="en-GB" sz="1400" kern="1200" noProof="0" dirty="0" err="1" smtClean="0"/>
            <a:t>georeferenziate</a:t>
          </a:r>
          <a:r>
            <a:rPr lang="en-GB" sz="1400" kern="1200" noProof="0" dirty="0" smtClean="0"/>
            <a:t>  - circa 400 I/O -  600 </a:t>
          </a:r>
          <a:r>
            <a:rPr lang="en-GB" sz="1400" kern="1200" noProof="0" dirty="0" err="1" smtClean="0"/>
            <a:t>sinergie</a:t>
          </a:r>
          <a:r>
            <a:rPr lang="en-GB" sz="1400" kern="1200" noProof="0" dirty="0" smtClean="0"/>
            <a:t> </a:t>
          </a:r>
          <a:r>
            <a:rPr lang="en-GB" sz="1400" kern="1200" noProof="0" dirty="0" err="1" smtClean="0"/>
            <a:t>potenziali</a:t>
          </a:r>
          <a:r>
            <a:rPr lang="en-GB" sz="1400" kern="1200" noProof="0" dirty="0" smtClean="0"/>
            <a:t>  </a:t>
          </a:r>
          <a:endParaRPr lang="it-IT" sz="1400" kern="1200" dirty="0">
            <a:solidFill>
              <a:schemeClr val="bg1"/>
            </a:solidFill>
          </a:endParaRPr>
        </a:p>
      </dsp:txBody>
      <dsp:txXfrm>
        <a:off x="414140" y="144018"/>
        <a:ext cx="8004627" cy="798791"/>
      </dsp:txXfrm>
    </dsp:sp>
    <dsp:sp modelId="{9E239B78-6F58-4238-9CB1-99D7BBECA5FE}">
      <dsp:nvSpPr>
        <dsp:cNvPr id="0" name=""/>
        <dsp:cNvSpPr/>
      </dsp:nvSpPr>
      <dsp:spPr>
        <a:xfrm>
          <a:off x="0" y="151917"/>
          <a:ext cx="679138" cy="679138"/>
        </a:xfrm>
        <a:prstGeom prst="ellipse">
          <a:avLst/>
        </a:prstGeom>
        <a:solidFill>
          <a:schemeClr val="lt1">
            <a:hueOff val="0"/>
            <a:satOff val="0"/>
            <a:lumOff val="0"/>
            <a:alphaOff val="0"/>
          </a:schemeClr>
        </a:solidFill>
        <a:ln w="25400" cap="flat" cmpd="sng" algn="ctr">
          <a:solidFill>
            <a:srgbClr val="3399FF"/>
          </a:solidFill>
          <a:prstDash val="solid"/>
        </a:ln>
        <a:effectLst/>
      </dsp:spPr>
      <dsp:style>
        <a:lnRef idx="2">
          <a:scrgbClr r="0" g="0" b="0"/>
        </a:lnRef>
        <a:fillRef idx="1">
          <a:scrgbClr r="0" g="0" b="0"/>
        </a:fillRef>
        <a:effectRef idx="0">
          <a:scrgbClr r="0" g="0" b="0"/>
        </a:effectRef>
        <a:fontRef idx="minor"/>
      </dsp:style>
    </dsp:sp>
    <dsp:sp modelId="{7518A65F-DD96-4237-B0B6-FAA891D01BB0}">
      <dsp:nvSpPr>
        <dsp:cNvPr id="0" name=""/>
        <dsp:cNvSpPr/>
      </dsp:nvSpPr>
      <dsp:spPr>
        <a:xfrm>
          <a:off x="861050" y="1086620"/>
          <a:ext cx="7557717" cy="543310"/>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253" tIns="35560" rIns="35560" bIns="35560" numCol="1" spcCol="1270" anchor="ctr" anchorCtr="0">
          <a:noAutofit/>
        </a:bodyPr>
        <a:lstStyle/>
        <a:p>
          <a:pPr lvl="0" algn="l" defTabSz="622300">
            <a:lnSpc>
              <a:spcPct val="90000"/>
            </a:lnSpc>
            <a:spcBef>
              <a:spcPct val="0"/>
            </a:spcBef>
            <a:spcAft>
              <a:spcPts val="0"/>
            </a:spcAft>
          </a:pPr>
          <a:r>
            <a:rPr lang="it-IT" sz="1400" b="1" kern="1200" dirty="0" smtClean="0"/>
            <a:t>Lazio</a:t>
          </a:r>
          <a:r>
            <a:rPr lang="it-IT" sz="1400" kern="1200" dirty="0" smtClean="0"/>
            <a:t> – Area industriale di Rieti (ASI Rieti </a:t>
          </a:r>
          <a:r>
            <a:rPr lang="it-IT" sz="1400" kern="1200" dirty="0" err="1" smtClean="0"/>
            <a:t>Cittàducale</a:t>
          </a:r>
          <a:r>
            <a:rPr lang="it-IT" sz="1400" kern="1200" dirty="0" smtClean="0"/>
            <a:t>) </a:t>
          </a:r>
        </a:p>
        <a:p>
          <a:pPr lvl="0" algn="l" defTabSz="622300">
            <a:lnSpc>
              <a:spcPct val="90000"/>
            </a:lnSpc>
            <a:spcBef>
              <a:spcPct val="0"/>
            </a:spcBef>
            <a:spcAft>
              <a:spcPts val="0"/>
            </a:spcAft>
          </a:pPr>
          <a:r>
            <a:rPr lang="en-GB" sz="1400" kern="1200" noProof="0" dirty="0" smtClean="0"/>
            <a:t>27 </a:t>
          </a:r>
          <a:r>
            <a:rPr lang="en-GB" sz="1400" kern="1200" noProof="0" dirty="0" err="1" smtClean="0"/>
            <a:t>imprese</a:t>
          </a:r>
          <a:r>
            <a:rPr lang="en-GB" sz="1400" kern="1200" noProof="0" dirty="0" smtClean="0"/>
            <a:t> </a:t>
          </a:r>
          <a:r>
            <a:rPr lang="en-GB" sz="1400" kern="1200" noProof="0" dirty="0" err="1" smtClean="0"/>
            <a:t>partecipanti</a:t>
          </a:r>
          <a:r>
            <a:rPr lang="en-GB" sz="1400" kern="1200" noProof="0" dirty="0" smtClean="0"/>
            <a:t> </a:t>
          </a:r>
          <a:r>
            <a:rPr lang="en-GB" sz="1400" kern="1200" noProof="0" dirty="0" err="1" smtClean="0"/>
            <a:t>georeferenziate</a:t>
          </a:r>
          <a:r>
            <a:rPr lang="en-GB" sz="1400" kern="1200" noProof="0" dirty="0" smtClean="0"/>
            <a:t>  - circa 140 I/O -  110 </a:t>
          </a:r>
          <a:r>
            <a:rPr lang="en-GB" sz="1400" kern="1200" noProof="0" dirty="0" err="1" smtClean="0"/>
            <a:t>sinergie</a:t>
          </a:r>
          <a:r>
            <a:rPr lang="en-GB" sz="1400" kern="1200" noProof="0" dirty="0" smtClean="0"/>
            <a:t> </a:t>
          </a:r>
          <a:r>
            <a:rPr lang="en-GB" sz="1400" kern="1200" noProof="0" dirty="0" err="1" smtClean="0"/>
            <a:t>potenziali</a:t>
          </a:r>
          <a:r>
            <a:rPr lang="en-GB" sz="1400" kern="1200" noProof="0" dirty="0" smtClean="0"/>
            <a:t>  </a:t>
          </a:r>
          <a:endParaRPr lang="it-IT" sz="1400" kern="1200" dirty="0"/>
        </a:p>
      </dsp:txBody>
      <dsp:txXfrm>
        <a:off x="861050" y="1086620"/>
        <a:ext cx="7557717" cy="543310"/>
      </dsp:txXfrm>
    </dsp:sp>
    <dsp:sp modelId="{CDF444B1-5264-4B6F-A2B5-07D84A4E32BB}">
      <dsp:nvSpPr>
        <dsp:cNvPr id="0" name=""/>
        <dsp:cNvSpPr/>
      </dsp:nvSpPr>
      <dsp:spPr>
        <a:xfrm>
          <a:off x="438409" y="894098"/>
          <a:ext cx="679138" cy="679138"/>
        </a:xfrm>
        <a:prstGeom prst="ellipse">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FDF57343-BD08-4DD0-8DA9-A987A381C25F}">
      <dsp:nvSpPr>
        <dsp:cNvPr id="0" name=""/>
        <dsp:cNvSpPr/>
      </dsp:nvSpPr>
      <dsp:spPr>
        <a:xfrm>
          <a:off x="1065411" y="1901483"/>
          <a:ext cx="7353356" cy="543310"/>
        </a:xfrm>
        <a:prstGeom prst="rect">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253" tIns="35560" rIns="35560" bIns="35560" numCol="1" spcCol="1270" anchor="ctr" anchorCtr="0">
          <a:noAutofit/>
        </a:bodyPr>
        <a:lstStyle/>
        <a:p>
          <a:pPr lvl="0" algn="l" defTabSz="622300">
            <a:lnSpc>
              <a:spcPct val="90000"/>
            </a:lnSpc>
            <a:spcBef>
              <a:spcPct val="0"/>
            </a:spcBef>
            <a:spcAft>
              <a:spcPct val="35000"/>
            </a:spcAft>
          </a:pPr>
          <a:r>
            <a:rPr lang="it-IT" sz="1400" b="1" kern="1200" dirty="0" smtClean="0"/>
            <a:t>Emilia-Romagna</a:t>
          </a:r>
          <a:r>
            <a:rPr lang="it-IT" sz="1400" b="0" kern="1200" dirty="0" smtClean="0"/>
            <a:t> – ASTER e camera del commercio di Bologna</a:t>
          </a:r>
        </a:p>
        <a:p>
          <a:pPr lvl="0" algn="l" defTabSz="622300">
            <a:lnSpc>
              <a:spcPct val="90000"/>
            </a:lnSpc>
            <a:spcBef>
              <a:spcPct val="0"/>
            </a:spcBef>
            <a:spcAft>
              <a:spcPct val="35000"/>
            </a:spcAft>
          </a:pPr>
          <a:r>
            <a:rPr lang="en-GB" sz="1400" b="0" kern="1200" dirty="0" smtClean="0"/>
            <a:t>10 </a:t>
          </a:r>
          <a:r>
            <a:rPr lang="en-GB" sz="1400" kern="1200" noProof="0" dirty="0" err="1" smtClean="0"/>
            <a:t>imprese</a:t>
          </a:r>
          <a:r>
            <a:rPr lang="en-GB" sz="1400" kern="1200" noProof="0" dirty="0" smtClean="0"/>
            <a:t> </a:t>
          </a:r>
          <a:r>
            <a:rPr lang="en-GB" sz="1400" kern="1200" noProof="0" dirty="0" err="1" smtClean="0"/>
            <a:t>partecipanti</a:t>
          </a:r>
          <a:r>
            <a:rPr lang="en-GB" sz="1400" kern="1200" noProof="0" dirty="0" smtClean="0"/>
            <a:t> </a:t>
          </a:r>
          <a:r>
            <a:rPr lang="en-GB" sz="1400" kern="1200" noProof="0" dirty="0" err="1" smtClean="0"/>
            <a:t>georeferenziate</a:t>
          </a:r>
          <a:r>
            <a:rPr lang="en-GB" sz="1400" kern="1200" noProof="0" dirty="0" smtClean="0"/>
            <a:t>  - circa </a:t>
          </a:r>
          <a:r>
            <a:rPr lang="en-GB" sz="1400" b="0" kern="1200" dirty="0" smtClean="0"/>
            <a:t>100 I/O - 90 </a:t>
          </a:r>
          <a:r>
            <a:rPr lang="en-GB" sz="1400" kern="1200" noProof="0" dirty="0" err="1" smtClean="0"/>
            <a:t>sinergie</a:t>
          </a:r>
          <a:r>
            <a:rPr lang="en-GB" sz="1400" kern="1200" noProof="0" dirty="0" smtClean="0"/>
            <a:t> </a:t>
          </a:r>
          <a:r>
            <a:rPr lang="en-GB" sz="1400" kern="1200" noProof="0" dirty="0" err="1" smtClean="0"/>
            <a:t>potenziali</a:t>
          </a:r>
          <a:r>
            <a:rPr lang="en-GB" sz="1400" kern="1200" noProof="0" dirty="0" smtClean="0"/>
            <a:t>  </a:t>
          </a:r>
          <a:endParaRPr lang="it-IT" sz="1400" b="0" kern="1200" dirty="0"/>
        </a:p>
      </dsp:txBody>
      <dsp:txXfrm>
        <a:off x="1065411" y="1901483"/>
        <a:ext cx="7353356" cy="543310"/>
      </dsp:txXfrm>
    </dsp:sp>
    <dsp:sp modelId="{3B470E87-3E9E-4802-9BE5-70A4809C54E4}">
      <dsp:nvSpPr>
        <dsp:cNvPr id="0" name=""/>
        <dsp:cNvSpPr/>
      </dsp:nvSpPr>
      <dsp:spPr>
        <a:xfrm>
          <a:off x="725841" y="1719345"/>
          <a:ext cx="679138" cy="679138"/>
        </a:xfrm>
        <a:prstGeom prst="ellipse">
          <a:avLst/>
        </a:prstGeom>
        <a:solidFill>
          <a:schemeClr val="lt1">
            <a:hueOff val="0"/>
            <a:satOff val="0"/>
            <a:lumOff val="0"/>
            <a:alphaOff val="0"/>
          </a:schemeClr>
        </a:solidFill>
        <a:ln w="25400" cap="flat" cmpd="sng" algn="ctr">
          <a:solidFill>
            <a:srgbClr val="006666"/>
          </a:solidFill>
          <a:prstDash val="solid"/>
        </a:ln>
        <a:effectLst/>
      </dsp:spPr>
      <dsp:style>
        <a:lnRef idx="2">
          <a:scrgbClr r="0" g="0" b="0"/>
        </a:lnRef>
        <a:fillRef idx="1">
          <a:scrgbClr r="0" g="0" b="0"/>
        </a:fillRef>
        <a:effectRef idx="0">
          <a:scrgbClr r="0" g="0" b="0"/>
        </a:effectRef>
        <a:fontRef idx="minor"/>
      </dsp:style>
    </dsp:sp>
    <dsp:sp modelId="{79A3126A-9B3E-4147-A271-A197C286DE1C}">
      <dsp:nvSpPr>
        <dsp:cNvPr id="0" name=""/>
        <dsp:cNvSpPr/>
      </dsp:nvSpPr>
      <dsp:spPr>
        <a:xfrm>
          <a:off x="1065411" y="2614488"/>
          <a:ext cx="7353356" cy="74599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253" tIns="35560" rIns="35560" bIns="35560" numCol="1" spcCol="1270" anchor="ctr" anchorCtr="0">
          <a:noAutofit/>
        </a:bodyPr>
        <a:lstStyle/>
        <a:p>
          <a:pPr lvl="0" algn="l" defTabSz="622300">
            <a:lnSpc>
              <a:spcPct val="90000"/>
            </a:lnSpc>
            <a:spcBef>
              <a:spcPct val="0"/>
            </a:spcBef>
            <a:spcAft>
              <a:spcPct val="35000"/>
            </a:spcAft>
          </a:pPr>
          <a:r>
            <a:rPr lang="it-IT" sz="1400" kern="1200" dirty="0" smtClean="0"/>
            <a:t> </a:t>
          </a:r>
        </a:p>
        <a:p>
          <a:pPr lvl="0" algn="l" defTabSz="622300">
            <a:lnSpc>
              <a:spcPct val="90000"/>
            </a:lnSpc>
            <a:spcBef>
              <a:spcPct val="0"/>
            </a:spcBef>
            <a:spcAft>
              <a:spcPct val="35000"/>
            </a:spcAft>
          </a:pPr>
          <a:r>
            <a:rPr lang="en-GB" sz="1400" b="1" kern="1200" dirty="0" smtClean="0"/>
            <a:t>Emilia-Romagna – </a:t>
          </a:r>
          <a:r>
            <a:rPr lang="en-GB" sz="1400" b="1" kern="1200" dirty="0" err="1" smtClean="0"/>
            <a:t>Progetto</a:t>
          </a:r>
          <a:r>
            <a:rPr lang="en-GB" sz="1400" b="1" kern="1200" dirty="0" smtClean="0"/>
            <a:t> FOOD CROSSING DISTRICT</a:t>
          </a:r>
          <a:endParaRPr lang="en-GB" sz="1400" kern="1200" dirty="0" smtClean="0"/>
        </a:p>
        <a:p>
          <a:pPr lvl="0" algn="l" defTabSz="622300">
            <a:lnSpc>
              <a:spcPct val="90000"/>
            </a:lnSpc>
            <a:spcBef>
              <a:spcPct val="0"/>
            </a:spcBef>
            <a:spcAft>
              <a:spcPct val="35000"/>
            </a:spcAft>
          </a:pPr>
          <a:r>
            <a:rPr lang="en-GB" sz="1400" kern="1200" dirty="0" err="1" smtClean="0"/>
            <a:t>Progetto</a:t>
          </a:r>
          <a:r>
            <a:rPr lang="en-GB" sz="1400" kern="1200" dirty="0" smtClean="0"/>
            <a:t> in </a:t>
          </a:r>
          <a:r>
            <a:rPr lang="en-GB" sz="1400" kern="1200" dirty="0" err="1" smtClean="0"/>
            <a:t>corso</a:t>
          </a:r>
          <a:r>
            <a:rPr lang="en-GB" sz="1400" kern="1200" dirty="0" smtClean="0"/>
            <a:t> </a:t>
          </a:r>
          <a:r>
            <a:rPr lang="en-GB" sz="1400" kern="1200" dirty="0" err="1" smtClean="0"/>
            <a:t>finanziato</a:t>
          </a:r>
          <a:r>
            <a:rPr lang="en-GB" sz="1400" kern="1200" dirty="0" smtClean="0"/>
            <a:t> </a:t>
          </a:r>
          <a:r>
            <a:rPr lang="en-GB" sz="1400" kern="1200" dirty="0" err="1" smtClean="0"/>
            <a:t>dalla</a:t>
          </a:r>
          <a:r>
            <a:rPr lang="en-GB" sz="1400" kern="1200" dirty="0" smtClean="0"/>
            <a:t> </a:t>
          </a:r>
          <a:r>
            <a:rPr lang="en-GB" sz="1400" kern="1200" dirty="0" err="1" smtClean="0"/>
            <a:t>Regione</a:t>
          </a:r>
          <a:r>
            <a:rPr lang="en-GB" sz="1400" kern="1200" dirty="0" smtClean="0"/>
            <a:t> ER updating </a:t>
          </a:r>
          <a:r>
            <a:rPr lang="en-GB" sz="1400" kern="1200" dirty="0" err="1" smtClean="0"/>
            <a:t>piattaforma</a:t>
          </a:r>
          <a:r>
            <a:rPr lang="en-GB" sz="1400" kern="1200" dirty="0" smtClean="0"/>
            <a:t> di </a:t>
          </a:r>
          <a:r>
            <a:rPr lang="en-GB" sz="1400" kern="1200" dirty="0" err="1" smtClean="0"/>
            <a:t>simbiosi</a:t>
          </a:r>
          <a:r>
            <a:rPr lang="en-GB" sz="1400" kern="1200" dirty="0" smtClean="0"/>
            <a:t> </a:t>
          </a:r>
          <a:r>
            <a:rPr lang="en-GB" sz="1400" kern="1200" dirty="0" err="1" smtClean="0"/>
            <a:t>industriale</a:t>
          </a:r>
          <a:r>
            <a:rPr lang="en-GB" sz="1400" kern="1200" dirty="0" smtClean="0"/>
            <a:t>, focus </a:t>
          </a:r>
          <a:r>
            <a:rPr lang="en-GB" sz="1400" kern="1200" dirty="0" err="1" smtClean="0"/>
            <a:t>sinergie</a:t>
          </a:r>
          <a:r>
            <a:rPr lang="en-GB" sz="1400" kern="1200" dirty="0" smtClean="0"/>
            <a:t> </a:t>
          </a:r>
          <a:r>
            <a:rPr lang="en-GB" sz="1400" kern="1200" dirty="0" err="1" smtClean="0"/>
            <a:t>scarti</a:t>
          </a:r>
          <a:r>
            <a:rPr lang="en-GB" sz="1400" kern="1200" dirty="0" smtClean="0"/>
            <a:t> </a:t>
          </a:r>
          <a:r>
            <a:rPr lang="en-GB" sz="1400" kern="1200" dirty="0" err="1" smtClean="0"/>
            <a:t>specifici</a:t>
          </a:r>
          <a:r>
            <a:rPr lang="en-GB" sz="1400" kern="1200" dirty="0" smtClean="0"/>
            <a:t> </a:t>
          </a:r>
          <a:r>
            <a:rPr lang="en-GB" sz="1400" kern="1200" dirty="0" err="1" smtClean="0"/>
            <a:t>agroindustria</a:t>
          </a:r>
          <a:r>
            <a:rPr lang="it-IT" sz="1400" kern="1200" dirty="0" smtClean="0"/>
            <a:t> </a:t>
          </a:r>
          <a:endParaRPr lang="en-GB" sz="1400" kern="1200" dirty="0" smtClean="0"/>
        </a:p>
        <a:p>
          <a:pPr lvl="0" algn="l" defTabSz="622300">
            <a:lnSpc>
              <a:spcPct val="90000"/>
            </a:lnSpc>
            <a:spcBef>
              <a:spcPct val="0"/>
            </a:spcBef>
            <a:spcAft>
              <a:spcPct val="35000"/>
            </a:spcAft>
          </a:pPr>
          <a:r>
            <a:rPr lang="en-GB" sz="1400" kern="1200" dirty="0" smtClean="0"/>
            <a:t>Ongoing Regional project in Food sector (FOODCROSSING)</a:t>
          </a:r>
          <a:r>
            <a:rPr lang="it-IT" sz="1400" kern="1200" dirty="0" smtClean="0"/>
            <a:t> </a:t>
          </a:r>
          <a:endParaRPr lang="it-IT" sz="1400" kern="1200" dirty="0"/>
        </a:p>
      </dsp:txBody>
      <dsp:txXfrm>
        <a:off x="1065411" y="2614488"/>
        <a:ext cx="7353356" cy="745992"/>
      </dsp:txXfrm>
    </dsp:sp>
    <dsp:sp modelId="{D429D15C-B258-4A82-A30F-4594DA351892}">
      <dsp:nvSpPr>
        <dsp:cNvPr id="0" name=""/>
        <dsp:cNvSpPr/>
      </dsp:nvSpPr>
      <dsp:spPr>
        <a:xfrm>
          <a:off x="777762" y="2575228"/>
          <a:ext cx="679138" cy="679138"/>
        </a:xfrm>
        <a:prstGeom prst="ellipse">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07F84929-FFA3-48DB-B60B-7DA34DCF7652}">
      <dsp:nvSpPr>
        <dsp:cNvPr id="0" name=""/>
        <dsp:cNvSpPr/>
      </dsp:nvSpPr>
      <dsp:spPr>
        <a:xfrm>
          <a:off x="861050" y="3406575"/>
          <a:ext cx="7557717" cy="791543"/>
        </a:xfrm>
        <a:prstGeom prst="rect">
          <a:avLst/>
        </a:prstGeom>
        <a:solidFill>
          <a:srgbClr val="2D79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253" tIns="35560" rIns="35560" bIns="35560" numCol="1" spcCol="1270" anchor="ctr" anchorCtr="0">
          <a:noAutofit/>
        </a:bodyPr>
        <a:lstStyle/>
        <a:p>
          <a:pPr lvl="0" algn="l" defTabSz="622300">
            <a:lnSpc>
              <a:spcPct val="90000"/>
            </a:lnSpc>
            <a:spcBef>
              <a:spcPct val="0"/>
            </a:spcBef>
            <a:spcAft>
              <a:spcPct val="35000"/>
            </a:spcAft>
          </a:pPr>
          <a:endParaRPr lang="it-IT" sz="1400" kern="1200" dirty="0" smtClean="0"/>
        </a:p>
        <a:p>
          <a:pPr lvl="0" algn="l" defTabSz="622300">
            <a:lnSpc>
              <a:spcPct val="90000"/>
            </a:lnSpc>
            <a:spcBef>
              <a:spcPct val="0"/>
            </a:spcBef>
            <a:spcAft>
              <a:spcPct val="35000"/>
            </a:spcAft>
          </a:pPr>
          <a:r>
            <a:rPr lang="en-GB" sz="1400" b="1" kern="1200" dirty="0" smtClean="0"/>
            <a:t>Umbria – </a:t>
          </a:r>
          <a:r>
            <a:rPr lang="en-GB" sz="1400" b="1" kern="1200" dirty="0" err="1" smtClean="0"/>
            <a:t>Sviluppumbria</a:t>
          </a:r>
          <a:endParaRPr lang="en-GB" sz="1400" kern="1200" dirty="0" smtClean="0"/>
        </a:p>
        <a:p>
          <a:pPr lvl="0" algn="l" defTabSz="622300">
            <a:lnSpc>
              <a:spcPct val="90000"/>
            </a:lnSpc>
            <a:spcBef>
              <a:spcPct val="0"/>
            </a:spcBef>
            <a:spcAft>
              <a:spcPct val="35000"/>
            </a:spcAft>
          </a:pPr>
          <a:r>
            <a:rPr lang="it-IT" sz="1400" kern="1200" dirty="0" smtClean="0"/>
            <a:t>Progetto finito finanziato dalla Regione Umbria, svolto in collaborazione con </a:t>
          </a:r>
          <a:r>
            <a:rPr lang="it-IT" sz="1400" kern="1200" dirty="0" err="1" smtClean="0"/>
            <a:t>Sviluppumbria</a:t>
          </a:r>
          <a:r>
            <a:rPr lang="it-IT" sz="1400" kern="1200" dirty="0" smtClean="0"/>
            <a:t> – circa 280 I/O – 200 sinergie potenziali </a:t>
          </a:r>
          <a:endParaRPr lang="en-GB" sz="1400" kern="1200" dirty="0" smtClean="0"/>
        </a:p>
        <a:p>
          <a:pPr lvl="0" algn="l" defTabSz="622300">
            <a:lnSpc>
              <a:spcPct val="90000"/>
            </a:lnSpc>
            <a:spcBef>
              <a:spcPct val="0"/>
            </a:spcBef>
            <a:spcAft>
              <a:spcPct val="35000"/>
            </a:spcAft>
          </a:pPr>
          <a:r>
            <a:rPr lang="en-GB" sz="1400" kern="1200" dirty="0" smtClean="0"/>
            <a:t>Ongoing Regional project in Food sector (FOODCROSSING)</a:t>
          </a:r>
          <a:r>
            <a:rPr lang="it-IT" sz="1400" kern="1200" dirty="0" smtClean="0"/>
            <a:t> </a:t>
          </a:r>
          <a:endParaRPr lang="it-IT" sz="1400" kern="1200" dirty="0"/>
        </a:p>
      </dsp:txBody>
      <dsp:txXfrm>
        <a:off x="861050" y="3406575"/>
        <a:ext cx="7557717" cy="791543"/>
      </dsp:txXfrm>
    </dsp:sp>
    <dsp:sp modelId="{B29C283E-DCA9-487A-8FE9-064755A027B5}">
      <dsp:nvSpPr>
        <dsp:cNvPr id="0" name=""/>
        <dsp:cNvSpPr/>
      </dsp:nvSpPr>
      <dsp:spPr>
        <a:xfrm>
          <a:off x="521481" y="3400474"/>
          <a:ext cx="679138" cy="679138"/>
        </a:xfrm>
        <a:prstGeom prst="ellipse">
          <a:avLst/>
        </a:prstGeom>
        <a:solidFill>
          <a:schemeClr val="lt1">
            <a:hueOff val="0"/>
            <a:satOff val="0"/>
            <a:lumOff val="0"/>
            <a:alphaOff val="0"/>
          </a:schemeClr>
        </a:solidFill>
        <a:ln w="25400" cap="flat" cmpd="sng" algn="ctr">
          <a:solidFill>
            <a:srgbClr val="2D79AA"/>
          </a:solidFill>
          <a:prstDash val="solid"/>
        </a:ln>
        <a:effectLst/>
      </dsp:spPr>
      <dsp:style>
        <a:lnRef idx="2">
          <a:scrgbClr r="0" g="0" b="0"/>
        </a:lnRef>
        <a:fillRef idx="1">
          <a:scrgbClr r="0" g="0" b="0"/>
        </a:fillRef>
        <a:effectRef idx="0">
          <a:scrgbClr r="0" g="0" b="0"/>
        </a:effectRef>
        <a:fontRef idx="minor"/>
      </dsp:style>
    </dsp:sp>
    <dsp:sp modelId="{59566E8B-BB49-4011-A665-9F091C0B67B8}">
      <dsp:nvSpPr>
        <dsp:cNvPr id="0" name=""/>
        <dsp:cNvSpPr/>
      </dsp:nvSpPr>
      <dsp:spPr>
        <a:xfrm>
          <a:off x="414140" y="4243668"/>
          <a:ext cx="8004627" cy="747084"/>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253" tIns="35560" rIns="35560" bIns="35560" numCol="1" spcCol="1270" anchor="ctr" anchorCtr="0">
          <a:noAutofit/>
        </a:bodyPr>
        <a:lstStyle/>
        <a:p>
          <a:pPr lvl="0" algn="l" defTabSz="622300">
            <a:lnSpc>
              <a:spcPct val="90000"/>
            </a:lnSpc>
            <a:spcBef>
              <a:spcPct val="0"/>
            </a:spcBef>
            <a:spcAft>
              <a:spcPct val="35000"/>
            </a:spcAft>
          </a:pPr>
          <a:r>
            <a:rPr lang="it-IT" sz="1400" b="1" kern="1200" dirty="0" smtClean="0"/>
            <a:t>STORM</a:t>
          </a:r>
          <a:r>
            <a:rPr lang="it-IT" sz="1400" kern="1200" dirty="0" smtClean="0"/>
            <a:t> </a:t>
          </a:r>
          <a:r>
            <a:rPr lang="en-US" sz="1400" kern="1200" dirty="0" smtClean="0"/>
            <a:t>“Industrial Symbiosis for the Sustainable Management of Raw Materials” </a:t>
          </a:r>
        </a:p>
        <a:p>
          <a:pPr lvl="0" algn="l" defTabSz="622300">
            <a:lnSpc>
              <a:spcPct val="90000"/>
            </a:lnSpc>
            <a:spcBef>
              <a:spcPct val="0"/>
            </a:spcBef>
            <a:spcAft>
              <a:spcPct val="35000"/>
            </a:spcAft>
          </a:pPr>
          <a:r>
            <a:rPr lang="en-US" sz="1400" b="1" kern="1200" dirty="0" smtClean="0"/>
            <a:t>ERMAT</a:t>
          </a:r>
          <a:r>
            <a:rPr lang="en-US" sz="1400" kern="1200" dirty="0" smtClean="0"/>
            <a:t> “Efficient use of Residual Materials”</a:t>
          </a:r>
        </a:p>
        <a:p>
          <a:pPr lvl="0" algn="l" defTabSz="622300">
            <a:lnSpc>
              <a:spcPct val="90000"/>
            </a:lnSpc>
            <a:spcBef>
              <a:spcPct val="0"/>
            </a:spcBef>
            <a:spcAft>
              <a:spcPct val="35000"/>
            </a:spcAft>
          </a:pPr>
          <a:r>
            <a:rPr lang="en-US" sz="1400" kern="1200" dirty="0" smtClean="0"/>
            <a:t>Network di </a:t>
          </a:r>
          <a:r>
            <a:rPr lang="en-US" sz="1400" kern="1200" dirty="0" err="1" smtClean="0"/>
            <a:t>infrastrutture</a:t>
          </a:r>
          <a:r>
            <a:rPr lang="en-US" sz="1400" kern="1200" dirty="0" smtClean="0"/>
            <a:t> di </a:t>
          </a:r>
          <a:r>
            <a:rPr lang="en-US" sz="1400" kern="1200" dirty="0" err="1" smtClean="0"/>
            <a:t>eccellenza</a:t>
          </a:r>
          <a:r>
            <a:rPr lang="en-US" sz="1400" kern="1200" dirty="0" smtClean="0"/>
            <a:t> della EIT KIC Raw Materials </a:t>
          </a:r>
          <a:endParaRPr lang="it-IT" sz="1400" kern="1200" dirty="0"/>
        </a:p>
      </dsp:txBody>
      <dsp:txXfrm>
        <a:off x="414140" y="4243668"/>
        <a:ext cx="8004627" cy="747084"/>
      </dsp:txXfrm>
    </dsp:sp>
    <dsp:sp modelId="{0C601294-351E-4912-8E26-2D0CFB6FBA87}">
      <dsp:nvSpPr>
        <dsp:cNvPr id="0" name=""/>
        <dsp:cNvSpPr/>
      </dsp:nvSpPr>
      <dsp:spPr>
        <a:xfrm>
          <a:off x="74571" y="4277641"/>
          <a:ext cx="679138" cy="679138"/>
        </a:xfrm>
        <a:prstGeom prst="ellipse">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B7909-029F-46F0-8FC6-72067C50AC48}">
      <dsp:nvSpPr>
        <dsp:cNvPr id="0" name=""/>
        <dsp:cNvSpPr/>
      </dsp:nvSpPr>
      <dsp:spPr>
        <a:xfrm>
          <a:off x="1985652" y="3072"/>
          <a:ext cx="2978478" cy="735156"/>
        </a:xfrm>
        <a:prstGeom prst="rightArrow">
          <a:avLst>
            <a:gd name="adj1" fmla="val 75000"/>
            <a:gd name="adj2" fmla="val 50000"/>
          </a:avLst>
        </a:prstGeom>
        <a:solidFill>
          <a:srgbClr val="CC6600">
            <a:alpha val="89804"/>
          </a:srgb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it-IT" sz="1500" kern="1200" dirty="0" err="1" smtClean="0">
              <a:solidFill>
                <a:schemeClr val="bg1"/>
              </a:solidFill>
            </a:rPr>
            <a:t>gold</a:t>
          </a:r>
          <a:r>
            <a:rPr lang="it-IT" sz="1500" kern="1200" dirty="0" smtClean="0">
              <a:solidFill>
                <a:schemeClr val="bg1"/>
              </a:solidFill>
            </a:rPr>
            <a:t>, silver, </a:t>
          </a:r>
          <a:r>
            <a:rPr lang="it-IT" sz="1500" kern="1200" dirty="0" err="1" smtClean="0">
              <a:solidFill>
                <a:schemeClr val="bg1"/>
              </a:solidFill>
            </a:rPr>
            <a:t>copper</a:t>
          </a:r>
          <a:r>
            <a:rPr lang="it-IT" sz="1500" kern="1200" dirty="0" smtClean="0">
              <a:solidFill>
                <a:schemeClr val="bg1"/>
              </a:solidFill>
            </a:rPr>
            <a:t>, </a:t>
          </a:r>
          <a:r>
            <a:rPr lang="it-IT" sz="1500" kern="1200" dirty="0" err="1" smtClean="0">
              <a:solidFill>
                <a:schemeClr val="bg1"/>
              </a:solidFill>
            </a:rPr>
            <a:t>tin</a:t>
          </a:r>
          <a:r>
            <a:rPr lang="it-IT" sz="1500" kern="1200" dirty="0" smtClean="0">
              <a:solidFill>
                <a:schemeClr val="bg1"/>
              </a:solidFill>
            </a:rPr>
            <a:t>, </a:t>
          </a:r>
          <a:r>
            <a:rPr lang="it-IT" sz="1500" kern="1200" dirty="0" err="1" smtClean="0">
              <a:solidFill>
                <a:schemeClr val="bg1"/>
              </a:solidFill>
            </a:rPr>
            <a:t>lead</a:t>
          </a:r>
          <a:r>
            <a:rPr lang="it-IT" sz="1500" kern="1200" dirty="0" smtClean="0">
              <a:solidFill>
                <a:schemeClr val="bg1"/>
              </a:solidFill>
            </a:rPr>
            <a:t>, </a:t>
          </a:r>
          <a:r>
            <a:rPr lang="it-IT" sz="1500" kern="1200" dirty="0" err="1" smtClean="0">
              <a:solidFill>
                <a:schemeClr val="bg1"/>
              </a:solidFill>
            </a:rPr>
            <a:t>palladium</a:t>
          </a:r>
          <a:r>
            <a:rPr lang="it-IT" sz="1500" kern="1200" dirty="0" smtClean="0">
              <a:solidFill>
                <a:schemeClr val="bg1"/>
              </a:solidFill>
            </a:rPr>
            <a:t>, </a:t>
          </a:r>
          <a:r>
            <a:rPr lang="it-IT" sz="1500" kern="1200" dirty="0" err="1" smtClean="0">
              <a:solidFill>
                <a:schemeClr val="bg1"/>
              </a:solidFill>
            </a:rPr>
            <a:t>plastics</a:t>
          </a:r>
          <a:endParaRPr lang="it-IT" sz="1500" kern="1200" dirty="0">
            <a:solidFill>
              <a:schemeClr val="bg1"/>
            </a:solidFill>
          </a:endParaRPr>
        </a:p>
      </dsp:txBody>
      <dsp:txXfrm>
        <a:off x="1985652" y="94967"/>
        <a:ext cx="2702795" cy="551367"/>
      </dsp:txXfrm>
    </dsp:sp>
    <dsp:sp modelId="{128DB5F8-47F0-455B-A1EA-8F99EB56BA45}">
      <dsp:nvSpPr>
        <dsp:cNvPr id="0" name=""/>
        <dsp:cNvSpPr/>
      </dsp:nvSpPr>
      <dsp:spPr>
        <a:xfrm>
          <a:off x="0" y="3072"/>
          <a:ext cx="1985652" cy="735156"/>
        </a:xfrm>
        <a:prstGeom prst="roundRect">
          <a:avLst/>
        </a:prstGeom>
        <a:solidFill>
          <a:srgbClr val="FF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it-IT" sz="1500" kern="1200" dirty="0" err="1" smtClean="0"/>
            <a:t>Printed</a:t>
          </a:r>
          <a:r>
            <a:rPr lang="it-IT" sz="1500" kern="1200" dirty="0" smtClean="0"/>
            <a:t> Circuit </a:t>
          </a:r>
          <a:r>
            <a:rPr lang="it-IT" sz="1500" kern="1200" dirty="0" err="1" smtClean="0"/>
            <a:t>Boards</a:t>
          </a:r>
          <a:endParaRPr lang="it-IT" sz="1500" kern="1200" dirty="0"/>
        </a:p>
      </dsp:txBody>
      <dsp:txXfrm>
        <a:off x="35887" y="38959"/>
        <a:ext cx="1913878" cy="663382"/>
      </dsp:txXfrm>
    </dsp:sp>
    <dsp:sp modelId="{7A99DDB5-58F5-4DE6-B3A8-382E38F49CF0}">
      <dsp:nvSpPr>
        <dsp:cNvPr id="0" name=""/>
        <dsp:cNvSpPr/>
      </dsp:nvSpPr>
      <dsp:spPr>
        <a:xfrm>
          <a:off x="1986136" y="811745"/>
          <a:ext cx="2975569" cy="791653"/>
        </a:xfrm>
        <a:prstGeom prst="rightArrow">
          <a:avLst>
            <a:gd name="adj1" fmla="val 75000"/>
            <a:gd name="adj2" fmla="val 50000"/>
          </a:avLst>
        </a:prstGeom>
        <a:solidFill>
          <a:srgbClr val="C00000">
            <a:alpha val="90000"/>
          </a:srgbClr>
        </a:solidFill>
        <a:ln w="9525" cap="flat" cmpd="sng" algn="ctr">
          <a:solidFill>
            <a:schemeClr val="accent5">
              <a:tint val="40000"/>
              <a:alpha val="90000"/>
              <a:hueOff val="-2148096"/>
              <a:satOff val="9651"/>
              <a:lumOff val="66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it-IT" sz="1500" kern="1200" dirty="0">
            <a:solidFill>
              <a:schemeClr val="bg1"/>
            </a:solidFill>
          </a:endParaRPr>
        </a:p>
        <a:p>
          <a:pPr marL="114300" lvl="1" indent="-114300" algn="l" defTabSz="666750">
            <a:lnSpc>
              <a:spcPct val="90000"/>
            </a:lnSpc>
            <a:spcBef>
              <a:spcPct val="0"/>
            </a:spcBef>
            <a:spcAft>
              <a:spcPct val="15000"/>
            </a:spcAft>
            <a:buChar char="••"/>
          </a:pPr>
          <a:r>
            <a:rPr lang="it-IT" sz="1500" kern="1200" dirty="0" err="1" smtClean="0">
              <a:solidFill>
                <a:schemeClr val="bg1"/>
              </a:solidFill>
            </a:rPr>
            <a:t>lithium</a:t>
          </a:r>
          <a:r>
            <a:rPr lang="it-IT" sz="1500" kern="1200" dirty="0" smtClean="0">
              <a:solidFill>
                <a:schemeClr val="bg1"/>
              </a:solidFill>
            </a:rPr>
            <a:t>, </a:t>
          </a:r>
          <a:r>
            <a:rPr lang="it-IT" sz="1500" kern="1200" dirty="0" err="1" smtClean="0">
              <a:solidFill>
                <a:schemeClr val="bg1"/>
              </a:solidFill>
            </a:rPr>
            <a:t>iron</a:t>
          </a:r>
          <a:endParaRPr lang="it-IT" sz="1500" kern="1200" dirty="0">
            <a:solidFill>
              <a:schemeClr val="bg1"/>
            </a:solidFill>
          </a:endParaRPr>
        </a:p>
      </dsp:txBody>
      <dsp:txXfrm>
        <a:off x="1986136" y="910702"/>
        <a:ext cx="2678699" cy="593739"/>
      </dsp:txXfrm>
    </dsp:sp>
    <dsp:sp modelId="{817E86E0-2434-41F5-B6BB-88114025E15B}">
      <dsp:nvSpPr>
        <dsp:cNvPr id="0" name=""/>
        <dsp:cNvSpPr/>
      </dsp:nvSpPr>
      <dsp:spPr>
        <a:xfrm>
          <a:off x="2423" y="839993"/>
          <a:ext cx="1983712" cy="735156"/>
        </a:xfrm>
        <a:prstGeom prst="roundRect">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it-IT" sz="1500" kern="1200" dirty="0" err="1" smtClean="0"/>
            <a:t>Lithium</a:t>
          </a:r>
          <a:r>
            <a:rPr lang="it-IT" sz="1500" kern="1200" dirty="0" smtClean="0"/>
            <a:t> </a:t>
          </a:r>
          <a:r>
            <a:rPr lang="it-IT" sz="1500" kern="1200" dirty="0" err="1" smtClean="0"/>
            <a:t>batteries</a:t>
          </a:r>
          <a:endParaRPr lang="it-IT" sz="1500" kern="1200" dirty="0"/>
        </a:p>
      </dsp:txBody>
      <dsp:txXfrm>
        <a:off x="38310" y="875880"/>
        <a:ext cx="1911938" cy="663382"/>
      </dsp:txXfrm>
    </dsp:sp>
    <dsp:sp modelId="{2812A7EE-3FEF-4178-96F7-4549A6FCBBFC}">
      <dsp:nvSpPr>
        <dsp:cNvPr id="0" name=""/>
        <dsp:cNvSpPr/>
      </dsp:nvSpPr>
      <dsp:spPr>
        <a:xfrm>
          <a:off x="1985652" y="1676914"/>
          <a:ext cx="2978478" cy="735156"/>
        </a:xfrm>
        <a:prstGeom prst="rightArrow">
          <a:avLst>
            <a:gd name="adj1" fmla="val 75000"/>
            <a:gd name="adj2" fmla="val 50000"/>
          </a:avLst>
        </a:prstGeom>
        <a:solidFill>
          <a:srgbClr val="3399FF">
            <a:alpha val="90000"/>
          </a:srgbClr>
        </a:solidFill>
        <a:ln w="9525" cap="flat" cmpd="sng" algn="ctr">
          <a:solidFill>
            <a:schemeClr val="accent5">
              <a:tint val="40000"/>
              <a:alpha val="90000"/>
              <a:hueOff val="-4296193"/>
              <a:satOff val="19301"/>
              <a:lumOff val="132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it-IT" sz="1500" kern="1200" dirty="0">
            <a:solidFill>
              <a:schemeClr val="bg1"/>
            </a:solidFill>
          </a:endParaRPr>
        </a:p>
        <a:p>
          <a:pPr marL="114300" lvl="1" indent="-114300" algn="l" defTabSz="666750">
            <a:lnSpc>
              <a:spcPct val="90000"/>
            </a:lnSpc>
            <a:spcBef>
              <a:spcPct val="0"/>
            </a:spcBef>
            <a:spcAft>
              <a:spcPct val="15000"/>
            </a:spcAft>
            <a:buChar char="••"/>
          </a:pPr>
          <a:r>
            <a:rPr lang="it-IT" sz="1500" kern="1200" dirty="0" err="1" smtClean="0">
              <a:solidFill>
                <a:schemeClr val="bg1"/>
              </a:solidFill>
            </a:rPr>
            <a:t>indium</a:t>
          </a:r>
          <a:r>
            <a:rPr lang="it-IT" sz="1500" kern="1200" dirty="0" smtClean="0">
              <a:solidFill>
                <a:schemeClr val="bg1"/>
              </a:solidFill>
            </a:rPr>
            <a:t>, </a:t>
          </a:r>
          <a:r>
            <a:rPr lang="it-IT" sz="1500" kern="1200" dirty="0" err="1" smtClean="0">
              <a:solidFill>
                <a:schemeClr val="bg1"/>
              </a:solidFill>
            </a:rPr>
            <a:t>tin</a:t>
          </a:r>
          <a:endParaRPr lang="it-IT" sz="1500" kern="1200" dirty="0">
            <a:solidFill>
              <a:schemeClr val="bg1"/>
            </a:solidFill>
          </a:endParaRPr>
        </a:p>
      </dsp:txBody>
      <dsp:txXfrm>
        <a:off x="1985652" y="1768809"/>
        <a:ext cx="2702795" cy="551367"/>
      </dsp:txXfrm>
    </dsp:sp>
    <dsp:sp modelId="{98377B79-DB94-477E-8D13-0A0F0258AD2D}">
      <dsp:nvSpPr>
        <dsp:cNvPr id="0" name=""/>
        <dsp:cNvSpPr/>
      </dsp:nvSpPr>
      <dsp:spPr>
        <a:xfrm>
          <a:off x="0" y="1676914"/>
          <a:ext cx="1985652" cy="735156"/>
        </a:xfrm>
        <a:prstGeom prst="roundRect">
          <a:avLst/>
        </a:prstGeom>
        <a:solidFill>
          <a:srgbClr val="3399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it-IT" sz="1500" kern="1200" dirty="0" smtClean="0"/>
            <a:t>LCD </a:t>
          </a:r>
          <a:r>
            <a:rPr lang="it-IT" sz="1500" kern="1200" dirty="0" err="1" smtClean="0"/>
            <a:t>flat</a:t>
          </a:r>
          <a:r>
            <a:rPr lang="it-IT" sz="1500" kern="1200" dirty="0" smtClean="0"/>
            <a:t> </a:t>
          </a:r>
          <a:r>
            <a:rPr lang="it-IT" sz="1500" kern="1200" dirty="0" err="1" smtClean="0"/>
            <a:t>screens</a:t>
          </a:r>
          <a:r>
            <a:rPr lang="it-IT" sz="1500" kern="1200" dirty="0" smtClean="0"/>
            <a:t> </a:t>
          </a:r>
          <a:endParaRPr lang="it-IT" sz="1500" kern="1200" dirty="0"/>
        </a:p>
      </dsp:txBody>
      <dsp:txXfrm>
        <a:off x="35887" y="1712801"/>
        <a:ext cx="1913878" cy="663382"/>
      </dsp:txXfrm>
    </dsp:sp>
    <dsp:sp modelId="{899E772F-94AB-478C-AC4C-5416662A700D}">
      <dsp:nvSpPr>
        <dsp:cNvPr id="0" name=""/>
        <dsp:cNvSpPr/>
      </dsp:nvSpPr>
      <dsp:spPr>
        <a:xfrm>
          <a:off x="1985652" y="2485586"/>
          <a:ext cx="2978478" cy="735156"/>
        </a:xfrm>
        <a:prstGeom prst="rightArrow">
          <a:avLst>
            <a:gd name="adj1" fmla="val 75000"/>
            <a:gd name="adj2" fmla="val 50000"/>
          </a:avLst>
        </a:prstGeom>
        <a:solidFill>
          <a:srgbClr val="002060">
            <a:alpha val="90000"/>
          </a:srgbClr>
        </a:solidFill>
        <a:ln w="9525" cap="flat" cmpd="sng" algn="ctr">
          <a:solidFill>
            <a:schemeClr val="accent1">
              <a:lumMod val="75000"/>
              <a:alpha val="9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it-IT" sz="1500" kern="1200" dirty="0" smtClean="0">
              <a:solidFill>
                <a:schemeClr val="bg1"/>
              </a:solidFill>
            </a:rPr>
            <a:t>metal </a:t>
          </a:r>
          <a:r>
            <a:rPr lang="it-IT" sz="1500" kern="1200" dirty="0" err="1" smtClean="0">
              <a:solidFill>
                <a:schemeClr val="bg1"/>
              </a:solidFill>
            </a:rPr>
            <a:t>electrodes</a:t>
          </a:r>
          <a:endParaRPr lang="it-IT" sz="1500" kern="1200" dirty="0">
            <a:solidFill>
              <a:schemeClr val="bg1"/>
            </a:solidFill>
          </a:endParaRPr>
        </a:p>
        <a:p>
          <a:pPr marL="114300" lvl="1" indent="-114300" algn="l" defTabSz="666750">
            <a:lnSpc>
              <a:spcPct val="90000"/>
            </a:lnSpc>
            <a:spcBef>
              <a:spcPct val="0"/>
            </a:spcBef>
            <a:spcAft>
              <a:spcPct val="15000"/>
            </a:spcAft>
            <a:buChar char="••"/>
          </a:pPr>
          <a:r>
            <a:rPr lang="it-IT" sz="1500" kern="1200" dirty="0" err="1" smtClean="0">
              <a:solidFill>
                <a:schemeClr val="bg1"/>
              </a:solidFill>
            </a:rPr>
            <a:t>glass</a:t>
          </a:r>
          <a:r>
            <a:rPr lang="it-IT" sz="1500" kern="1200" dirty="0" smtClean="0">
              <a:solidFill>
                <a:schemeClr val="bg1"/>
              </a:solidFill>
            </a:rPr>
            <a:t>, </a:t>
          </a:r>
          <a:r>
            <a:rPr lang="it-IT" sz="1500" kern="1200" dirty="0" err="1" smtClean="0">
              <a:solidFill>
                <a:schemeClr val="bg1"/>
              </a:solidFill>
            </a:rPr>
            <a:t>silica</a:t>
          </a:r>
          <a:endParaRPr lang="it-IT" sz="1500" kern="1200" dirty="0">
            <a:solidFill>
              <a:schemeClr val="bg1"/>
            </a:solidFill>
          </a:endParaRPr>
        </a:p>
      </dsp:txBody>
      <dsp:txXfrm>
        <a:off x="1985652" y="2577481"/>
        <a:ext cx="2702795" cy="551367"/>
      </dsp:txXfrm>
    </dsp:sp>
    <dsp:sp modelId="{BB9A8B49-92AE-4600-9AE0-62EEFAF46238}">
      <dsp:nvSpPr>
        <dsp:cNvPr id="0" name=""/>
        <dsp:cNvSpPr/>
      </dsp:nvSpPr>
      <dsp:spPr>
        <a:xfrm>
          <a:off x="0" y="2485586"/>
          <a:ext cx="1985652" cy="735156"/>
        </a:xfrm>
        <a:prstGeom prst="roundRect">
          <a:avLst/>
        </a:prstGeom>
        <a:solidFill>
          <a:srgbClr val="00206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it-IT" sz="1500" kern="1200" dirty="0" err="1" smtClean="0"/>
            <a:t>Photovoltaic</a:t>
          </a:r>
          <a:r>
            <a:rPr lang="it-IT" sz="1500" kern="1200" dirty="0" smtClean="0"/>
            <a:t> </a:t>
          </a:r>
          <a:r>
            <a:rPr lang="it-IT" sz="1500" kern="1200" dirty="0" err="1" smtClean="0"/>
            <a:t>panels</a:t>
          </a:r>
          <a:endParaRPr lang="it-IT" sz="1500" kern="1200" dirty="0"/>
        </a:p>
      </dsp:txBody>
      <dsp:txXfrm>
        <a:off x="35887" y="2521473"/>
        <a:ext cx="1913878" cy="663382"/>
      </dsp:txXfrm>
    </dsp:sp>
    <dsp:sp modelId="{B619E3F4-E36C-4C1F-842B-7EABD89C7C3A}">
      <dsp:nvSpPr>
        <dsp:cNvPr id="0" name=""/>
        <dsp:cNvSpPr/>
      </dsp:nvSpPr>
      <dsp:spPr>
        <a:xfrm>
          <a:off x="1985652" y="3226301"/>
          <a:ext cx="2978478" cy="735156"/>
        </a:xfrm>
        <a:prstGeom prst="rightArrow">
          <a:avLst>
            <a:gd name="adj1" fmla="val 75000"/>
            <a:gd name="adj2" fmla="val 50000"/>
          </a:avLst>
        </a:prstGeom>
        <a:solidFill>
          <a:srgbClr val="7030A0">
            <a:alpha val="90000"/>
          </a:srgbClr>
        </a:solidFill>
        <a:ln w="9525" cap="flat" cmpd="sng" algn="ctr">
          <a:solidFill>
            <a:schemeClr val="accent5">
              <a:tint val="40000"/>
              <a:alpha val="90000"/>
              <a:hueOff val="-8592385"/>
              <a:satOff val="38602"/>
              <a:lumOff val="265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it-IT" sz="1500" kern="1200" dirty="0" smtClean="0">
              <a:solidFill>
                <a:schemeClr val="bg1"/>
              </a:solidFill>
            </a:rPr>
            <a:t>rare </a:t>
          </a:r>
          <a:r>
            <a:rPr lang="it-IT" sz="1500" kern="1200" dirty="0" err="1" smtClean="0">
              <a:solidFill>
                <a:schemeClr val="bg1"/>
              </a:solidFill>
            </a:rPr>
            <a:t>earths</a:t>
          </a:r>
          <a:r>
            <a:rPr lang="it-IT" sz="1500" kern="1200" dirty="0" smtClean="0">
              <a:solidFill>
                <a:schemeClr val="bg1"/>
              </a:solidFill>
            </a:rPr>
            <a:t> </a:t>
          </a:r>
          <a:endParaRPr lang="it-IT" sz="1500" kern="1200" dirty="0">
            <a:solidFill>
              <a:schemeClr val="bg1"/>
            </a:solidFill>
          </a:endParaRPr>
        </a:p>
        <a:p>
          <a:pPr marL="114300" lvl="1" indent="-114300" algn="l" defTabSz="666750">
            <a:lnSpc>
              <a:spcPct val="90000"/>
            </a:lnSpc>
            <a:spcBef>
              <a:spcPct val="0"/>
            </a:spcBef>
            <a:spcAft>
              <a:spcPct val="15000"/>
            </a:spcAft>
            <a:buChar char="••"/>
          </a:pPr>
          <a:r>
            <a:rPr lang="it-IT" sz="1500" kern="1200" dirty="0" err="1" smtClean="0">
              <a:solidFill>
                <a:schemeClr val="bg1"/>
              </a:solidFill>
            </a:rPr>
            <a:t>antimonium</a:t>
          </a:r>
          <a:r>
            <a:rPr lang="it-IT" sz="1500" kern="1200" dirty="0" smtClean="0">
              <a:solidFill>
                <a:schemeClr val="bg1"/>
              </a:solidFill>
            </a:rPr>
            <a:t>, manganese</a:t>
          </a:r>
          <a:endParaRPr lang="it-IT" sz="1500" kern="1200" dirty="0">
            <a:solidFill>
              <a:schemeClr val="bg1"/>
            </a:solidFill>
          </a:endParaRPr>
        </a:p>
      </dsp:txBody>
      <dsp:txXfrm>
        <a:off x="1985652" y="3318196"/>
        <a:ext cx="2702795" cy="551367"/>
      </dsp:txXfrm>
    </dsp:sp>
    <dsp:sp modelId="{7D42877C-B4D1-4499-9263-52FBCA0C7528}">
      <dsp:nvSpPr>
        <dsp:cNvPr id="0" name=""/>
        <dsp:cNvSpPr/>
      </dsp:nvSpPr>
      <dsp:spPr>
        <a:xfrm>
          <a:off x="0" y="3294259"/>
          <a:ext cx="1985652" cy="735156"/>
        </a:xfrm>
        <a:prstGeom prst="round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it-IT" sz="1500" kern="1200" dirty="0" err="1" smtClean="0"/>
            <a:t>Fluorescent</a:t>
          </a:r>
          <a:r>
            <a:rPr lang="it-IT" sz="1500" kern="1200" dirty="0" smtClean="0"/>
            <a:t> </a:t>
          </a:r>
          <a:r>
            <a:rPr lang="it-IT" sz="1500" kern="1200" dirty="0" err="1" smtClean="0"/>
            <a:t>lamps</a:t>
          </a:r>
          <a:endParaRPr lang="it-IT" sz="1500" kern="1200" dirty="0"/>
        </a:p>
      </dsp:txBody>
      <dsp:txXfrm>
        <a:off x="35887" y="3330146"/>
        <a:ext cx="1913878" cy="663382"/>
      </dsp:txXfrm>
    </dsp:sp>
    <dsp:sp modelId="{A3FB5471-7552-42A4-9E13-3445655FAE68}">
      <dsp:nvSpPr>
        <dsp:cNvPr id="0" name=""/>
        <dsp:cNvSpPr/>
      </dsp:nvSpPr>
      <dsp:spPr>
        <a:xfrm>
          <a:off x="1985652" y="4102931"/>
          <a:ext cx="2978478" cy="735156"/>
        </a:xfrm>
        <a:prstGeom prst="rightArrow">
          <a:avLst>
            <a:gd name="adj1" fmla="val 75000"/>
            <a:gd name="adj2" fmla="val 50000"/>
          </a:avLst>
        </a:prstGeom>
        <a:solidFill>
          <a:srgbClr val="006666">
            <a:alpha val="90000"/>
          </a:srgbClr>
        </a:solidFill>
        <a:ln w="9525" cap="flat" cmpd="sng" algn="ctr">
          <a:solidFill>
            <a:schemeClr val="accent5">
              <a:tint val="40000"/>
              <a:alpha val="90000"/>
              <a:hueOff val="-10740482"/>
              <a:satOff val="48253"/>
              <a:lumOff val="331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it-IT" sz="1500" kern="1200" dirty="0" smtClean="0">
              <a:solidFill>
                <a:schemeClr val="bg1"/>
              </a:solidFill>
            </a:rPr>
            <a:t>Rare </a:t>
          </a:r>
          <a:r>
            <a:rPr lang="it-IT" sz="1500" kern="1200" dirty="0" err="1" smtClean="0">
              <a:solidFill>
                <a:schemeClr val="bg1"/>
              </a:solidFill>
            </a:rPr>
            <a:t>earths</a:t>
          </a:r>
          <a:endParaRPr lang="it-IT" sz="1500" kern="1200" dirty="0">
            <a:solidFill>
              <a:schemeClr val="bg1"/>
            </a:solidFill>
          </a:endParaRPr>
        </a:p>
      </dsp:txBody>
      <dsp:txXfrm>
        <a:off x="1985652" y="4194826"/>
        <a:ext cx="2702795" cy="551367"/>
      </dsp:txXfrm>
    </dsp:sp>
    <dsp:sp modelId="{7B851BEA-313E-46E4-BE32-3BB48770064D}">
      <dsp:nvSpPr>
        <dsp:cNvPr id="0" name=""/>
        <dsp:cNvSpPr/>
      </dsp:nvSpPr>
      <dsp:spPr>
        <a:xfrm>
          <a:off x="0" y="4102931"/>
          <a:ext cx="1985652" cy="735156"/>
        </a:xfrm>
        <a:prstGeom prst="roundRect">
          <a:avLst/>
        </a:prstGeom>
        <a:solidFill>
          <a:srgbClr val="00666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it-IT" sz="1500" kern="1200" dirty="0" err="1" smtClean="0"/>
            <a:t>Permanent</a:t>
          </a:r>
          <a:r>
            <a:rPr lang="it-IT" sz="1500" kern="1200" dirty="0" smtClean="0"/>
            <a:t> </a:t>
          </a:r>
          <a:r>
            <a:rPr lang="it-IT" sz="1500" kern="1200" dirty="0" err="1" smtClean="0"/>
            <a:t>magnets</a:t>
          </a:r>
          <a:r>
            <a:rPr lang="it-IT" sz="1500" kern="1200" dirty="0" smtClean="0"/>
            <a:t> (Hard disk)</a:t>
          </a:r>
          <a:endParaRPr lang="it-IT" sz="1500" kern="1200" dirty="0"/>
        </a:p>
      </dsp:txBody>
      <dsp:txXfrm>
        <a:off x="35887" y="4138818"/>
        <a:ext cx="1913878" cy="663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9DB84-61EF-47FA-9B3E-E342CAE03067}">
      <dsp:nvSpPr>
        <dsp:cNvPr id="0" name=""/>
        <dsp:cNvSpPr/>
      </dsp:nvSpPr>
      <dsp:spPr>
        <a:xfrm>
          <a:off x="0" y="1883"/>
          <a:ext cx="2460141" cy="439622"/>
        </a:xfrm>
        <a:prstGeom prst="roundRect">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it-IT" sz="1500" kern="1200" dirty="0" err="1" smtClean="0"/>
            <a:t>Raw</a:t>
          </a:r>
          <a:r>
            <a:rPr lang="it-IT" sz="1500" kern="1200" dirty="0" smtClean="0"/>
            <a:t> </a:t>
          </a:r>
          <a:r>
            <a:rPr lang="it-IT" sz="1500" kern="1200" dirty="0" err="1" smtClean="0"/>
            <a:t>Materials</a:t>
          </a:r>
          <a:r>
            <a:rPr lang="it-IT" sz="1500" kern="1200" dirty="0" smtClean="0"/>
            <a:t> </a:t>
          </a:r>
          <a:r>
            <a:rPr lang="it-IT" sz="1500" kern="1200" dirty="0" err="1" smtClean="0"/>
            <a:t>recycling</a:t>
          </a:r>
          <a:r>
            <a:rPr lang="it-IT" sz="1500" kern="1200" dirty="0" smtClean="0"/>
            <a:t> from </a:t>
          </a:r>
          <a:r>
            <a:rPr lang="it-IT" sz="1500" kern="1200" dirty="0" err="1" smtClean="0"/>
            <a:t>PCBs</a:t>
          </a:r>
          <a:endParaRPr lang="it-IT" sz="1500" kern="1200" dirty="0"/>
        </a:p>
      </dsp:txBody>
      <dsp:txXfrm>
        <a:off x="21461" y="23344"/>
        <a:ext cx="2417219" cy="396700"/>
      </dsp:txXfrm>
    </dsp:sp>
    <dsp:sp modelId="{7D32389E-BCD1-4C5E-A04F-048A7B8059F8}">
      <dsp:nvSpPr>
        <dsp:cNvPr id="0" name=""/>
        <dsp:cNvSpPr/>
      </dsp:nvSpPr>
      <dsp:spPr>
        <a:xfrm>
          <a:off x="0" y="441506"/>
          <a:ext cx="2460141" cy="1458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10"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it-IT" sz="1500" kern="1200" dirty="0" err="1" smtClean="0">
              <a:solidFill>
                <a:srgbClr val="003A6A"/>
              </a:solidFill>
            </a:rPr>
            <a:t>Patented</a:t>
          </a:r>
          <a:r>
            <a:rPr lang="it-IT" sz="1500" kern="1200" dirty="0" smtClean="0">
              <a:solidFill>
                <a:srgbClr val="003A6A"/>
              </a:solidFill>
            </a:rPr>
            <a:t> </a:t>
          </a:r>
          <a:r>
            <a:rPr lang="it-IT" sz="1500" kern="1200" dirty="0" err="1" smtClean="0">
              <a:solidFill>
                <a:srgbClr val="003A6A"/>
              </a:solidFill>
            </a:rPr>
            <a:t>process</a:t>
          </a:r>
          <a:r>
            <a:rPr lang="it-IT" sz="1500" kern="1200" dirty="0" smtClean="0">
              <a:solidFill>
                <a:srgbClr val="003A6A"/>
              </a:solidFill>
            </a:rPr>
            <a:t>: </a:t>
          </a:r>
          <a:r>
            <a:rPr lang="it-IT" sz="1500" kern="1200" dirty="0" smtClean="0">
              <a:solidFill>
                <a:srgbClr val="003A6A"/>
              </a:solidFill>
              <a:effectLst/>
            </a:rPr>
            <a:t>RM2013A000549, PCT/IB2014/065131,  EP nr 14798963.6</a:t>
          </a:r>
          <a:endParaRPr lang="it-IT" sz="1500" kern="1200" dirty="0">
            <a:solidFill>
              <a:srgbClr val="003A6A"/>
            </a:solidFill>
          </a:endParaRPr>
        </a:p>
        <a:p>
          <a:pPr marL="114300" lvl="1" indent="-114300" algn="l" defTabSz="666750">
            <a:lnSpc>
              <a:spcPct val="90000"/>
            </a:lnSpc>
            <a:spcBef>
              <a:spcPct val="0"/>
            </a:spcBef>
            <a:spcAft>
              <a:spcPct val="20000"/>
            </a:spcAft>
            <a:buChar char="••"/>
          </a:pPr>
          <a:r>
            <a:rPr lang="it-IT" sz="1500" kern="1200" dirty="0" err="1" smtClean="0">
              <a:solidFill>
                <a:srgbClr val="003A6A"/>
              </a:solidFill>
            </a:rPr>
            <a:t>Prototype</a:t>
          </a:r>
          <a:r>
            <a:rPr lang="it-IT" sz="1500" kern="1200" dirty="0" smtClean="0">
              <a:solidFill>
                <a:srgbClr val="003A6A"/>
              </a:solidFill>
            </a:rPr>
            <a:t>: </a:t>
          </a:r>
          <a:r>
            <a:rPr lang="it-IT" sz="1500" kern="1200" dirty="0" smtClean="0">
              <a:solidFill>
                <a:srgbClr val="003A6A"/>
              </a:solidFill>
              <a:effectLst/>
            </a:rPr>
            <a:t>RM2015A000064, PCT/IB2016/050763</a:t>
          </a:r>
          <a:endParaRPr lang="it-IT" sz="1500" kern="1200" dirty="0">
            <a:solidFill>
              <a:srgbClr val="003A6A"/>
            </a:solidFill>
          </a:endParaRPr>
        </a:p>
        <a:p>
          <a:pPr marL="114300" lvl="1" indent="-114300" algn="l" defTabSz="666750">
            <a:lnSpc>
              <a:spcPct val="90000"/>
            </a:lnSpc>
            <a:spcBef>
              <a:spcPct val="0"/>
            </a:spcBef>
            <a:spcAft>
              <a:spcPct val="20000"/>
            </a:spcAft>
            <a:buChar char="••"/>
          </a:pPr>
          <a:r>
            <a:rPr lang="it-IT" sz="1500" kern="1200" dirty="0" err="1" smtClean="0">
              <a:solidFill>
                <a:srgbClr val="003A6A"/>
              </a:solidFill>
              <a:effectLst/>
            </a:rPr>
            <a:t>Contact</a:t>
          </a:r>
          <a:r>
            <a:rPr lang="it-IT" sz="1500" kern="1200" dirty="0" smtClean="0">
              <a:solidFill>
                <a:srgbClr val="003A6A"/>
              </a:solidFill>
              <a:effectLst/>
            </a:rPr>
            <a:t> danilo.fontana@enea.it </a:t>
          </a:r>
          <a:r>
            <a:rPr lang="it-IT" sz="1500" kern="1200" dirty="0" smtClean="0">
              <a:solidFill>
                <a:srgbClr val="003A6A"/>
              </a:solidFill>
            </a:rPr>
            <a:t> </a:t>
          </a:r>
          <a:endParaRPr lang="it-IT" sz="1500" kern="1200" dirty="0">
            <a:solidFill>
              <a:srgbClr val="003A6A"/>
            </a:solidFill>
          </a:endParaRPr>
        </a:p>
      </dsp:txBody>
      <dsp:txXfrm>
        <a:off x="0" y="441506"/>
        <a:ext cx="2460141" cy="14581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95B1F-DE24-4649-9E04-4B9BE436C0BA}">
      <dsp:nvSpPr>
        <dsp:cNvPr id="0" name=""/>
        <dsp:cNvSpPr/>
      </dsp:nvSpPr>
      <dsp:spPr>
        <a:xfrm>
          <a:off x="0" y="5422"/>
          <a:ext cx="2460141" cy="599040"/>
        </a:xfrm>
        <a:prstGeom prst="roundRect">
          <a:avLst/>
        </a:prstGeom>
        <a:solidFill>
          <a:srgbClr val="003A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it-IT" sz="1500" kern="1200" dirty="0" err="1" smtClean="0"/>
            <a:t>Raw</a:t>
          </a:r>
          <a:r>
            <a:rPr lang="it-IT" sz="1500" kern="1200" dirty="0" smtClean="0"/>
            <a:t> </a:t>
          </a:r>
          <a:r>
            <a:rPr lang="it-IT" sz="1500" kern="1200" dirty="0" err="1" smtClean="0"/>
            <a:t>Materials</a:t>
          </a:r>
          <a:r>
            <a:rPr lang="it-IT" sz="1500" kern="1200" dirty="0" smtClean="0"/>
            <a:t> </a:t>
          </a:r>
          <a:r>
            <a:rPr lang="it-IT" sz="1500" kern="1200" dirty="0" err="1" smtClean="0"/>
            <a:t>recycling</a:t>
          </a:r>
          <a:r>
            <a:rPr lang="it-IT" sz="1500" kern="1200" dirty="0" smtClean="0"/>
            <a:t> from </a:t>
          </a:r>
          <a:r>
            <a:rPr lang="it-IT" sz="1500" kern="1200" dirty="0" err="1" smtClean="0"/>
            <a:t>Photovoltaic</a:t>
          </a:r>
          <a:r>
            <a:rPr lang="it-IT" sz="1500" kern="1200" dirty="0" smtClean="0"/>
            <a:t> </a:t>
          </a:r>
          <a:r>
            <a:rPr lang="it-IT" sz="1500" kern="1200" dirty="0" err="1" smtClean="0"/>
            <a:t>panels</a:t>
          </a:r>
          <a:endParaRPr lang="it-IT" sz="1500" kern="1200" dirty="0"/>
        </a:p>
      </dsp:txBody>
      <dsp:txXfrm>
        <a:off x="29243" y="34665"/>
        <a:ext cx="2401655" cy="540554"/>
      </dsp:txXfrm>
    </dsp:sp>
    <dsp:sp modelId="{02E06C3E-898A-467A-9F2D-7312FC7FA1C7}">
      <dsp:nvSpPr>
        <dsp:cNvPr id="0" name=""/>
        <dsp:cNvSpPr/>
      </dsp:nvSpPr>
      <dsp:spPr>
        <a:xfrm>
          <a:off x="0" y="604462"/>
          <a:ext cx="2460141"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110"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it-IT" sz="1500" kern="1200" dirty="0" smtClean="0">
              <a:solidFill>
                <a:srgbClr val="003A6A"/>
              </a:solidFill>
            </a:rPr>
            <a:t>Thermal </a:t>
          </a:r>
          <a:r>
            <a:rPr lang="it-IT" sz="1500" kern="1200" dirty="0" err="1" smtClean="0">
              <a:solidFill>
                <a:srgbClr val="003A6A"/>
              </a:solidFill>
            </a:rPr>
            <a:t>pre</a:t>
          </a:r>
          <a:r>
            <a:rPr lang="it-IT" sz="1500" kern="1200" dirty="0" smtClean="0">
              <a:solidFill>
                <a:srgbClr val="003A6A"/>
              </a:solidFill>
            </a:rPr>
            <a:t>-treatment for PV </a:t>
          </a:r>
          <a:r>
            <a:rPr lang="it-IT" sz="1500" kern="1200" dirty="0" err="1" smtClean="0">
              <a:solidFill>
                <a:srgbClr val="003A6A"/>
              </a:solidFill>
            </a:rPr>
            <a:t>components</a:t>
          </a:r>
          <a:r>
            <a:rPr lang="it-IT" sz="1500" kern="1200" dirty="0" smtClean="0">
              <a:solidFill>
                <a:srgbClr val="003A6A"/>
              </a:solidFill>
            </a:rPr>
            <a:t> </a:t>
          </a:r>
          <a:r>
            <a:rPr lang="it-IT" sz="1500" kern="1200" dirty="0" err="1" smtClean="0">
              <a:solidFill>
                <a:srgbClr val="003A6A"/>
              </a:solidFill>
            </a:rPr>
            <a:t>separation</a:t>
          </a:r>
          <a:r>
            <a:rPr lang="it-IT" sz="1500" kern="1200" dirty="0" smtClean="0">
              <a:solidFill>
                <a:srgbClr val="003A6A"/>
              </a:solidFill>
            </a:rPr>
            <a:t> – under </a:t>
          </a:r>
          <a:r>
            <a:rPr lang="it-IT" sz="1500" kern="1200" dirty="0" err="1" smtClean="0">
              <a:solidFill>
                <a:srgbClr val="003A6A"/>
              </a:solidFill>
            </a:rPr>
            <a:t>patent</a:t>
          </a:r>
          <a:r>
            <a:rPr lang="it-IT" sz="1500" kern="1200" dirty="0" smtClean="0">
              <a:solidFill>
                <a:srgbClr val="003A6A"/>
              </a:solidFill>
            </a:rPr>
            <a:t> </a:t>
          </a:r>
          <a:r>
            <a:rPr lang="it-IT" sz="1500" kern="1200" dirty="0" err="1" smtClean="0">
              <a:solidFill>
                <a:srgbClr val="003A6A"/>
              </a:solidFill>
            </a:rPr>
            <a:t>process</a:t>
          </a:r>
          <a:endParaRPr lang="it-IT" sz="1500" kern="1200" dirty="0">
            <a:solidFill>
              <a:srgbClr val="003A6A"/>
            </a:solidFill>
          </a:endParaRPr>
        </a:p>
        <a:p>
          <a:pPr marL="114300" lvl="1" indent="-114300" algn="l" defTabSz="666750">
            <a:lnSpc>
              <a:spcPct val="90000"/>
            </a:lnSpc>
            <a:spcBef>
              <a:spcPct val="0"/>
            </a:spcBef>
            <a:spcAft>
              <a:spcPct val="20000"/>
            </a:spcAft>
            <a:buChar char="••"/>
          </a:pPr>
          <a:r>
            <a:rPr lang="it-IT" sz="1500" kern="1200" dirty="0" err="1" smtClean="0">
              <a:solidFill>
                <a:srgbClr val="003A6A"/>
              </a:solidFill>
            </a:rPr>
            <a:t>Contact</a:t>
          </a:r>
          <a:r>
            <a:rPr lang="it-IT" sz="1500" kern="1200" dirty="0" smtClean="0">
              <a:solidFill>
                <a:srgbClr val="003A6A"/>
              </a:solidFill>
            </a:rPr>
            <a:t>: marco.tammaro@enea.it</a:t>
          </a:r>
          <a:endParaRPr lang="it-IT" sz="1500" kern="1200" dirty="0">
            <a:solidFill>
              <a:srgbClr val="003A6A"/>
            </a:solidFill>
          </a:endParaRPr>
        </a:p>
      </dsp:txBody>
      <dsp:txXfrm>
        <a:off x="0" y="604462"/>
        <a:ext cx="2460141" cy="1291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549F7-F276-40CD-9264-2E1D1906710F}">
      <dsp:nvSpPr>
        <dsp:cNvPr id="0" name=""/>
        <dsp:cNvSpPr/>
      </dsp:nvSpPr>
      <dsp:spPr>
        <a:xfrm>
          <a:off x="473692" y="0"/>
          <a:ext cx="2384866" cy="132292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805" tIns="25400" rIns="72805" bIns="25400" numCol="1" spcCol="1270" anchor="ctr" anchorCtr="0">
          <a:noAutofit/>
        </a:bodyPr>
        <a:lstStyle/>
        <a:p>
          <a:pPr lvl="0" algn="ctr" defTabSz="889000">
            <a:lnSpc>
              <a:spcPct val="90000"/>
            </a:lnSpc>
            <a:spcBef>
              <a:spcPct val="0"/>
            </a:spcBef>
            <a:spcAft>
              <a:spcPct val="35000"/>
            </a:spcAft>
          </a:pPr>
          <a:r>
            <a:rPr lang="it-IT" sz="2000" b="1" kern="1200" dirty="0" err="1" smtClean="0"/>
            <a:t>Dialogue</a:t>
          </a:r>
          <a:endParaRPr lang="it-IT" sz="2000" b="1" kern="1200" dirty="0"/>
        </a:p>
      </dsp:txBody>
      <dsp:txXfrm>
        <a:off x="822948" y="193738"/>
        <a:ext cx="1686354" cy="935450"/>
      </dsp:txXfrm>
    </dsp:sp>
    <dsp:sp modelId="{A16229BF-904C-45A4-9039-8DCA8B8620B9}">
      <dsp:nvSpPr>
        <dsp:cNvPr id="0" name=""/>
        <dsp:cNvSpPr/>
      </dsp:nvSpPr>
      <dsp:spPr>
        <a:xfrm>
          <a:off x="2606724" y="0"/>
          <a:ext cx="2561384" cy="1322926"/>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805" tIns="25400" rIns="72805" bIns="25400" numCol="1" spcCol="1270" anchor="ctr" anchorCtr="0">
          <a:noAutofit/>
        </a:bodyPr>
        <a:lstStyle/>
        <a:p>
          <a:pPr lvl="0" algn="ctr" defTabSz="889000">
            <a:lnSpc>
              <a:spcPct val="90000"/>
            </a:lnSpc>
            <a:spcBef>
              <a:spcPct val="0"/>
            </a:spcBef>
            <a:spcAft>
              <a:spcPct val="35000"/>
            </a:spcAft>
          </a:pPr>
          <a:r>
            <a:rPr lang="it-IT" sz="2000" b="1" kern="1200" dirty="0" err="1" smtClean="0"/>
            <a:t>Condivision</a:t>
          </a:r>
          <a:endParaRPr lang="it-IT" sz="2000" b="1" kern="1200" dirty="0"/>
        </a:p>
      </dsp:txBody>
      <dsp:txXfrm>
        <a:off x="2981830" y="193738"/>
        <a:ext cx="1811172" cy="935450"/>
      </dsp:txXfrm>
    </dsp:sp>
    <dsp:sp modelId="{FD46BD58-01E8-4151-AB37-41015C2A65CF}">
      <dsp:nvSpPr>
        <dsp:cNvPr id="0" name=""/>
        <dsp:cNvSpPr/>
      </dsp:nvSpPr>
      <dsp:spPr>
        <a:xfrm>
          <a:off x="4993132" y="907"/>
          <a:ext cx="2443842" cy="1322926"/>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805" tIns="27940" rIns="72805" bIns="27940" numCol="1" spcCol="1270" anchor="ctr" anchorCtr="0">
          <a:noAutofit/>
        </a:bodyPr>
        <a:lstStyle/>
        <a:p>
          <a:pPr lvl="0" algn="ctr" defTabSz="977900">
            <a:lnSpc>
              <a:spcPct val="90000"/>
            </a:lnSpc>
            <a:spcBef>
              <a:spcPct val="0"/>
            </a:spcBef>
            <a:spcAft>
              <a:spcPct val="35000"/>
            </a:spcAft>
          </a:pPr>
          <a:r>
            <a:rPr lang="it-IT" sz="2200" b="1" kern="1200" dirty="0" smtClean="0"/>
            <a:t>Best </a:t>
          </a:r>
          <a:r>
            <a:rPr lang="it-IT" sz="2200" b="1" kern="1200" dirty="0" err="1" smtClean="0"/>
            <a:t>practice</a:t>
          </a:r>
          <a:endParaRPr lang="it-IT" sz="2200" b="1" kern="1200" dirty="0"/>
        </a:p>
      </dsp:txBody>
      <dsp:txXfrm>
        <a:off x="5351024" y="194645"/>
        <a:ext cx="1728058" cy="9354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C688B-9870-4996-9CEE-F529E25511D8}">
      <dsp:nvSpPr>
        <dsp:cNvPr id="0" name=""/>
        <dsp:cNvSpPr/>
      </dsp:nvSpPr>
      <dsp:spPr>
        <a:xfrm>
          <a:off x="2731944" y="1106"/>
          <a:ext cx="2096951" cy="20969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b="1" kern="1200" dirty="0" err="1" smtClean="0"/>
            <a:t>Working</a:t>
          </a:r>
          <a:r>
            <a:rPr lang="it-IT" sz="1700" b="1" kern="1200" dirty="0" smtClean="0"/>
            <a:t> </a:t>
          </a:r>
          <a:r>
            <a:rPr lang="it-IT" sz="1700" b="1" kern="1200" dirty="0" err="1" smtClean="0"/>
            <a:t>groups</a:t>
          </a:r>
          <a:r>
            <a:rPr lang="it-IT" sz="1700" b="1" kern="1200" dirty="0" smtClean="0"/>
            <a:t> </a:t>
          </a:r>
          <a:r>
            <a:rPr lang="it-IT" sz="1700" b="1" kern="1200" dirty="0" err="1" smtClean="0"/>
            <a:t>activities</a:t>
          </a:r>
          <a:endParaRPr lang="it-IT" sz="1700" b="1" kern="1200" dirty="0" smtClean="0"/>
        </a:p>
        <a:p>
          <a:pPr lvl="0" algn="ctr" defTabSz="755650">
            <a:lnSpc>
              <a:spcPct val="90000"/>
            </a:lnSpc>
            <a:spcBef>
              <a:spcPct val="0"/>
            </a:spcBef>
            <a:spcAft>
              <a:spcPct val="35000"/>
            </a:spcAft>
          </a:pPr>
          <a:r>
            <a:rPr lang="it-IT" sz="1700" b="1" kern="1200" dirty="0" smtClean="0"/>
            <a:t>(</a:t>
          </a:r>
          <a:r>
            <a:rPr lang="it-IT" sz="1700" b="1" kern="1200" dirty="0" err="1" smtClean="0"/>
            <a:t>July-October</a:t>
          </a:r>
          <a:r>
            <a:rPr lang="it-IT" sz="1700" b="1" kern="1200" dirty="0" smtClean="0"/>
            <a:t> 2018)</a:t>
          </a:r>
          <a:endParaRPr lang="it-IT" sz="1700" b="1" kern="1200" dirty="0"/>
        </a:p>
      </dsp:txBody>
      <dsp:txXfrm>
        <a:off x="3039035" y="308197"/>
        <a:ext cx="1482769" cy="1482769"/>
      </dsp:txXfrm>
    </dsp:sp>
    <dsp:sp modelId="{C4B5035A-B16A-4B6F-B887-0F459571D144}">
      <dsp:nvSpPr>
        <dsp:cNvPr id="0" name=""/>
        <dsp:cNvSpPr/>
      </dsp:nvSpPr>
      <dsp:spPr>
        <a:xfrm rot="3600000">
          <a:off x="4281032" y="2044767"/>
          <a:ext cx="556519" cy="7077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b="1" kern="1200"/>
        </a:p>
      </dsp:txBody>
      <dsp:txXfrm>
        <a:off x="4322771" y="2114017"/>
        <a:ext cx="389563" cy="424633"/>
      </dsp:txXfrm>
    </dsp:sp>
    <dsp:sp modelId="{E8239F50-1FD9-4B10-BE83-076822BC372C}">
      <dsp:nvSpPr>
        <dsp:cNvPr id="0" name=""/>
        <dsp:cNvSpPr/>
      </dsp:nvSpPr>
      <dsp:spPr>
        <a:xfrm>
          <a:off x="4305438" y="2726478"/>
          <a:ext cx="2096951" cy="2096951"/>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b="1" kern="1200" dirty="0" smtClean="0"/>
            <a:t>National Conference</a:t>
          </a:r>
        </a:p>
        <a:p>
          <a:pPr lvl="0" algn="ctr" defTabSz="755650">
            <a:lnSpc>
              <a:spcPct val="90000"/>
            </a:lnSpc>
            <a:spcBef>
              <a:spcPct val="0"/>
            </a:spcBef>
            <a:spcAft>
              <a:spcPct val="35000"/>
            </a:spcAft>
          </a:pPr>
          <a:r>
            <a:rPr lang="it-IT" sz="1700" b="1" kern="1200" dirty="0" smtClean="0"/>
            <a:t>(</a:t>
          </a:r>
          <a:r>
            <a:rPr lang="it-IT" sz="1700" b="1" kern="1200" dirty="0" err="1" smtClean="0"/>
            <a:t>December</a:t>
          </a:r>
          <a:r>
            <a:rPr lang="it-IT" sz="1700" b="1" kern="1200" dirty="0" smtClean="0"/>
            <a:t> 2018)</a:t>
          </a:r>
          <a:endParaRPr lang="it-IT" sz="1700" b="1" kern="1200" dirty="0"/>
        </a:p>
      </dsp:txBody>
      <dsp:txXfrm>
        <a:off x="4612529" y="3033569"/>
        <a:ext cx="1482769" cy="1482769"/>
      </dsp:txXfrm>
    </dsp:sp>
    <dsp:sp modelId="{7FC3EBE5-AF4B-42AE-93BD-C37AEF37E843}">
      <dsp:nvSpPr>
        <dsp:cNvPr id="0" name=""/>
        <dsp:cNvSpPr/>
      </dsp:nvSpPr>
      <dsp:spPr>
        <a:xfrm rot="10800000">
          <a:off x="3517910" y="3421093"/>
          <a:ext cx="556519" cy="707721"/>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b="1" kern="1200"/>
        </a:p>
      </dsp:txBody>
      <dsp:txXfrm rot="10800000">
        <a:off x="3684866" y="3562637"/>
        <a:ext cx="389563" cy="424633"/>
      </dsp:txXfrm>
    </dsp:sp>
    <dsp:sp modelId="{C2CA4918-BD78-4609-8644-DB0EFF8234F6}">
      <dsp:nvSpPr>
        <dsp:cNvPr id="0" name=""/>
        <dsp:cNvSpPr/>
      </dsp:nvSpPr>
      <dsp:spPr>
        <a:xfrm>
          <a:off x="1158449" y="2726478"/>
          <a:ext cx="2096951" cy="2096951"/>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b="1" kern="1200" dirty="0" err="1" smtClean="0"/>
            <a:t>Euroepean</a:t>
          </a:r>
          <a:r>
            <a:rPr lang="it-IT" sz="1700" b="1" kern="1200" dirty="0" smtClean="0"/>
            <a:t> Conference</a:t>
          </a:r>
        </a:p>
        <a:p>
          <a:pPr lvl="0" algn="ctr" defTabSz="755650">
            <a:lnSpc>
              <a:spcPct val="90000"/>
            </a:lnSpc>
            <a:spcBef>
              <a:spcPct val="0"/>
            </a:spcBef>
            <a:spcAft>
              <a:spcPct val="35000"/>
            </a:spcAft>
          </a:pPr>
          <a:r>
            <a:rPr lang="it-IT" sz="1700" b="1" kern="1200" dirty="0" smtClean="0"/>
            <a:t>(</a:t>
          </a:r>
          <a:r>
            <a:rPr lang="it-IT" sz="1700" b="1" kern="1200" dirty="0" err="1" smtClean="0"/>
            <a:t>Febbruary</a:t>
          </a:r>
          <a:r>
            <a:rPr lang="it-IT" sz="1700" b="1" kern="1200" dirty="0" smtClean="0"/>
            <a:t> 2019)</a:t>
          </a:r>
          <a:endParaRPr lang="it-IT" sz="1700" b="1" kern="1200" dirty="0"/>
        </a:p>
      </dsp:txBody>
      <dsp:txXfrm>
        <a:off x="1465540" y="3033569"/>
        <a:ext cx="1482769" cy="1482769"/>
      </dsp:txXfrm>
    </dsp:sp>
    <dsp:sp modelId="{B588E431-9C2C-44ED-ABAB-ADE8F6E9D2DC}">
      <dsp:nvSpPr>
        <dsp:cNvPr id="0" name=""/>
        <dsp:cNvSpPr/>
      </dsp:nvSpPr>
      <dsp:spPr>
        <a:xfrm rot="18000000">
          <a:off x="2707537" y="2072047"/>
          <a:ext cx="556519" cy="707721"/>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it-IT" sz="1300" b="1" kern="1200"/>
        </a:p>
      </dsp:txBody>
      <dsp:txXfrm>
        <a:off x="2749276" y="2285885"/>
        <a:ext cx="389563" cy="4246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2203B-2355-40A2-8849-C89CF9856345}">
      <dsp:nvSpPr>
        <dsp:cNvPr id="0" name=""/>
        <dsp:cNvSpPr/>
      </dsp:nvSpPr>
      <dsp:spPr>
        <a:xfrm>
          <a:off x="755078" y="292941"/>
          <a:ext cx="2972564" cy="2972564"/>
        </a:xfrm>
        <a:prstGeom prst="blockArc">
          <a:avLst>
            <a:gd name="adj1" fmla="val 13800000"/>
            <a:gd name="adj2" fmla="val 16200000"/>
            <a:gd name="adj3" fmla="val 304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5C9EE2-3F92-49EB-9668-DC8945B29911}">
      <dsp:nvSpPr>
        <dsp:cNvPr id="0" name=""/>
        <dsp:cNvSpPr/>
      </dsp:nvSpPr>
      <dsp:spPr>
        <a:xfrm>
          <a:off x="755078" y="292941"/>
          <a:ext cx="2972564" cy="2972564"/>
        </a:xfrm>
        <a:prstGeom prst="blockArc">
          <a:avLst>
            <a:gd name="adj1" fmla="val 11400000"/>
            <a:gd name="adj2" fmla="val 13800000"/>
            <a:gd name="adj3" fmla="val 304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F46344-0559-41A1-873A-A1B9A35A877C}">
      <dsp:nvSpPr>
        <dsp:cNvPr id="0" name=""/>
        <dsp:cNvSpPr/>
      </dsp:nvSpPr>
      <dsp:spPr>
        <a:xfrm>
          <a:off x="755078" y="292941"/>
          <a:ext cx="2972564" cy="2972564"/>
        </a:xfrm>
        <a:prstGeom prst="blockArc">
          <a:avLst>
            <a:gd name="adj1" fmla="val 9000000"/>
            <a:gd name="adj2" fmla="val 11400000"/>
            <a:gd name="adj3" fmla="val 304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3D955-549D-4E21-8581-9F84863C07E8}">
      <dsp:nvSpPr>
        <dsp:cNvPr id="0" name=""/>
        <dsp:cNvSpPr/>
      </dsp:nvSpPr>
      <dsp:spPr>
        <a:xfrm>
          <a:off x="755078" y="292941"/>
          <a:ext cx="2972564" cy="2972564"/>
        </a:xfrm>
        <a:prstGeom prst="blockArc">
          <a:avLst>
            <a:gd name="adj1" fmla="val 6600000"/>
            <a:gd name="adj2" fmla="val 9000000"/>
            <a:gd name="adj3" fmla="val 304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B5EE18-3A2A-4C86-83FE-BB8D8FE66DFB}">
      <dsp:nvSpPr>
        <dsp:cNvPr id="0" name=""/>
        <dsp:cNvSpPr/>
      </dsp:nvSpPr>
      <dsp:spPr>
        <a:xfrm>
          <a:off x="755078" y="292941"/>
          <a:ext cx="2972564" cy="2972564"/>
        </a:xfrm>
        <a:prstGeom prst="blockArc">
          <a:avLst>
            <a:gd name="adj1" fmla="val 4200000"/>
            <a:gd name="adj2" fmla="val 6600000"/>
            <a:gd name="adj3" fmla="val 3047"/>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6461DA-AE5A-4A52-A5AE-DDE4D8ACD2D0}">
      <dsp:nvSpPr>
        <dsp:cNvPr id="0" name=""/>
        <dsp:cNvSpPr/>
      </dsp:nvSpPr>
      <dsp:spPr>
        <a:xfrm>
          <a:off x="755078" y="292941"/>
          <a:ext cx="2972564" cy="2972564"/>
        </a:xfrm>
        <a:prstGeom prst="blockArc">
          <a:avLst>
            <a:gd name="adj1" fmla="val 1800000"/>
            <a:gd name="adj2" fmla="val 4200000"/>
            <a:gd name="adj3" fmla="val 304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4506FD-4B2D-4870-B6ED-01A29D1FD4F8}">
      <dsp:nvSpPr>
        <dsp:cNvPr id="0" name=""/>
        <dsp:cNvSpPr/>
      </dsp:nvSpPr>
      <dsp:spPr>
        <a:xfrm>
          <a:off x="755078" y="292941"/>
          <a:ext cx="2972564" cy="2972564"/>
        </a:xfrm>
        <a:prstGeom prst="blockArc">
          <a:avLst>
            <a:gd name="adj1" fmla="val 21000000"/>
            <a:gd name="adj2" fmla="val 1800000"/>
            <a:gd name="adj3" fmla="val 304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9A8D7F-FDA7-4B2E-9E69-2368B8530F71}">
      <dsp:nvSpPr>
        <dsp:cNvPr id="0" name=""/>
        <dsp:cNvSpPr/>
      </dsp:nvSpPr>
      <dsp:spPr>
        <a:xfrm>
          <a:off x="755078" y="292941"/>
          <a:ext cx="2972564" cy="2972564"/>
        </a:xfrm>
        <a:prstGeom prst="blockArc">
          <a:avLst>
            <a:gd name="adj1" fmla="val 18600000"/>
            <a:gd name="adj2" fmla="val 21000000"/>
            <a:gd name="adj3" fmla="val 304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C39DC4-6A86-40AF-B01D-0BAB8284F78B}">
      <dsp:nvSpPr>
        <dsp:cNvPr id="0" name=""/>
        <dsp:cNvSpPr/>
      </dsp:nvSpPr>
      <dsp:spPr>
        <a:xfrm>
          <a:off x="755078" y="292941"/>
          <a:ext cx="2972564" cy="2972564"/>
        </a:xfrm>
        <a:prstGeom prst="blockArc">
          <a:avLst>
            <a:gd name="adj1" fmla="val 16200000"/>
            <a:gd name="adj2" fmla="val 18600000"/>
            <a:gd name="adj3" fmla="val 304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F7809E-5DC3-4656-A3E8-70D976C71E64}">
      <dsp:nvSpPr>
        <dsp:cNvPr id="0" name=""/>
        <dsp:cNvSpPr/>
      </dsp:nvSpPr>
      <dsp:spPr>
        <a:xfrm>
          <a:off x="1167479" y="1329966"/>
          <a:ext cx="2147763" cy="898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err="1" smtClean="0"/>
            <a:t>Stakeholder</a:t>
          </a:r>
          <a:r>
            <a:rPr lang="fr-FR" sz="1800" kern="1200" dirty="0" smtClean="0"/>
            <a:t> </a:t>
          </a:r>
          <a:r>
            <a:rPr lang="fr-FR" sz="1800" kern="1200" dirty="0" err="1" smtClean="0"/>
            <a:t>Circular</a:t>
          </a:r>
          <a:endParaRPr lang="fr-FR" sz="1800" kern="1200" dirty="0"/>
        </a:p>
      </dsp:txBody>
      <dsp:txXfrm>
        <a:off x="1482012" y="1461550"/>
        <a:ext cx="1518697" cy="635346"/>
      </dsp:txXfrm>
    </dsp:sp>
    <dsp:sp modelId="{7362D1A4-AC04-4A03-BFD8-EB6F78E89835}">
      <dsp:nvSpPr>
        <dsp:cNvPr id="0" name=""/>
        <dsp:cNvSpPr/>
      </dsp:nvSpPr>
      <dsp:spPr>
        <a:xfrm>
          <a:off x="1926880" y="1104"/>
          <a:ext cx="628960" cy="6289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National </a:t>
          </a:r>
          <a:r>
            <a:rPr lang="fr-FR" sz="1000" kern="1200" dirty="0" err="1" smtClean="0"/>
            <a:t>POs</a:t>
          </a:r>
          <a:endParaRPr lang="fr-FR" sz="1000" kern="1200" dirty="0"/>
        </a:p>
      </dsp:txBody>
      <dsp:txXfrm>
        <a:off x="2018989" y="93213"/>
        <a:ext cx="444742" cy="444742"/>
      </dsp:txXfrm>
    </dsp:sp>
    <dsp:sp modelId="{98E2AE1F-122B-49E6-AA79-5EF7D76AA5C4}">
      <dsp:nvSpPr>
        <dsp:cNvPr id="0" name=""/>
        <dsp:cNvSpPr/>
      </dsp:nvSpPr>
      <dsp:spPr>
        <a:xfrm>
          <a:off x="2867690" y="343530"/>
          <a:ext cx="628960" cy="6289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err="1" smtClean="0"/>
            <a:t>Regional</a:t>
          </a:r>
          <a:r>
            <a:rPr lang="fr-FR" sz="1000" kern="1200" dirty="0" smtClean="0"/>
            <a:t> </a:t>
          </a:r>
          <a:r>
            <a:rPr lang="fr-FR" sz="1000" kern="1200" dirty="0" err="1" smtClean="0"/>
            <a:t>POs</a:t>
          </a:r>
          <a:endParaRPr lang="fr-FR" sz="1000" kern="1200" dirty="0"/>
        </a:p>
      </dsp:txBody>
      <dsp:txXfrm>
        <a:off x="2959799" y="435639"/>
        <a:ext cx="444742" cy="444742"/>
      </dsp:txXfrm>
    </dsp:sp>
    <dsp:sp modelId="{C204F210-1D9E-4ED2-A732-BE540C5F7190}">
      <dsp:nvSpPr>
        <dsp:cNvPr id="0" name=""/>
        <dsp:cNvSpPr/>
      </dsp:nvSpPr>
      <dsp:spPr>
        <a:xfrm>
          <a:off x="3368284" y="1210585"/>
          <a:ext cx="628960" cy="6289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Municipal </a:t>
          </a:r>
          <a:r>
            <a:rPr lang="fr-FR" sz="1000" kern="1200" dirty="0" err="1" smtClean="0"/>
            <a:t>POs</a:t>
          </a:r>
          <a:endParaRPr lang="fr-FR" sz="1000" kern="1200" dirty="0"/>
        </a:p>
      </dsp:txBody>
      <dsp:txXfrm>
        <a:off x="3460393" y="1302694"/>
        <a:ext cx="444742" cy="444742"/>
      </dsp:txXfrm>
    </dsp:sp>
    <dsp:sp modelId="{465DE1C6-6D8A-481D-A8A4-63A8F750BCD2}">
      <dsp:nvSpPr>
        <dsp:cNvPr id="0" name=""/>
        <dsp:cNvSpPr/>
      </dsp:nvSpPr>
      <dsp:spPr>
        <a:xfrm>
          <a:off x="3194430" y="2196564"/>
          <a:ext cx="628960" cy="6289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Innovation </a:t>
          </a:r>
          <a:r>
            <a:rPr lang="fr-FR" sz="1000" kern="1200" dirty="0" err="1" smtClean="0"/>
            <a:t>ecosystems</a:t>
          </a:r>
          <a:r>
            <a:rPr lang="fr-FR" sz="1000" kern="1200" dirty="0" smtClean="0"/>
            <a:t>, clusters, startups</a:t>
          </a:r>
          <a:endParaRPr lang="fr-FR" sz="1000" kern="1200" dirty="0"/>
        </a:p>
      </dsp:txBody>
      <dsp:txXfrm>
        <a:off x="3286539" y="2288673"/>
        <a:ext cx="444742" cy="444742"/>
      </dsp:txXfrm>
    </dsp:sp>
    <dsp:sp modelId="{47F63726-DFC2-479C-A063-87001E42FA1D}">
      <dsp:nvSpPr>
        <dsp:cNvPr id="0" name=""/>
        <dsp:cNvSpPr/>
      </dsp:nvSpPr>
      <dsp:spPr>
        <a:xfrm>
          <a:off x="2427475" y="2840115"/>
          <a:ext cx="628960" cy="62896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err="1" smtClean="0"/>
            <a:t>SMEs</a:t>
          </a:r>
          <a:endParaRPr lang="fr-FR" sz="1000" kern="1200" dirty="0"/>
        </a:p>
      </dsp:txBody>
      <dsp:txXfrm>
        <a:off x="2519584" y="2932224"/>
        <a:ext cx="444742" cy="444742"/>
      </dsp:txXfrm>
    </dsp:sp>
    <dsp:sp modelId="{BAAB21FE-7072-4D17-9BAA-788558E6D4E5}">
      <dsp:nvSpPr>
        <dsp:cNvPr id="0" name=""/>
        <dsp:cNvSpPr/>
      </dsp:nvSpPr>
      <dsp:spPr>
        <a:xfrm>
          <a:off x="1426286" y="2840115"/>
          <a:ext cx="628960" cy="6289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Large </a:t>
          </a:r>
          <a:r>
            <a:rPr lang="fr-FR" sz="1000" kern="1200" dirty="0" err="1" smtClean="0"/>
            <a:t>Industry</a:t>
          </a:r>
          <a:endParaRPr lang="fr-FR" sz="1000" kern="1200" dirty="0"/>
        </a:p>
      </dsp:txBody>
      <dsp:txXfrm>
        <a:off x="1518395" y="2932224"/>
        <a:ext cx="444742" cy="444742"/>
      </dsp:txXfrm>
    </dsp:sp>
    <dsp:sp modelId="{A4FED946-DA5E-473F-9D10-D8C0F628738E}">
      <dsp:nvSpPr>
        <dsp:cNvPr id="0" name=""/>
        <dsp:cNvSpPr/>
      </dsp:nvSpPr>
      <dsp:spPr>
        <a:xfrm>
          <a:off x="659331" y="2196564"/>
          <a:ext cx="628960" cy="6289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err="1" smtClean="0"/>
            <a:t>Research</a:t>
          </a:r>
          <a:endParaRPr lang="fr-FR" sz="1000" kern="1200" dirty="0"/>
        </a:p>
      </dsp:txBody>
      <dsp:txXfrm>
        <a:off x="751440" y="2288673"/>
        <a:ext cx="444742" cy="444742"/>
      </dsp:txXfrm>
    </dsp:sp>
    <dsp:sp modelId="{59E50E9F-D670-48A3-BA7F-91F27D62F80A}">
      <dsp:nvSpPr>
        <dsp:cNvPr id="0" name=""/>
        <dsp:cNvSpPr/>
      </dsp:nvSpPr>
      <dsp:spPr>
        <a:xfrm>
          <a:off x="485477" y="1210585"/>
          <a:ext cx="628960" cy="6289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Civil Society / </a:t>
          </a:r>
          <a:r>
            <a:rPr lang="fr-FR" sz="1000" kern="1200" dirty="0" err="1" smtClean="0"/>
            <a:t>NGOs</a:t>
          </a:r>
          <a:endParaRPr lang="fr-FR" sz="1000" kern="1200" dirty="0"/>
        </a:p>
      </dsp:txBody>
      <dsp:txXfrm>
        <a:off x="577586" y="1302694"/>
        <a:ext cx="444742" cy="444742"/>
      </dsp:txXfrm>
    </dsp:sp>
    <dsp:sp modelId="{31D2C0A0-158A-49C4-9A07-34AA251D22B7}">
      <dsp:nvSpPr>
        <dsp:cNvPr id="0" name=""/>
        <dsp:cNvSpPr/>
      </dsp:nvSpPr>
      <dsp:spPr>
        <a:xfrm>
          <a:off x="986071" y="343530"/>
          <a:ext cx="628960" cy="6289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err="1" smtClean="0"/>
            <a:t>Private</a:t>
          </a:r>
          <a:r>
            <a:rPr lang="fr-FR" sz="1000" kern="1200" dirty="0" smtClean="0"/>
            <a:t> </a:t>
          </a:r>
          <a:r>
            <a:rPr lang="fr-FR" sz="1000" kern="1200" dirty="0" err="1" smtClean="0"/>
            <a:t>investors</a:t>
          </a:r>
          <a:endParaRPr lang="fr-FR" sz="1000" kern="1200" dirty="0"/>
        </a:p>
      </dsp:txBody>
      <dsp:txXfrm>
        <a:off x="1078180" y="435639"/>
        <a:ext cx="444742" cy="44474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EC8328BB-3E7D-1545-8629-739FE7FE78CD}" type="datetimeFigureOut">
              <a:rPr lang="it-IT" smtClean="0"/>
              <a:pPr/>
              <a:t>18/07/2018</a:t>
            </a:fld>
            <a:endParaRPr lang="it-IT"/>
          </a:p>
        </p:txBody>
      </p:sp>
      <p:sp>
        <p:nvSpPr>
          <p:cNvPr id="4" name="Segnaposto piè di pagina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4A18625A-8487-0243-9438-3D7ABEA720FE}" type="slidenum">
              <a:rPr lang="it-IT" smtClean="0"/>
              <a:pPr/>
              <a:t>‹N›</a:t>
            </a:fld>
            <a:endParaRPr lang="it-IT"/>
          </a:p>
        </p:txBody>
      </p:sp>
    </p:spTree>
    <p:extLst>
      <p:ext uri="{BB962C8B-B14F-4D97-AF65-F5344CB8AC3E}">
        <p14:creationId xmlns:p14="http://schemas.microsoft.com/office/powerpoint/2010/main" val="101066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05B52F6F-5890-184D-BFAC-2DB3B24676C1}" type="datetimeFigureOut">
              <a:rPr lang="it-IT" smtClean="0"/>
              <a:pPr/>
              <a:t>18/07/2018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67A67DBE-D3BB-F74E-84C1-4CEDFE4037FA}" type="slidenum">
              <a:rPr lang="it-IT" smtClean="0"/>
              <a:pPr/>
              <a:t>‹N›</a:t>
            </a:fld>
            <a:endParaRPr lang="it-IT"/>
          </a:p>
        </p:txBody>
      </p:sp>
    </p:spTree>
    <p:extLst>
      <p:ext uri="{BB962C8B-B14F-4D97-AF65-F5344CB8AC3E}">
        <p14:creationId xmlns:p14="http://schemas.microsoft.com/office/powerpoint/2010/main" val="2036745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7A67DBE-D3BB-F74E-84C1-4CEDFE4037FA}"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18</a:t>
            </a:fld>
            <a:endParaRPr lang="it-IT"/>
          </a:p>
        </p:txBody>
      </p:sp>
    </p:spTree>
    <p:extLst>
      <p:ext uri="{BB962C8B-B14F-4D97-AF65-F5344CB8AC3E}">
        <p14:creationId xmlns:p14="http://schemas.microsoft.com/office/powerpoint/2010/main" val="31655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7A67DBE-D3BB-F74E-84C1-4CEDFE4037FA}"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7A67DBE-D3BB-F74E-84C1-4CEDFE4037FA}" type="slidenum">
              <a:rPr lang="it-IT" smtClean="0"/>
              <a:pPr/>
              <a:t>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11</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13</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14</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67A67DBE-D3BB-F74E-84C1-4CEDFE4037FA}" type="slidenum">
              <a:rPr lang="it-IT" smtClean="0"/>
              <a:pPr/>
              <a:t>15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ziale">
    <p:bg>
      <p:bgPr>
        <a:solidFill>
          <a:schemeClr val="bg1"/>
        </a:solidFill>
        <a:effectLst/>
      </p:bgPr>
    </p:bg>
    <p:spTree>
      <p:nvGrpSpPr>
        <p:cNvPr id="1" name=""/>
        <p:cNvGrpSpPr/>
        <p:nvPr/>
      </p:nvGrpSpPr>
      <p:grpSpPr>
        <a:xfrm>
          <a:off x="0" y="0"/>
          <a:ext cx="0" cy="0"/>
          <a:chOff x="0" y="0"/>
          <a:chExt cx="0" cy="0"/>
        </a:xfrm>
      </p:grpSpPr>
      <p:sp>
        <p:nvSpPr>
          <p:cNvPr id="12" name="Rettangolo 11"/>
          <p:cNvSpPr/>
          <p:nvPr userDrawn="1"/>
        </p:nvSpPr>
        <p:spPr>
          <a:xfrm>
            <a:off x="872" y="1730108"/>
            <a:ext cx="9165896" cy="374555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userDrawn="1"/>
        </p:nvSpPr>
        <p:spPr>
          <a:xfrm>
            <a:off x="0" y="6572392"/>
            <a:ext cx="9165896" cy="305011"/>
          </a:xfrm>
          <a:prstGeom prst="rect">
            <a:avLst/>
          </a:prstGeom>
          <a:solidFill>
            <a:srgbClr val="2D7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userDrawn="1"/>
        </p:nvSpPr>
        <p:spPr>
          <a:xfrm>
            <a:off x="872" y="5054747"/>
            <a:ext cx="9165896" cy="957692"/>
          </a:xfrm>
          <a:prstGeom prst="rect">
            <a:avLst/>
          </a:prstGeom>
          <a:solidFill>
            <a:srgbClr val="004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userDrawn="1"/>
        </p:nvSpPr>
        <p:spPr>
          <a:xfrm>
            <a:off x="0" y="0"/>
            <a:ext cx="9144000" cy="1740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ottotitolo 2"/>
          <p:cNvSpPr>
            <a:spLocks noGrp="1"/>
          </p:cNvSpPr>
          <p:nvPr userDrawn="1">
            <p:ph type="subTitle" idx="1" hasCustomPrompt="1"/>
          </p:nvPr>
        </p:nvSpPr>
        <p:spPr>
          <a:xfrm>
            <a:off x="514335" y="3152003"/>
            <a:ext cx="8440819" cy="430887"/>
          </a:xfrm>
        </p:spPr>
        <p:txBody>
          <a:bodyPr wrap="square" lIns="0" tIns="0" bIns="0">
            <a:spAutoFit/>
          </a:bodyPr>
          <a:lstStyle>
            <a:lvl1pPr marL="0" indent="0" algn="l">
              <a:buNone/>
              <a:defRPr sz="2800" b="0" i="0" baseline="0">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 della presentazione – </a:t>
            </a:r>
            <a:r>
              <a:rPr lang="it-IT" dirty="0" err="1" smtClean="0"/>
              <a:t>Arial</a:t>
            </a:r>
            <a:r>
              <a:rPr lang="it-IT" dirty="0" smtClean="0"/>
              <a:t> 30pt</a:t>
            </a:r>
            <a:endParaRPr lang="it-IT" dirty="0"/>
          </a:p>
        </p:txBody>
      </p:sp>
      <p:sp>
        <p:nvSpPr>
          <p:cNvPr id="5" name="Segnaposto testo 4"/>
          <p:cNvSpPr>
            <a:spLocks noGrp="1"/>
          </p:cNvSpPr>
          <p:nvPr userDrawn="1">
            <p:ph type="body" sz="quarter" idx="10" hasCustomPrompt="1"/>
          </p:nvPr>
        </p:nvSpPr>
        <p:spPr>
          <a:xfrm>
            <a:off x="514334" y="5149831"/>
            <a:ext cx="8440818" cy="369332"/>
          </a:xfrm>
        </p:spPr>
        <p:txBody>
          <a:bodyPr wrap="square" lIns="0">
            <a:spAutoFit/>
          </a:bodyPr>
          <a:lstStyle>
            <a:lvl1pPr marL="0" indent="0" algn="l">
              <a:spcBef>
                <a:spcPts val="0"/>
              </a:spcBef>
              <a:buNone/>
              <a:defRPr sz="1800" b="1" i="0" baseline="0">
                <a:solidFill>
                  <a:schemeClr val="bg1"/>
                </a:solidFill>
                <a:latin typeface="+mj-lt"/>
              </a:defRPr>
            </a:lvl1pPr>
            <a:lvl2pPr algn="l">
              <a:spcBef>
                <a:spcPts val="0"/>
              </a:spcBef>
              <a:defRPr sz="1800" b="1" i="0" baseline="0">
                <a:solidFill>
                  <a:schemeClr val="bg1"/>
                </a:solidFill>
                <a:latin typeface="+mj-lt"/>
              </a:defRPr>
            </a:lvl2pPr>
            <a:lvl3pPr algn="l">
              <a:spcBef>
                <a:spcPts val="0"/>
              </a:spcBef>
              <a:defRPr sz="1800" b="1" i="0" baseline="0">
                <a:solidFill>
                  <a:schemeClr val="bg1"/>
                </a:solidFill>
                <a:latin typeface="+mj-lt"/>
              </a:defRPr>
            </a:lvl3pPr>
            <a:lvl4pPr algn="l">
              <a:spcBef>
                <a:spcPts val="0"/>
              </a:spcBef>
              <a:defRPr sz="1800" b="1" i="0" baseline="0">
                <a:solidFill>
                  <a:schemeClr val="bg1"/>
                </a:solidFill>
                <a:latin typeface="+mj-lt"/>
              </a:defRPr>
            </a:lvl4pPr>
            <a:lvl5pPr algn="l">
              <a:spcBef>
                <a:spcPts val="0"/>
              </a:spcBef>
              <a:defRPr sz="1800" b="1" i="0" baseline="0">
                <a:solidFill>
                  <a:schemeClr val="bg1"/>
                </a:solidFill>
                <a:latin typeface="+mj-lt"/>
              </a:defRPr>
            </a:lvl5pPr>
          </a:lstStyle>
          <a:p>
            <a:pPr lvl="0"/>
            <a:r>
              <a:rPr lang="it-IT" dirty="0" smtClean="0"/>
              <a:t>Autore Dipartimento/Unità – </a:t>
            </a:r>
            <a:r>
              <a:rPr lang="it-IT" dirty="0" err="1" smtClean="0"/>
              <a:t>Arial</a:t>
            </a:r>
            <a:r>
              <a:rPr lang="it-IT" dirty="0" smtClean="0"/>
              <a:t> 18 </a:t>
            </a:r>
            <a:r>
              <a:rPr lang="it-IT" dirty="0" err="1" smtClean="0"/>
              <a:t>pt</a:t>
            </a:r>
            <a:endParaRPr lang="it-IT" dirty="0" smtClean="0"/>
          </a:p>
        </p:txBody>
      </p:sp>
      <p:sp>
        <p:nvSpPr>
          <p:cNvPr id="9" name="Titolo 8"/>
          <p:cNvSpPr>
            <a:spLocks noGrp="1"/>
          </p:cNvSpPr>
          <p:nvPr userDrawn="1">
            <p:ph type="title" hasCustomPrompt="1"/>
          </p:nvPr>
        </p:nvSpPr>
        <p:spPr>
          <a:xfrm>
            <a:off x="514335" y="2228409"/>
            <a:ext cx="8440819" cy="492443"/>
          </a:xfrm>
        </p:spPr>
        <p:txBody>
          <a:bodyPr lIns="0"/>
          <a:lstStyle>
            <a:lvl1pPr>
              <a:defRPr sz="3200" baseline="0">
                <a:ln>
                  <a:noFill/>
                </a:ln>
                <a:solidFill>
                  <a:schemeClr val="bg1"/>
                </a:solidFill>
              </a:defRPr>
            </a:lvl1pPr>
          </a:lstStyle>
          <a:p>
            <a:r>
              <a:rPr lang="it-IT" dirty="0" smtClean="0"/>
              <a:t>Titolo della presentazione – </a:t>
            </a:r>
            <a:r>
              <a:rPr lang="it-IT" dirty="0" err="1" smtClean="0"/>
              <a:t>Arial</a:t>
            </a:r>
            <a:r>
              <a:rPr lang="it-IT" dirty="0" smtClean="0"/>
              <a:t> 30pt</a:t>
            </a:r>
            <a:endParaRPr lang="it-IT" dirty="0"/>
          </a:p>
        </p:txBody>
      </p:sp>
      <p:pic>
        <p:nvPicPr>
          <p:cNvPr id="2" name="Immagine 1" descr="BAN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2439"/>
            <a:ext cx="9144000" cy="574536"/>
          </a:xfrm>
          <a:prstGeom prst="rect">
            <a:avLst/>
          </a:prstGeom>
        </p:spPr>
      </p:pic>
      <p:sp>
        <p:nvSpPr>
          <p:cNvPr id="10" name="Segnaposto testo 9"/>
          <p:cNvSpPr>
            <a:spLocks noGrp="1"/>
          </p:cNvSpPr>
          <p:nvPr>
            <p:ph type="body" sz="quarter" idx="11" hasCustomPrompt="1"/>
          </p:nvPr>
        </p:nvSpPr>
        <p:spPr>
          <a:xfrm>
            <a:off x="514350" y="4214797"/>
            <a:ext cx="8440738" cy="400110"/>
          </a:xfrm>
        </p:spPr>
        <p:txBody>
          <a:bodyPr lIns="0" anchor="t" anchorCtr="0">
            <a:spAutoFit/>
          </a:bodyPr>
          <a:lstStyle>
            <a:lvl1pPr marL="0" indent="0">
              <a:buNone/>
              <a:defRPr sz="2000" i="1" baseline="0">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it-IT" dirty="0" smtClean="0"/>
              <a:t>Luogo e data – </a:t>
            </a:r>
            <a:r>
              <a:rPr lang="it-IT" dirty="0" err="1" smtClean="0"/>
              <a:t>Arial</a:t>
            </a:r>
            <a:r>
              <a:rPr lang="it-IT" dirty="0" smtClean="0"/>
              <a:t> 20pt </a:t>
            </a:r>
            <a:endParaRPr lang="it-IT" dirty="0"/>
          </a:p>
        </p:txBody>
      </p:sp>
      <p:pic>
        <p:nvPicPr>
          <p:cNvPr id="4" name="Picture 3" descr="LogoENEAcompletoIT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 y="327924"/>
            <a:ext cx="2499360" cy="792480"/>
          </a:xfrm>
          <a:prstGeom prst="rect">
            <a:avLst/>
          </a:prstGeom>
        </p:spPr>
      </p:pic>
    </p:spTree>
    <p:extLst>
      <p:ext uri="{BB962C8B-B14F-4D97-AF65-F5344CB8AC3E}">
        <p14:creationId xmlns:p14="http://schemas.microsoft.com/office/powerpoint/2010/main" val="994971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vuot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02C7C199-0D0D-7840-A88D-785280B31CF7}" type="slidenum">
              <a:rPr lang="it-IT" smtClean="0"/>
              <a:pPr/>
              <a:t>‹N›</a:t>
            </a:fld>
            <a:endParaRPr lang="it-IT"/>
          </a:p>
        </p:txBody>
      </p:sp>
      <p:sp>
        <p:nvSpPr>
          <p:cNvPr id="5" name="Segnaposto testo 4"/>
          <p:cNvSpPr>
            <a:spLocks noGrp="1"/>
          </p:cNvSpPr>
          <p:nvPr>
            <p:ph type="body" sz="quarter" idx="11" hasCustomPrompt="1"/>
          </p:nvPr>
        </p:nvSpPr>
        <p:spPr>
          <a:xfrm>
            <a:off x="413414" y="1071248"/>
            <a:ext cx="8228898" cy="1877437"/>
          </a:xfrm>
        </p:spPr>
        <p:txBody>
          <a:bodyPr/>
          <a:lstStyle/>
          <a:p>
            <a:pPr lvl="0"/>
            <a:r>
              <a:rPr lang="it-IT" dirty="0" err="1" smtClean="0"/>
              <a:t>Lorem</a:t>
            </a:r>
            <a:r>
              <a:rPr lang="it-IT" dirty="0" smtClean="0"/>
              <a:t> </a:t>
            </a:r>
            <a:r>
              <a:rPr lang="it-IT" dirty="0" err="1" smtClean="0"/>
              <a:t>ipsum</a:t>
            </a:r>
            <a:r>
              <a:rPr lang="it-IT" dirty="0" smtClean="0"/>
              <a:t> </a:t>
            </a:r>
            <a:r>
              <a:rPr lang="it-IT" dirty="0" err="1" smtClean="0"/>
              <a:t>dolor</a:t>
            </a:r>
            <a:r>
              <a:rPr lang="it-IT" dirty="0" smtClean="0"/>
              <a:t> sic </a:t>
            </a:r>
            <a:r>
              <a:rPr lang="it-IT" dirty="0" err="1" smtClean="0"/>
              <a:t>amet</a:t>
            </a:r>
            <a:endParaRPr lang="it-IT" dirty="0" smtClean="0"/>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Titolo 5"/>
          <p:cNvSpPr>
            <a:spLocks noGrp="1"/>
          </p:cNvSpPr>
          <p:nvPr>
            <p:ph type="title" hasCustomPrompt="1"/>
          </p:nvPr>
        </p:nvSpPr>
        <p:spPr/>
        <p:txBody>
          <a:bodyPr/>
          <a:lstStyle/>
          <a:p>
            <a:r>
              <a:rPr lang="it-IT" dirty="0" smtClean="0"/>
              <a:t>Titolo</a:t>
            </a:r>
            <a:endParaRPr lang="it-IT" dirty="0"/>
          </a:p>
        </p:txBody>
      </p:sp>
    </p:spTree>
    <p:extLst>
      <p:ext uri="{BB962C8B-B14F-4D97-AF65-F5344CB8AC3E}">
        <p14:creationId xmlns:p14="http://schemas.microsoft.com/office/powerpoint/2010/main" val="41306172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ull_Width Text">
    <p:spTree>
      <p:nvGrpSpPr>
        <p:cNvPr id="1" name=""/>
        <p:cNvGrpSpPr/>
        <p:nvPr/>
      </p:nvGrpSpPr>
      <p:grpSpPr>
        <a:xfrm>
          <a:off x="0" y="0"/>
          <a:ext cx="0" cy="0"/>
          <a:chOff x="0" y="0"/>
          <a:chExt cx="0" cy="0"/>
        </a:xfrm>
      </p:grpSpPr>
      <p:sp>
        <p:nvSpPr>
          <p:cNvPr id="8" name="Text Placeholder 4"/>
          <p:cNvSpPr>
            <a:spLocks noGrp="1"/>
          </p:cNvSpPr>
          <p:nvPr>
            <p:ph type="body" sz="quarter" idx="18" hasCustomPrompt="1"/>
          </p:nvPr>
        </p:nvSpPr>
        <p:spPr>
          <a:xfrm>
            <a:off x="467547" y="1196980"/>
            <a:ext cx="8208538" cy="4392608"/>
          </a:xfrm>
          <a:prstGeom prst="rect">
            <a:avLst/>
          </a:prstGeom>
          <a:noFill/>
          <a:ln/>
          <a:extLst>
            <a:ext uri="{909E8E84-426E-40DD-AFC4-6F175D3DCCD1}">
              <a14:hiddenFill xmlns:a14="http://schemas.microsoft.com/office/drawing/2010/main">
                <a:solidFill>
                  <a:srgbClr val="FFFFFF">
                    <a:alpha val="0"/>
                  </a:srgbClr>
                </a:solidFill>
              </a14:hiddenFill>
            </a:ext>
          </a:extLst>
        </p:spPr>
        <p:txBody>
          <a:bodyPr vert="horz" wrap="square" lIns="0" tIns="45720" rIns="91440" bIns="45720" rtlCol="0" anchor="t" anchorCtr="0">
            <a:normAutofit/>
          </a:bodyPr>
          <a:lstStyle>
            <a:lvl1pPr>
              <a:defRPr lang="en-GB" dirty="0">
                <a:solidFill>
                  <a:schemeClr val="tx1"/>
                </a:solidFill>
              </a:defRPr>
            </a:lvl1pPr>
            <a:lvl2pPr>
              <a:defRPr lang="en-GB" dirty="0" smtClean="0"/>
            </a:lvl2pPr>
            <a:lvl3pPr>
              <a:defRPr lang="en-GB" dirty="0" smtClean="0"/>
            </a:lvl3pPr>
            <a:lvl4pPr>
              <a:defRPr lang="en-GB" dirty="0" smtClean="0"/>
            </a:lvl4pPr>
          </a:lstStyle>
          <a:p>
            <a:pPr lvl="0">
              <a:buClr>
                <a:schemeClr val="bg2"/>
              </a:buClr>
            </a:pPr>
            <a:r>
              <a:rPr lang="en-GB" sz="2000" dirty="0" smtClean="0"/>
              <a:t>Text Here</a:t>
            </a:r>
          </a:p>
          <a:p>
            <a:pPr lvl="1">
              <a:buClr>
                <a:schemeClr val="bg2"/>
              </a:buClr>
            </a:pPr>
            <a:r>
              <a:rPr lang="en-GB" dirty="0" smtClean="0"/>
              <a:t>Text Here</a:t>
            </a:r>
          </a:p>
          <a:p>
            <a:pPr lvl="2">
              <a:buClr>
                <a:schemeClr val="bg2"/>
              </a:buClr>
            </a:pPr>
            <a:r>
              <a:rPr lang="en-GB" dirty="0" smtClean="0"/>
              <a:t>Text Here</a:t>
            </a:r>
          </a:p>
          <a:p>
            <a:pPr lvl="3">
              <a:buClr>
                <a:schemeClr val="bg2"/>
              </a:buClr>
            </a:pPr>
            <a:r>
              <a:rPr lang="en-GB" dirty="0" smtClean="0"/>
              <a:t>Text Here</a:t>
            </a:r>
          </a:p>
          <a:p>
            <a:pPr lvl="0">
              <a:buClr>
                <a:schemeClr val="bg2"/>
              </a:buClr>
            </a:pPr>
            <a:endParaRPr lang="en-GB" dirty="0"/>
          </a:p>
        </p:txBody>
      </p:sp>
      <p:sp>
        <p:nvSpPr>
          <p:cNvPr id="3" name="Title 2"/>
          <p:cNvSpPr>
            <a:spLocks noGrp="1"/>
          </p:cNvSpPr>
          <p:nvPr>
            <p:ph type="title"/>
          </p:nvPr>
        </p:nvSpPr>
        <p:spPr/>
        <p:txBody>
          <a:bodyPr/>
          <a:lstStyle/>
          <a:p>
            <a:r>
              <a:rPr lang="de-DE" smtClean="0"/>
              <a:t>Mastertitelformat bearbeiten</a:t>
            </a:r>
            <a:endParaRPr lang="en-US"/>
          </a:p>
        </p:txBody>
      </p:sp>
      <p:sp>
        <p:nvSpPr>
          <p:cNvPr id="2" name="Slide Number Placeholder 1"/>
          <p:cNvSpPr>
            <a:spLocks noGrp="1"/>
          </p:cNvSpPr>
          <p:nvPr>
            <p:ph type="sldNum" sz="quarter" idx="19"/>
          </p:nvPr>
        </p:nvSpPr>
        <p:spPr/>
        <p:txBody>
          <a:bodyPr/>
          <a:lstStyle/>
          <a:p>
            <a:fld id="{CEF3A036-06B3-4C92-B0F0-5AE41EC14CBC}" type="slidenum">
              <a:rPr lang="en-US" smtClean="0">
                <a:solidFill>
                  <a:srgbClr val="333333">
                    <a:tint val="75000"/>
                  </a:srgbClr>
                </a:solidFill>
              </a:rPr>
              <a:pPr/>
              <a:t>‹N›</a:t>
            </a:fld>
            <a:endParaRPr lang="en-US">
              <a:solidFill>
                <a:srgbClr val="333333">
                  <a:tint val="75000"/>
                </a:srgbClr>
              </a:solidFill>
            </a:endParaRPr>
          </a:p>
        </p:txBody>
      </p:sp>
    </p:spTree>
    <p:extLst>
      <p:ext uri="{BB962C8B-B14F-4D97-AF65-F5344CB8AC3E}">
        <p14:creationId xmlns:p14="http://schemas.microsoft.com/office/powerpoint/2010/main" val="120827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7" name="Rettangolo 6"/>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303802"/>
            <a:ext cx="8229600" cy="400110"/>
          </a:xfrm>
        </p:spPr>
        <p:txBody>
          <a:bodyPr/>
          <a:lstStyle>
            <a:lvl1pPr>
              <a:defRPr sz="2600">
                <a:solidFill>
                  <a:srgbClr val="FFFFFF"/>
                </a:solidFill>
              </a:defRPr>
            </a:lvl1pPr>
          </a:lstStyle>
          <a:p>
            <a:r>
              <a:rPr lang="it-IT" dirty="0" smtClean="0"/>
              <a:t>Titolo della slide – </a:t>
            </a:r>
            <a:r>
              <a:rPr lang="it-IT" dirty="0" err="1" smtClean="0"/>
              <a:t>Arial</a:t>
            </a:r>
            <a:r>
              <a:rPr lang="it-IT" dirty="0" smtClean="0"/>
              <a:t> 26pt </a:t>
            </a:r>
            <a:endParaRPr lang="it-IT" dirty="0"/>
          </a:p>
        </p:txBody>
      </p:sp>
      <p:sp>
        <p:nvSpPr>
          <p:cNvPr id="15" name="Segnaposto testo 14"/>
          <p:cNvSpPr>
            <a:spLocks noGrp="1"/>
          </p:cNvSpPr>
          <p:nvPr>
            <p:ph type="body" sz="quarter" idx="13" hasCustomPrompt="1"/>
          </p:nvPr>
        </p:nvSpPr>
        <p:spPr>
          <a:xfrm>
            <a:off x="413414" y="1253067"/>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smtClean="0"/>
              <a:t>Titolo di secondo livello 20pt </a:t>
            </a:r>
            <a:r>
              <a:rPr lang="it-IT" dirty="0" err="1" smtClean="0"/>
              <a:t>Arial</a:t>
            </a:r>
            <a:r>
              <a:rPr lang="it-IT" dirty="0" smtClean="0"/>
              <a:t> </a:t>
            </a:r>
            <a:r>
              <a:rPr lang="it-IT" dirty="0" err="1" smtClean="0"/>
              <a:t>bold</a:t>
            </a:r>
            <a:endParaRPr lang="it-IT" dirty="0"/>
          </a:p>
        </p:txBody>
      </p:sp>
      <p:sp>
        <p:nvSpPr>
          <p:cNvPr id="17" name="Segnaposto testo 16"/>
          <p:cNvSpPr>
            <a:spLocks noGrp="1"/>
          </p:cNvSpPr>
          <p:nvPr>
            <p:ph type="body" sz="quarter" idx="14" hasCustomPrompt="1"/>
          </p:nvPr>
        </p:nvSpPr>
        <p:spPr>
          <a:xfrm>
            <a:off x="413414" y="2017397"/>
            <a:ext cx="8229599" cy="769441"/>
          </a:xfrm>
        </p:spPr>
        <p:txBody>
          <a:bodyPr wrap="square">
            <a:spAutoFit/>
          </a:bodyPr>
          <a:lstStyle>
            <a:lvl1pPr marL="457200" indent="-457200">
              <a:buFont typeface="+mj-lt"/>
              <a:buAutoNum type="arabicPeriod"/>
              <a:defRPr sz="2000" baseline="0"/>
            </a:lvl1pPr>
            <a:lvl2pPr marL="457200" indent="0">
              <a:buNone/>
              <a:defRPr sz="2000"/>
            </a:lvl2pPr>
            <a:lvl3pPr>
              <a:defRPr sz="2000"/>
            </a:lvl3pPr>
            <a:lvl4pPr>
              <a:defRPr sz="2000"/>
            </a:lvl4pPr>
            <a:lvl5pPr>
              <a:defRPr sz="2000"/>
            </a:lvl5pPr>
          </a:lstStyle>
          <a:p>
            <a:pPr lvl="0"/>
            <a:r>
              <a:rPr lang="it-IT" dirty="0" smtClean="0"/>
              <a:t>Corpo del testo 20pt </a:t>
            </a:r>
            <a:r>
              <a:rPr lang="it-IT" dirty="0" err="1" smtClean="0"/>
              <a:t>Arial</a:t>
            </a:r>
            <a:r>
              <a:rPr lang="it-IT" dirty="0" smtClean="0"/>
              <a:t> regular</a:t>
            </a:r>
          </a:p>
          <a:p>
            <a:pPr lvl="0"/>
            <a:r>
              <a:rPr lang="it-IT" dirty="0" err="1" smtClean="0"/>
              <a:t>Lorem</a:t>
            </a:r>
            <a:r>
              <a:rPr lang="it-IT" dirty="0" smtClean="0"/>
              <a:t> </a:t>
            </a:r>
            <a:r>
              <a:rPr lang="it-IT" dirty="0" err="1" smtClean="0"/>
              <a:t>ipsum</a:t>
            </a:r>
            <a:r>
              <a:rPr lang="it-IT" dirty="0" smtClean="0"/>
              <a:t> </a:t>
            </a:r>
            <a:r>
              <a:rPr lang="it-IT" dirty="0" err="1" smtClean="0"/>
              <a:t>dolor</a:t>
            </a:r>
            <a:r>
              <a:rPr lang="it-IT" dirty="0" smtClean="0"/>
              <a:t> sic </a:t>
            </a:r>
            <a:r>
              <a:rPr lang="it-IT" dirty="0" err="1" smtClean="0"/>
              <a:t>amet</a:t>
            </a:r>
            <a:endParaRPr lang="it-IT" dirty="0" smtClean="0"/>
          </a:p>
        </p:txBody>
      </p:sp>
      <p:sp>
        <p:nvSpPr>
          <p:cNvPr id="19" name="Segnaposto testo 18"/>
          <p:cNvSpPr>
            <a:spLocks noGrp="1"/>
          </p:cNvSpPr>
          <p:nvPr>
            <p:ph type="body" sz="quarter" idx="15" hasCustomPrompt="1"/>
          </p:nvPr>
        </p:nvSpPr>
        <p:spPr>
          <a:xfrm>
            <a:off x="413414" y="3409088"/>
            <a:ext cx="8229599" cy="929485"/>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dirty="0" smtClean="0"/>
              <a:t>Lista 16pt </a:t>
            </a:r>
            <a:r>
              <a:rPr lang="it-IT" dirty="0" err="1" smtClean="0"/>
              <a:t>Arial</a:t>
            </a:r>
            <a:r>
              <a:rPr lang="it-IT" dirty="0" smtClean="0"/>
              <a:t> regular</a:t>
            </a:r>
          </a:p>
          <a:p>
            <a:pPr lvl="0"/>
            <a:r>
              <a:rPr lang="it-IT" dirty="0" err="1" smtClean="0"/>
              <a:t>Lorem</a:t>
            </a:r>
            <a:r>
              <a:rPr lang="it-IT" dirty="0" smtClean="0"/>
              <a:t> </a:t>
            </a:r>
            <a:r>
              <a:rPr lang="it-IT" dirty="0" err="1" smtClean="0"/>
              <a:t>ipsum</a:t>
            </a:r>
            <a:endParaRPr lang="it-IT" dirty="0" smtClean="0"/>
          </a:p>
          <a:p>
            <a:pPr lvl="0"/>
            <a:r>
              <a:rPr lang="it-IT" dirty="0" err="1" smtClean="0"/>
              <a:t>Lorem</a:t>
            </a:r>
            <a:r>
              <a:rPr lang="it-IT" dirty="0" smtClean="0"/>
              <a:t> </a:t>
            </a:r>
            <a:r>
              <a:rPr lang="it-IT" dirty="0" err="1" smtClean="0"/>
              <a:t>ipusm</a:t>
            </a:r>
            <a:endParaRPr lang="it-IT" dirty="0"/>
          </a:p>
        </p:txBody>
      </p:sp>
      <p:sp>
        <p:nvSpPr>
          <p:cNvPr id="11" name="Segnaposto piè di pagina 3"/>
          <p:cNvSpPr>
            <a:spLocks noGrp="1"/>
          </p:cNvSpPr>
          <p:nvPr>
            <p:ph type="ftr" sz="quarter" idx="3"/>
          </p:nvPr>
        </p:nvSpPr>
        <p:spPr>
          <a:xfrm>
            <a:off x="1754189" y="6356350"/>
            <a:ext cx="63160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ENEA activities for resource efficiency along the value chain</a:t>
            </a:r>
            <a:endParaRPr lang="it-IT" dirty="0"/>
          </a:p>
        </p:txBody>
      </p:sp>
    </p:spTree>
    <p:extLst>
      <p:ext uri="{BB962C8B-B14F-4D97-AF65-F5344CB8AC3E}">
        <p14:creationId xmlns:p14="http://schemas.microsoft.com/office/powerpoint/2010/main" val="103493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olo e contenuto">
    <p:spTree>
      <p:nvGrpSpPr>
        <p:cNvPr id="1" name=""/>
        <p:cNvGrpSpPr/>
        <p:nvPr/>
      </p:nvGrpSpPr>
      <p:grpSpPr>
        <a:xfrm>
          <a:off x="0" y="0"/>
          <a:ext cx="0" cy="0"/>
          <a:chOff x="0" y="0"/>
          <a:chExt cx="0" cy="0"/>
        </a:xfrm>
      </p:grpSpPr>
      <p:sp>
        <p:nvSpPr>
          <p:cNvPr id="7" name="Rettangolo 6"/>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303802"/>
            <a:ext cx="8229600" cy="400110"/>
          </a:xfrm>
        </p:spPr>
        <p:txBody>
          <a:bodyPr/>
          <a:lstStyle>
            <a:lvl1pPr>
              <a:defRPr sz="2600">
                <a:solidFill>
                  <a:srgbClr val="FFFFFF"/>
                </a:solidFill>
              </a:defRPr>
            </a:lvl1pPr>
          </a:lstStyle>
          <a:p>
            <a:r>
              <a:rPr lang="it-IT" dirty="0" smtClean="0"/>
              <a:t>Titolo della slide – </a:t>
            </a:r>
            <a:r>
              <a:rPr lang="it-IT" dirty="0" err="1" smtClean="0"/>
              <a:t>Arial</a:t>
            </a:r>
            <a:r>
              <a:rPr lang="it-IT" dirty="0" smtClean="0"/>
              <a:t> 26pt </a:t>
            </a:r>
            <a:endParaRPr lang="it-IT" dirty="0"/>
          </a:p>
        </p:txBody>
      </p:sp>
      <p:sp>
        <p:nvSpPr>
          <p:cNvPr id="15" name="Segnaposto testo 14"/>
          <p:cNvSpPr>
            <a:spLocks noGrp="1"/>
          </p:cNvSpPr>
          <p:nvPr>
            <p:ph type="body" sz="quarter" idx="13" hasCustomPrompt="1"/>
          </p:nvPr>
        </p:nvSpPr>
        <p:spPr>
          <a:xfrm>
            <a:off x="413414" y="1253067"/>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smtClean="0"/>
              <a:t>Titolo di secondo livello 20pt </a:t>
            </a:r>
            <a:r>
              <a:rPr lang="it-IT" dirty="0" err="1" smtClean="0"/>
              <a:t>Arial</a:t>
            </a:r>
            <a:r>
              <a:rPr lang="it-IT" dirty="0" smtClean="0"/>
              <a:t> </a:t>
            </a:r>
            <a:r>
              <a:rPr lang="it-IT" dirty="0" err="1" smtClean="0"/>
              <a:t>bold</a:t>
            </a:r>
            <a:endParaRPr lang="it-IT" dirty="0"/>
          </a:p>
        </p:txBody>
      </p:sp>
      <p:sp>
        <p:nvSpPr>
          <p:cNvPr id="17" name="Segnaposto testo 16"/>
          <p:cNvSpPr>
            <a:spLocks noGrp="1"/>
          </p:cNvSpPr>
          <p:nvPr>
            <p:ph type="body" sz="quarter" idx="14" hasCustomPrompt="1"/>
          </p:nvPr>
        </p:nvSpPr>
        <p:spPr>
          <a:xfrm>
            <a:off x="413414" y="2017397"/>
            <a:ext cx="8229599" cy="769441"/>
          </a:xfrm>
        </p:spPr>
        <p:txBody>
          <a:bodyPr wrap="square">
            <a:spAutoFit/>
          </a:bodyPr>
          <a:lstStyle>
            <a:lvl1pPr marL="457200" indent="-457200">
              <a:buFont typeface="+mj-lt"/>
              <a:buAutoNum type="arabicPeriod"/>
              <a:defRPr sz="2000" baseline="0"/>
            </a:lvl1pPr>
            <a:lvl2pPr marL="457200" indent="0">
              <a:buNone/>
              <a:defRPr sz="2000"/>
            </a:lvl2pPr>
            <a:lvl3pPr>
              <a:defRPr sz="2000"/>
            </a:lvl3pPr>
            <a:lvl4pPr>
              <a:defRPr sz="2000"/>
            </a:lvl4pPr>
            <a:lvl5pPr>
              <a:defRPr sz="2000"/>
            </a:lvl5pPr>
          </a:lstStyle>
          <a:p>
            <a:pPr lvl="0"/>
            <a:r>
              <a:rPr lang="it-IT" dirty="0" smtClean="0"/>
              <a:t>Corpo del testo 20pt </a:t>
            </a:r>
            <a:r>
              <a:rPr lang="it-IT" dirty="0" err="1" smtClean="0"/>
              <a:t>Arial</a:t>
            </a:r>
            <a:r>
              <a:rPr lang="it-IT" dirty="0" smtClean="0"/>
              <a:t> regular</a:t>
            </a:r>
          </a:p>
          <a:p>
            <a:pPr lvl="0"/>
            <a:r>
              <a:rPr lang="it-IT" dirty="0" err="1" smtClean="0"/>
              <a:t>Lorem</a:t>
            </a:r>
            <a:r>
              <a:rPr lang="it-IT" dirty="0" smtClean="0"/>
              <a:t> </a:t>
            </a:r>
            <a:r>
              <a:rPr lang="it-IT" dirty="0" err="1" smtClean="0"/>
              <a:t>ipsum</a:t>
            </a:r>
            <a:r>
              <a:rPr lang="it-IT" dirty="0" smtClean="0"/>
              <a:t> </a:t>
            </a:r>
            <a:r>
              <a:rPr lang="it-IT" dirty="0" err="1" smtClean="0"/>
              <a:t>dolor</a:t>
            </a:r>
            <a:r>
              <a:rPr lang="it-IT" dirty="0" smtClean="0"/>
              <a:t> sic </a:t>
            </a:r>
            <a:r>
              <a:rPr lang="it-IT" dirty="0" err="1" smtClean="0"/>
              <a:t>amet</a:t>
            </a:r>
            <a:endParaRPr lang="it-IT" dirty="0" smtClean="0"/>
          </a:p>
        </p:txBody>
      </p:sp>
      <p:sp>
        <p:nvSpPr>
          <p:cNvPr id="19" name="Segnaposto testo 18"/>
          <p:cNvSpPr>
            <a:spLocks noGrp="1"/>
          </p:cNvSpPr>
          <p:nvPr>
            <p:ph type="body" sz="quarter" idx="15" hasCustomPrompt="1"/>
          </p:nvPr>
        </p:nvSpPr>
        <p:spPr>
          <a:xfrm>
            <a:off x="413414" y="3409088"/>
            <a:ext cx="8229599" cy="929485"/>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dirty="0" smtClean="0"/>
              <a:t>Lista 16pt </a:t>
            </a:r>
            <a:r>
              <a:rPr lang="it-IT" dirty="0" err="1" smtClean="0"/>
              <a:t>Arial</a:t>
            </a:r>
            <a:r>
              <a:rPr lang="it-IT" dirty="0" smtClean="0"/>
              <a:t> regular</a:t>
            </a:r>
          </a:p>
          <a:p>
            <a:pPr lvl="0"/>
            <a:r>
              <a:rPr lang="it-IT" dirty="0" err="1" smtClean="0"/>
              <a:t>Lorem</a:t>
            </a:r>
            <a:r>
              <a:rPr lang="it-IT" dirty="0" smtClean="0"/>
              <a:t> </a:t>
            </a:r>
            <a:r>
              <a:rPr lang="it-IT" dirty="0" err="1" smtClean="0"/>
              <a:t>ipsum</a:t>
            </a:r>
            <a:endParaRPr lang="it-IT" dirty="0" smtClean="0"/>
          </a:p>
          <a:p>
            <a:pPr lvl="0"/>
            <a:r>
              <a:rPr lang="it-IT" dirty="0" err="1" smtClean="0"/>
              <a:t>Lorem</a:t>
            </a:r>
            <a:r>
              <a:rPr lang="it-IT" dirty="0" smtClean="0"/>
              <a:t> </a:t>
            </a:r>
            <a:r>
              <a:rPr lang="it-IT" dirty="0" err="1" smtClean="0"/>
              <a:t>ipusm</a:t>
            </a:r>
            <a:endParaRPr lang="it-IT" dirty="0"/>
          </a:p>
        </p:txBody>
      </p:sp>
      <p:sp>
        <p:nvSpPr>
          <p:cNvPr id="10" name="Segnaposto numero diapositiva 5"/>
          <p:cNvSpPr>
            <a:spLocks noGrp="1"/>
          </p:cNvSpPr>
          <p:nvPr>
            <p:ph type="sldNum" sz="quarter" idx="4"/>
          </p:nvPr>
        </p:nvSpPr>
        <p:spPr>
          <a:xfrm>
            <a:off x="8197272" y="6356352"/>
            <a:ext cx="48952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pPr/>
              <a:t>‹N›</a:t>
            </a:fld>
            <a:endParaRPr lang="it-IT"/>
          </a:p>
        </p:txBody>
      </p:sp>
      <p:sp>
        <p:nvSpPr>
          <p:cNvPr id="11" name="Segnaposto piè di pagina 3"/>
          <p:cNvSpPr>
            <a:spLocks noGrp="1"/>
          </p:cNvSpPr>
          <p:nvPr>
            <p:ph type="ftr" sz="quarter" idx="3"/>
          </p:nvPr>
        </p:nvSpPr>
        <p:spPr>
          <a:xfrm>
            <a:off x="1754189" y="6356350"/>
            <a:ext cx="63160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ENEA activities for resource efficiency along the value chain</a:t>
            </a:r>
            <a:endParaRPr lang="it-IT" dirty="0"/>
          </a:p>
        </p:txBody>
      </p:sp>
    </p:spTree>
    <p:extLst>
      <p:ext uri="{BB962C8B-B14F-4D97-AF65-F5344CB8AC3E}">
        <p14:creationId xmlns:p14="http://schemas.microsoft.com/office/powerpoint/2010/main" val="386916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7" name="Rettangolo 6"/>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303802"/>
            <a:ext cx="8229600" cy="400110"/>
          </a:xfrm>
        </p:spPr>
        <p:txBody>
          <a:bodyPr/>
          <a:lstStyle>
            <a:lvl1pPr>
              <a:defRPr sz="2600">
                <a:solidFill>
                  <a:srgbClr val="FFFFFF"/>
                </a:solidFill>
              </a:defRPr>
            </a:lvl1pPr>
          </a:lstStyle>
          <a:p>
            <a:r>
              <a:rPr lang="it-IT" dirty="0" smtClean="0"/>
              <a:t>Titolo della slide – </a:t>
            </a:r>
            <a:r>
              <a:rPr lang="it-IT" dirty="0" err="1" smtClean="0"/>
              <a:t>Arial</a:t>
            </a:r>
            <a:r>
              <a:rPr lang="it-IT" dirty="0" smtClean="0"/>
              <a:t> 26pt </a:t>
            </a:r>
            <a:endParaRPr lang="it-IT" dirty="0"/>
          </a:p>
        </p:txBody>
      </p:sp>
      <p:sp>
        <p:nvSpPr>
          <p:cNvPr id="15" name="Segnaposto testo 14"/>
          <p:cNvSpPr>
            <a:spLocks noGrp="1"/>
          </p:cNvSpPr>
          <p:nvPr>
            <p:ph type="body" sz="quarter" idx="13" hasCustomPrompt="1"/>
          </p:nvPr>
        </p:nvSpPr>
        <p:spPr>
          <a:xfrm>
            <a:off x="413414" y="1253067"/>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smtClean="0"/>
              <a:t>Titolo di secondo livello 20pt </a:t>
            </a:r>
            <a:r>
              <a:rPr lang="it-IT" dirty="0" err="1" smtClean="0"/>
              <a:t>Arial</a:t>
            </a:r>
            <a:r>
              <a:rPr lang="it-IT" dirty="0" smtClean="0"/>
              <a:t> </a:t>
            </a:r>
            <a:r>
              <a:rPr lang="it-IT" dirty="0" err="1" smtClean="0"/>
              <a:t>bold</a:t>
            </a:r>
            <a:endParaRPr lang="it-IT" dirty="0"/>
          </a:p>
        </p:txBody>
      </p:sp>
      <p:sp>
        <p:nvSpPr>
          <p:cNvPr id="17" name="Segnaposto testo 16"/>
          <p:cNvSpPr>
            <a:spLocks noGrp="1"/>
          </p:cNvSpPr>
          <p:nvPr>
            <p:ph type="body" sz="quarter" idx="14" hasCustomPrompt="1"/>
          </p:nvPr>
        </p:nvSpPr>
        <p:spPr>
          <a:xfrm>
            <a:off x="413414" y="2017397"/>
            <a:ext cx="8229599" cy="769441"/>
          </a:xfrm>
        </p:spPr>
        <p:txBody>
          <a:bodyPr wrap="square">
            <a:spAutoFit/>
          </a:bodyPr>
          <a:lstStyle>
            <a:lvl1pPr marL="457200" indent="-457200">
              <a:buFont typeface="+mj-lt"/>
              <a:buAutoNum type="arabicPeriod"/>
              <a:defRPr sz="2000" baseline="0"/>
            </a:lvl1pPr>
            <a:lvl2pPr marL="457200" indent="0">
              <a:buNone/>
              <a:defRPr sz="2000"/>
            </a:lvl2pPr>
            <a:lvl3pPr>
              <a:defRPr sz="2000"/>
            </a:lvl3pPr>
            <a:lvl4pPr>
              <a:defRPr sz="2000"/>
            </a:lvl4pPr>
            <a:lvl5pPr>
              <a:defRPr sz="2000"/>
            </a:lvl5pPr>
          </a:lstStyle>
          <a:p>
            <a:pPr lvl="0"/>
            <a:r>
              <a:rPr lang="it-IT" dirty="0" smtClean="0"/>
              <a:t>Corpo del testo 20pt </a:t>
            </a:r>
            <a:r>
              <a:rPr lang="it-IT" dirty="0" err="1" smtClean="0"/>
              <a:t>Arial</a:t>
            </a:r>
            <a:r>
              <a:rPr lang="it-IT" dirty="0" smtClean="0"/>
              <a:t> regular</a:t>
            </a:r>
          </a:p>
          <a:p>
            <a:pPr lvl="0"/>
            <a:r>
              <a:rPr lang="it-IT" dirty="0" err="1" smtClean="0"/>
              <a:t>Lorem</a:t>
            </a:r>
            <a:r>
              <a:rPr lang="it-IT" dirty="0" smtClean="0"/>
              <a:t> </a:t>
            </a:r>
            <a:r>
              <a:rPr lang="it-IT" dirty="0" err="1" smtClean="0"/>
              <a:t>ipsum</a:t>
            </a:r>
            <a:r>
              <a:rPr lang="it-IT" dirty="0" smtClean="0"/>
              <a:t> </a:t>
            </a:r>
            <a:r>
              <a:rPr lang="it-IT" dirty="0" err="1" smtClean="0"/>
              <a:t>dolor</a:t>
            </a:r>
            <a:r>
              <a:rPr lang="it-IT" dirty="0" smtClean="0"/>
              <a:t> sic </a:t>
            </a:r>
            <a:r>
              <a:rPr lang="it-IT" dirty="0" err="1" smtClean="0"/>
              <a:t>amet</a:t>
            </a:r>
            <a:endParaRPr lang="it-IT" dirty="0" smtClean="0"/>
          </a:p>
        </p:txBody>
      </p:sp>
      <p:sp>
        <p:nvSpPr>
          <p:cNvPr id="19" name="Segnaposto testo 18"/>
          <p:cNvSpPr>
            <a:spLocks noGrp="1"/>
          </p:cNvSpPr>
          <p:nvPr>
            <p:ph type="body" sz="quarter" idx="15" hasCustomPrompt="1"/>
          </p:nvPr>
        </p:nvSpPr>
        <p:spPr>
          <a:xfrm>
            <a:off x="413414" y="3409088"/>
            <a:ext cx="8229599" cy="929485"/>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dirty="0" smtClean="0"/>
              <a:t>Lista 16pt </a:t>
            </a:r>
            <a:r>
              <a:rPr lang="it-IT" dirty="0" err="1" smtClean="0"/>
              <a:t>Arial</a:t>
            </a:r>
            <a:r>
              <a:rPr lang="it-IT" dirty="0" smtClean="0"/>
              <a:t> regular</a:t>
            </a:r>
          </a:p>
          <a:p>
            <a:pPr lvl="0"/>
            <a:r>
              <a:rPr lang="it-IT" dirty="0" err="1" smtClean="0"/>
              <a:t>Lorem</a:t>
            </a:r>
            <a:r>
              <a:rPr lang="it-IT" dirty="0" smtClean="0"/>
              <a:t> </a:t>
            </a:r>
            <a:r>
              <a:rPr lang="it-IT" dirty="0" err="1" smtClean="0"/>
              <a:t>ipsum</a:t>
            </a:r>
            <a:endParaRPr lang="it-IT" dirty="0" smtClean="0"/>
          </a:p>
          <a:p>
            <a:pPr lvl="0"/>
            <a:r>
              <a:rPr lang="it-IT" dirty="0" err="1" smtClean="0"/>
              <a:t>Lorem</a:t>
            </a:r>
            <a:r>
              <a:rPr lang="it-IT" dirty="0" smtClean="0"/>
              <a:t> </a:t>
            </a:r>
            <a:r>
              <a:rPr lang="it-IT" dirty="0" err="1" smtClean="0"/>
              <a:t>ipusm</a:t>
            </a:r>
            <a:endParaRPr lang="it-IT" dirty="0"/>
          </a:p>
        </p:txBody>
      </p:sp>
      <p:sp>
        <p:nvSpPr>
          <p:cNvPr id="10" name="Segnaposto numero diapositiva 5"/>
          <p:cNvSpPr>
            <a:spLocks noGrp="1"/>
          </p:cNvSpPr>
          <p:nvPr>
            <p:ph type="sldNum" sz="quarter" idx="4"/>
          </p:nvPr>
        </p:nvSpPr>
        <p:spPr>
          <a:xfrm>
            <a:off x="8197272" y="6356352"/>
            <a:ext cx="48952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pPr/>
              <a:t>‹N›</a:t>
            </a:fld>
            <a:endParaRPr lang="it-IT"/>
          </a:p>
        </p:txBody>
      </p:sp>
      <p:sp>
        <p:nvSpPr>
          <p:cNvPr id="11" name="Segnaposto piè di pagina 3"/>
          <p:cNvSpPr>
            <a:spLocks noGrp="1"/>
          </p:cNvSpPr>
          <p:nvPr>
            <p:ph type="ftr" sz="quarter" idx="3"/>
          </p:nvPr>
        </p:nvSpPr>
        <p:spPr>
          <a:xfrm>
            <a:off x="1754189" y="6356350"/>
            <a:ext cx="63160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ENEA per l’Economia Circolare – Milano 10 luglio 2018</a:t>
            </a:r>
            <a:endParaRPr lang="it-IT" dirty="0"/>
          </a:p>
        </p:txBody>
      </p:sp>
    </p:spTree>
    <p:extLst>
      <p:ext uri="{BB962C8B-B14F-4D97-AF65-F5344CB8AC3E}">
        <p14:creationId xmlns:p14="http://schemas.microsoft.com/office/powerpoint/2010/main" val="204223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303802"/>
            <a:ext cx="8229600" cy="400110"/>
          </a:xfrm>
        </p:spPr>
        <p:txBody>
          <a:bodyPr/>
          <a:lstStyle>
            <a:lvl1pPr>
              <a:defRPr sz="2600">
                <a:solidFill>
                  <a:srgbClr val="FFFFFF"/>
                </a:solidFill>
                <a:latin typeface="Arial Narrow" panose="020B0606020202030204" pitchFamily="34" charset="0"/>
              </a:defRPr>
            </a:lvl1pPr>
          </a:lstStyle>
          <a:p>
            <a:r>
              <a:rPr lang="it-IT" dirty="0" smtClean="0"/>
              <a:t>Titolo della slide – </a:t>
            </a:r>
            <a:r>
              <a:rPr lang="it-IT" dirty="0" err="1" smtClean="0"/>
              <a:t>Arial</a:t>
            </a:r>
            <a:r>
              <a:rPr lang="it-IT" dirty="0" smtClean="0"/>
              <a:t> 26pt </a:t>
            </a:r>
            <a:endParaRPr lang="it-IT" dirty="0"/>
          </a:p>
        </p:txBody>
      </p:sp>
      <p:sp>
        <p:nvSpPr>
          <p:cNvPr id="6" name="Segnaposto numero diapositiva 5"/>
          <p:cNvSpPr>
            <a:spLocks noGrp="1"/>
          </p:cNvSpPr>
          <p:nvPr>
            <p:ph type="sldNum" sz="quarter" idx="12"/>
          </p:nvPr>
        </p:nvSpPr>
        <p:spPr>
          <a:xfrm>
            <a:off x="6553200" y="6356352"/>
            <a:ext cx="2133600" cy="365125"/>
          </a:xfrm>
        </p:spPr>
        <p:txBody>
          <a:bodyPr/>
          <a:lstStyle>
            <a:lvl1pPr>
              <a:defRPr sz="1000">
                <a:latin typeface="Arial Narrow" panose="020B0606020202030204" pitchFamily="34" charset="0"/>
              </a:defRPr>
            </a:lvl1pPr>
          </a:lstStyle>
          <a:p>
            <a:fld id="{02C7C199-0D0D-7840-A88D-785280B31CF7}" type="slidenum">
              <a:rPr lang="it-IT" smtClean="0"/>
              <a:pPr/>
              <a:t>‹N›</a:t>
            </a:fld>
            <a:endParaRPr lang="it-IT" dirty="0"/>
          </a:p>
        </p:txBody>
      </p:sp>
      <p:sp>
        <p:nvSpPr>
          <p:cNvPr id="15" name="Segnaposto testo 14"/>
          <p:cNvSpPr>
            <a:spLocks noGrp="1"/>
          </p:cNvSpPr>
          <p:nvPr>
            <p:ph type="body" sz="quarter" idx="13" hasCustomPrompt="1"/>
          </p:nvPr>
        </p:nvSpPr>
        <p:spPr>
          <a:xfrm>
            <a:off x="413414" y="1253067"/>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smtClean="0"/>
              <a:t>Titolo di secondo livello 20pt </a:t>
            </a:r>
            <a:r>
              <a:rPr lang="it-IT" dirty="0" err="1" smtClean="0"/>
              <a:t>Arial</a:t>
            </a:r>
            <a:r>
              <a:rPr lang="it-IT" dirty="0" smtClean="0"/>
              <a:t> </a:t>
            </a:r>
            <a:r>
              <a:rPr lang="it-IT" dirty="0" err="1" smtClean="0"/>
              <a:t>bold</a:t>
            </a:r>
            <a:endParaRPr lang="it-IT" dirty="0"/>
          </a:p>
        </p:txBody>
      </p:sp>
      <p:sp>
        <p:nvSpPr>
          <p:cNvPr id="17" name="Segnaposto testo 16"/>
          <p:cNvSpPr>
            <a:spLocks noGrp="1"/>
          </p:cNvSpPr>
          <p:nvPr>
            <p:ph type="body" sz="quarter" idx="14" hasCustomPrompt="1"/>
          </p:nvPr>
        </p:nvSpPr>
        <p:spPr>
          <a:xfrm>
            <a:off x="413414" y="2017397"/>
            <a:ext cx="8229599" cy="769441"/>
          </a:xfrm>
        </p:spPr>
        <p:txBody>
          <a:bodyPr wrap="square">
            <a:spAutoFit/>
          </a:bodyPr>
          <a:lstStyle>
            <a:lvl1pPr marL="457200" indent="-457200">
              <a:buFont typeface="+mj-lt"/>
              <a:buAutoNum type="arabicPeriod"/>
              <a:defRPr sz="2000" baseline="0"/>
            </a:lvl1pPr>
            <a:lvl2pPr marL="457200" indent="0">
              <a:buNone/>
              <a:defRPr sz="2000"/>
            </a:lvl2pPr>
            <a:lvl3pPr>
              <a:defRPr sz="2000"/>
            </a:lvl3pPr>
            <a:lvl4pPr>
              <a:defRPr sz="2000"/>
            </a:lvl4pPr>
            <a:lvl5pPr>
              <a:defRPr sz="2000"/>
            </a:lvl5pPr>
          </a:lstStyle>
          <a:p>
            <a:pPr lvl="0"/>
            <a:r>
              <a:rPr lang="it-IT" dirty="0" smtClean="0"/>
              <a:t>Corpo del testo 20pt </a:t>
            </a:r>
            <a:r>
              <a:rPr lang="it-IT" dirty="0" err="1" smtClean="0"/>
              <a:t>Arial</a:t>
            </a:r>
            <a:r>
              <a:rPr lang="it-IT" dirty="0" smtClean="0"/>
              <a:t> regular</a:t>
            </a:r>
          </a:p>
          <a:p>
            <a:pPr lvl="0"/>
            <a:r>
              <a:rPr lang="it-IT" dirty="0" err="1" smtClean="0"/>
              <a:t>Lorem</a:t>
            </a:r>
            <a:r>
              <a:rPr lang="it-IT" dirty="0" smtClean="0"/>
              <a:t> </a:t>
            </a:r>
            <a:r>
              <a:rPr lang="it-IT" dirty="0" err="1" smtClean="0"/>
              <a:t>ipsum</a:t>
            </a:r>
            <a:r>
              <a:rPr lang="it-IT" dirty="0" smtClean="0"/>
              <a:t> </a:t>
            </a:r>
            <a:r>
              <a:rPr lang="it-IT" dirty="0" err="1" smtClean="0"/>
              <a:t>dolor</a:t>
            </a:r>
            <a:r>
              <a:rPr lang="it-IT" dirty="0" smtClean="0"/>
              <a:t> sic </a:t>
            </a:r>
            <a:r>
              <a:rPr lang="it-IT" dirty="0" err="1" smtClean="0"/>
              <a:t>amet</a:t>
            </a:r>
            <a:endParaRPr lang="it-IT" dirty="0" smtClean="0"/>
          </a:p>
        </p:txBody>
      </p:sp>
      <p:sp>
        <p:nvSpPr>
          <p:cNvPr id="19" name="Segnaposto testo 18"/>
          <p:cNvSpPr>
            <a:spLocks noGrp="1"/>
          </p:cNvSpPr>
          <p:nvPr>
            <p:ph type="body" sz="quarter" idx="15" hasCustomPrompt="1"/>
          </p:nvPr>
        </p:nvSpPr>
        <p:spPr>
          <a:xfrm>
            <a:off x="413414" y="3409088"/>
            <a:ext cx="8229599" cy="929485"/>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dirty="0" smtClean="0"/>
              <a:t>Lista 16pt </a:t>
            </a:r>
            <a:r>
              <a:rPr lang="it-IT" dirty="0" err="1" smtClean="0"/>
              <a:t>Arial</a:t>
            </a:r>
            <a:r>
              <a:rPr lang="it-IT" dirty="0" smtClean="0"/>
              <a:t> regular</a:t>
            </a:r>
          </a:p>
          <a:p>
            <a:pPr lvl="0"/>
            <a:r>
              <a:rPr lang="it-IT" dirty="0" err="1" smtClean="0"/>
              <a:t>Lorem</a:t>
            </a:r>
            <a:r>
              <a:rPr lang="it-IT" dirty="0" smtClean="0"/>
              <a:t> </a:t>
            </a:r>
            <a:r>
              <a:rPr lang="it-IT" dirty="0" err="1" smtClean="0"/>
              <a:t>ipsum</a:t>
            </a:r>
            <a:endParaRPr lang="it-IT" dirty="0" smtClean="0"/>
          </a:p>
          <a:p>
            <a:pPr lvl="0"/>
            <a:r>
              <a:rPr lang="it-IT" dirty="0" err="1" smtClean="0"/>
              <a:t>Lorem</a:t>
            </a:r>
            <a:r>
              <a:rPr lang="it-IT" dirty="0" smtClean="0"/>
              <a:t> </a:t>
            </a:r>
            <a:r>
              <a:rPr lang="it-IT" dirty="0" err="1" smtClean="0"/>
              <a:t>ipusm</a:t>
            </a:r>
            <a:endParaRPr lang="it-IT" dirty="0"/>
          </a:p>
        </p:txBody>
      </p:sp>
    </p:spTree>
    <p:extLst>
      <p:ext uri="{BB962C8B-B14F-4D97-AF65-F5344CB8AC3E}">
        <p14:creationId xmlns:p14="http://schemas.microsoft.com/office/powerpoint/2010/main" val="14095602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7" name="Rettangolo 6"/>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303802"/>
            <a:ext cx="8229600" cy="400110"/>
          </a:xfrm>
        </p:spPr>
        <p:txBody>
          <a:bodyPr/>
          <a:lstStyle>
            <a:lvl1pPr>
              <a:defRPr>
                <a:solidFill>
                  <a:srgbClr val="FFFFFF"/>
                </a:solidFill>
                <a:latin typeface="Arial Narrow" panose="020B0606020202030204" pitchFamily="34" charset="0"/>
              </a:defRPr>
            </a:lvl1pPr>
          </a:lstStyle>
          <a:p>
            <a:r>
              <a:rPr lang="it-IT" dirty="0" smtClean="0"/>
              <a:t>Titolo della slide</a:t>
            </a:r>
            <a:endParaRPr lang="it-IT" dirty="0"/>
          </a:p>
        </p:txBody>
      </p:sp>
      <p:sp>
        <p:nvSpPr>
          <p:cNvPr id="3" name="Segnaposto contenuto 2"/>
          <p:cNvSpPr>
            <a:spLocks noGrp="1"/>
          </p:cNvSpPr>
          <p:nvPr>
            <p:ph idx="1" hasCustomPrompt="1"/>
          </p:nvPr>
        </p:nvSpPr>
        <p:spPr>
          <a:xfrm>
            <a:off x="457200" y="1600201"/>
            <a:ext cx="8229600" cy="400110"/>
          </a:xfrm>
        </p:spPr>
        <p:txBody>
          <a:bodyPr>
            <a:spAutoFit/>
          </a:bodyPr>
          <a:lstStyle>
            <a:lvl1pPr marL="0" indent="0">
              <a:buNone/>
              <a:defRPr sz="2000" baseline="0"/>
            </a:lvl1pPr>
          </a:lstStyle>
          <a:p>
            <a:pPr lvl="0"/>
            <a:r>
              <a:rPr lang="it-IT" dirty="0" smtClean="0"/>
              <a:t>Testo</a:t>
            </a:r>
            <a:endParaRPr lang="it-IT" dirty="0"/>
          </a:p>
        </p:txBody>
      </p:sp>
      <p:sp>
        <p:nvSpPr>
          <p:cNvPr id="6" name="Segnaposto numero diapositiva 5"/>
          <p:cNvSpPr>
            <a:spLocks noGrp="1"/>
          </p:cNvSpPr>
          <p:nvPr>
            <p:ph type="sldNum" sz="quarter" idx="12"/>
          </p:nvPr>
        </p:nvSpPr>
        <p:spPr>
          <a:xfrm>
            <a:off x="6553200" y="6356352"/>
            <a:ext cx="2133600" cy="365125"/>
          </a:xfrm>
        </p:spPr>
        <p:txBody>
          <a:bodyPr/>
          <a:lstStyle>
            <a:lvl1pPr>
              <a:defRPr sz="1000">
                <a:latin typeface="Arial Narrow" panose="020B0606020202030204" pitchFamily="34" charset="0"/>
              </a:defRPr>
            </a:lvl1pPr>
          </a:lstStyle>
          <a:p>
            <a:fld id="{02C7C199-0D0D-7840-A88D-785280B31CF7}" type="slidenum">
              <a:rPr lang="it-IT" smtClean="0"/>
              <a:pPr/>
              <a:t>‹N›</a:t>
            </a:fld>
            <a:endParaRPr lang="it-IT" dirty="0"/>
          </a:p>
        </p:txBody>
      </p:sp>
      <p:sp>
        <p:nvSpPr>
          <p:cNvPr id="5" name="Segnaposto tabella 4"/>
          <p:cNvSpPr>
            <a:spLocks noGrp="1"/>
          </p:cNvSpPr>
          <p:nvPr>
            <p:ph type="tbl" sz="quarter" idx="13" hasCustomPrompt="1"/>
          </p:nvPr>
        </p:nvSpPr>
        <p:spPr>
          <a:xfrm>
            <a:off x="457200" y="2495552"/>
            <a:ext cx="8185150" cy="3255433"/>
          </a:xfrm>
        </p:spPr>
        <p:txBody>
          <a:bodyPr>
            <a:normAutofit/>
          </a:bodyPr>
          <a:lstStyle>
            <a:lvl1pPr marL="0" indent="0">
              <a:buNone/>
              <a:defRPr sz="1800" baseline="0"/>
            </a:lvl1pPr>
          </a:lstStyle>
          <a:p>
            <a:r>
              <a:rPr lang="it-IT" dirty="0" smtClean="0"/>
              <a:t>Cliccare sull’icona per inserire la tabella</a:t>
            </a:r>
            <a:endParaRPr lang="it-IT" dirty="0"/>
          </a:p>
        </p:txBody>
      </p:sp>
    </p:spTree>
    <p:extLst>
      <p:ext uri="{BB962C8B-B14F-4D97-AF65-F5344CB8AC3E}">
        <p14:creationId xmlns:p14="http://schemas.microsoft.com/office/powerpoint/2010/main" val="2848743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2" name="Rettangolo 11"/>
          <p:cNvSpPr/>
          <p:nvPr userDrawn="1"/>
        </p:nvSpPr>
        <p:spPr>
          <a:xfrm>
            <a:off x="0" y="1"/>
            <a:ext cx="9144000" cy="1051075"/>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246084"/>
            <a:ext cx="8229600" cy="400110"/>
          </a:xfrm>
        </p:spPr>
        <p:txBody>
          <a:bodyPr/>
          <a:lstStyle>
            <a:lvl1pPr>
              <a:defRPr>
                <a:solidFill>
                  <a:srgbClr val="FFFFFF"/>
                </a:solidFill>
                <a:latin typeface="Arial Narrow" panose="020B0606020202030204" pitchFamily="34" charset="0"/>
              </a:defRPr>
            </a:lvl1pPr>
          </a:lstStyle>
          <a:p>
            <a:r>
              <a:rPr lang="it-IT" dirty="0" smtClean="0"/>
              <a:t>Titolo della slide</a:t>
            </a:r>
            <a:endParaRPr lang="it-IT" dirty="0"/>
          </a:p>
        </p:txBody>
      </p:sp>
      <p:sp>
        <p:nvSpPr>
          <p:cNvPr id="3" name="Segnaposto testo 2"/>
          <p:cNvSpPr>
            <a:spLocks noGrp="1"/>
          </p:cNvSpPr>
          <p:nvPr>
            <p:ph type="body" idx="1" hasCustomPrompt="1"/>
          </p:nvPr>
        </p:nvSpPr>
        <p:spPr>
          <a:xfrm>
            <a:off x="457200" y="1535113"/>
            <a:ext cx="4040188" cy="639763"/>
          </a:xfrm>
          <a:solidFill>
            <a:srgbClr val="004884"/>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Titolo box</a:t>
            </a:r>
          </a:p>
        </p:txBody>
      </p:sp>
      <p:sp>
        <p:nvSpPr>
          <p:cNvPr id="4" name="Segnaposto contenuto 3"/>
          <p:cNvSpPr>
            <a:spLocks noGrp="1"/>
          </p:cNvSpPr>
          <p:nvPr>
            <p:ph sz="half" idx="2"/>
          </p:nvPr>
        </p:nvSpPr>
        <p:spPr>
          <a:xfrm>
            <a:off x="457200" y="2174875"/>
            <a:ext cx="4040188" cy="3951288"/>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Segnaposto testo 4"/>
          <p:cNvSpPr>
            <a:spLocks noGrp="1"/>
          </p:cNvSpPr>
          <p:nvPr>
            <p:ph type="body" sz="quarter" idx="3" hasCustomPrompt="1"/>
          </p:nvPr>
        </p:nvSpPr>
        <p:spPr>
          <a:xfrm>
            <a:off x="4645029" y="1535113"/>
            <a:ext cx="4041775" cy="639763"/>
          </a:xfrm>
          <a:solidFill>
            <a:srgbClr val="004884"/>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Titolo box</a:t>
            </a:r>
          </a:p>
        </p:txBody>
      </p:sp>
      <p:sp>
        <p:nvSpPr>
          <p:cNvPr id="6" name="Segnaposto contenuto 5"/>
          <p:cNvSpPr>
            <a:spLocks noGrp="1"/>
          </p:cNvSpPr>
          <p:nvPr>
            <p:ph sz="quarter" idx="4"/>
          </p:nvPr>
        </p:nvSpPr>
        <p:spPr>
          <a:xfrm>
            <a:off x="4645029" y="2174875"/>
            <a:ext cx="4041775" cy="3951288"/>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9" name="Segnaposto numero diapositiva 8"/>
          <p:cNvSpPr>
            <a:spLocks noGrp="1"/>
          </p:cNvSpPr>
          <p:nvPr>
            <p:ph type="sldNum" sz="quarter" idx="12"/>
          </p:nvPr>
        </p:nvSpPr>
        <p:spPr/>
        <p:txBody>
          <a:bodyPr/>
          <a:lstStyle>
            <a:lvl1pPr>
              <a:defRPr sz="1000">
                <a:latin typeface="Arial Narrow" panose="020B0606020202030204" pitchFamily="34" charset="0"/>
              </a:defRPr>
            </a:lvl1pPr>
          </a:lstStyle>
          <a:p>
            <a:fld id="{02C7C199-0D0D-7840-A88D-785280B31CF7}" type="slidenum">
              <a:rPr lang="it-IT" smtClean="0"/>
              <a:pPr/>
              <a:t>‹N›</a:t>
            </a:fld>
            <a:endParaRPr lang="it-IT" dirty="0"/>
          </a:p>
        </p:txBody>
      </p:sp>
    </p:spTree>
    <p:extLst>
      <p:ext uri="{BB962C8B-B14F-4D97-AF65-F5344CB8AC3E}">
        <p14:creationId xmlns:p14="http://schemas.microsoft.com/office/powerpoint/2010/main" val="36836554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itolo a sinistra testo a destra">
    <p:spTree>
      <p:nvGrpSpPr>
        <p:cNvPr id="1" name=""/>
        <p:cNvGrpSpPr/>
        <p:nvPr/>
      </p:nvGrpSpPr>
      <p:grpSpPr>
        <a:xfrm>
          <a:off x="0" y="0"/>
          <a:ext cx="0" cy="0"/>
          <a:chOff x="0" y="0"/>
          <a:chExt cx="0" cy="0"/>
        </a:xfrm>
      </p:grpSpPr>
      <p:sp>
        <p:nvSpPr>
          <p:cNvPr id="8" name="Rettangolo 7"/>
          <p:cNvSpPr/>
          <p:nvPr userDrawn="1"/>
        </p:nvSpPr>
        <p:spPr>
          <a:xfrm>
            <a:off x="457204" y="273051"/>
            <a:ext cx="3008313" cy="5853112"/>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57204" y="1127325"/>
            <a:ext cx="3008313" cy="307777"/>
          </a:xfrm>
        </p:spPr>
        <p:txBody>
          <a:bodyPr anchor="b"/>
          <a:lstStyle>
            <a:lvl1pPr algn="l">
              <a:defRPr sz="2000" b="1">
                <a:solidFill>
                  <a:srgbClr val="FFFFFF"/>
                </a:solidFill>
              </a:defRPr>
            </a:lvl1pPr>
          </a:lstStyle>
          <a:p>
            <a:r>
              <a:rPr lang="it-IT" dirty="0" smtClean="0"/>
              <a:t>Titolo della slide</a:t>
            </a:r>
            <a:endParaRPr lang="it-IT" dirty="0"/>
          </a:p>
        </p:txBody>
      </p:sp>
      <p:sp>
        <p:nvSpPr>
          <p:cNvPr id="3" name="Segnaposto contenuto 2"/>
          <p:cNvSpPr>
            <a:spLocks noGrp="1"/>
          </p:cNvSpPr>
          <p:nvPr>
            <p:ph idx="1" hasCustomPrompt="1"/>
          </p:nvPr>
        </p:nvSpPr>
        <p:spPr>
          <a:xfrm>
            <a:off x="3575050" y="273053"/>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it-IT" dirty="0" smtClean="0"/>
              <a:t>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hasCustomPrompt="1"/>
          </p:nvPr>
        </p:nvSpPr>
        <p:spPr>
          <a:xfrm>
            <a:off x="457204" y="1435103"/>
            <a:ext cx="3008313" cy="338554"/>
          </a:xfrm>
        </p:spPr>
        <p:txBody>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a:t>
            </a:r>
          </a:p>
        </p:txBody>
      </p:sp>
      <p:sp>
        <p:nvSpPr>
          <p:cNvPr id="7" name="Segnaposto numero diapositiva 6"/>
          <p:cNvSpPr>
            <a:spLocks noGrp="1"/>
          </p:cNvSpPr>
          <p:nvPr>
            <p:ph type="sldNum" sz="quarter" idx="12"/>
          </p:nvPr>
        </p:nvSpPr>
        <p:spPr/>
        <p:txBody>
          <a:bodyPr/>
          <a:lstStyle/>
          <a:p>
            <a:fld id="{02C7C199-0D0D-7840-A88D-785280B31CF7}" type="slidenum">
              <a:rPr lang="it-IT" smtClean="0"/>
              <a:pPr/>
              <a:t>‹N›</a:t>
            </a:fld>
            <a:endParaRPr lang="it-IT"/>
          </a:p>
        </p:txBody>
      </p:sp>
      <p:sp>
        <p:nvSpPr>
          <p:cNvPr id="11" name="Segnaposto numero diapositiva 5"/>
          <p:cNvSpPr txBox="1">
            <a:spLocks/>
          </p:cNvSpPr>
          <p:nvPr userDrawn="1"/>
        </p:nvSpPr>
        <p:spPr>
          <a:xfrm>
            <a:off x="1573722" y="6350618"/>
            <a:ext cx="4900271" cy="365125"/>
          </a:xfrm>
          <a:prstGeom prst="rect">
            <a:avLst/>
          </a:prstGeom>
        </p:spPr>
        <p:txBody>
          <a:bodyPr vert="horz" lIns="0" tIns="45720" rIns="91440" bIns="0" rtlCol="0" anchor="b"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smtClean="0"/>
              <a:t>Titolo</a:t>
            </a:r>
            <a:r>
              <a:rPr lang="it-IT" baseline="0" dirty="0" smtClean="0"/>
              <a:t> della presentazione - Luogo e data</a:t>
            </a:r>
            <a:endParaRPr lang="it-IT" dirty="0"/>
          </a:p>
        </p:txBody>
      </p:sp>
    </p:spTree>
    <p:extLst>
      <p:ext uri="{BB962C8B-B14F-4D97-AF65-F5344CB8AC3E}">
        <p14:creationId xmlns:p14="http://schemas.microsoft.com/office/powerpoint/2010/main" val="30485652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a sinistra">
    <p:spTree>
      <p:nvGrpSpPr>
        <p:cNvPr id="1" name=""/>
        <p:cNvGrpSpPr/>
        <p:nvPr/>
      </p:nvGrpSpPr>
      <p:grpSpPr>
        <a:xfrm>
          <a:off x="0" y="0"/>
          <a:ext cx="0" cy="0"/>
          <a:chOff x="0" y="0"/>
          <a:chExt cx="0" cy="0"/>
        </a:xfrm>
      </p:grpSpPr>
      <p:sp>
        <p:nvSpPr>
          <p:cNvPr id="9" name="Rettangolo 7"/>
          <p:cNvSpPr/>
          <p:nvPr userDrawn="1"/>
        </p:nvSpPr>
        <p:spPr>
          <a:xfrm>
            <a:off x="0" y="2"/>
            <a:ext cx="9144000" cy="6273612"/>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Segnaposto immagine 5"/>
          <p:cNvSpPr>
            <a:spLocks noGrp="1"/>
          </p:cNvSpPr>
          <p:nvPr>
            <p:ph type="pic" sz="quarter" idx="13" hasCustomPrompt="1"/>
          </p:nvPr>
        </p:nvSpPr>
        <p:spPr>
          <a:xfrm>
            <a:off x="457202" y="226977"/>
            <a:ext cx="3008313" cy="5853113"/>
          </a:xfrm>
          <a:ln w="12700">
            <a:solidFill>
              <a:schemeClr val="bg1"/>
            </a:solidFill>
          </a:ln>
        </p:spPr>
        <p:txBody>
          <a:bodyPr>
            <a:normAutofit/>
          </a:bodyPr>
          <a:lstStyle>
            <a:lvl1pPr marL="0" indent="0">
              <a:buNone/>
              <a:defRPr sz="1400">
                <a:solidFill>
                  <a:srgbClr val="FFFFFF"/>
                </a:solidFill>
              </a:defRPr>
            </a:lvl1pPr>
          </a:lstStyle>
          <a:p>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8,57 cm (540px) per 14,29cm (900px)</a:t>
            </a:r>
          </a:p>
        </p:txBody>
      </p:sp>
      <p:sp>
        <p:nvSpPr>
          <p:cNvPr id="3" name="Segnaposto contenuto 2"/>
          <p:cNvSpPr>
            <a:spLocks noGrp="1"/>
          </p:cNvSpPr>
          <p:nvPr>
            <p:ph idx="1" hasCustomPrompt="1"/>
          </p:nvPr>
        </p:nvSpPr>
        <p:spPr>
          <a:xfrm>
            <a:off x="3575050" y="1072976"/>
            <a:ext cx="5111750" cy="1877437"/>
          </a:xfrm>
        </p:spPr>
        <p:txBody>
          <a:bodyPr>
            <a:sp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it-IT" dirty="0" smtClean="0"/>
              <a:t>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numero diapositiva 6"/>
          <p:cNvSpPr>
            <a:spLocks noGrp="1"/>
          </p:cNvSpPr>
          <p:nvPr>
            <p:ph type="sldNum" sz="quarter" idx="12"/>
          </p:nvPr>
        </p:nvSpPr>
        <p:spPr/>
        <p:txBody>
          <a:bodyPr/>
          <a:lstStyle/>
          <a:p>
            <a:fld id="{02C7C199-0D0D-7840-A88D-785280B31CF7}" type="slidenum">
              <a:rPr lang="it-IT" smtClean="0"/>
              <a:pPr/>
              <a:t>‹N›</a:t>
            </a:fld>
            <a:endParaRPr lang="it-IT"/>
          </a:p>
        </p:txBody>
      </p:sp>
      <p:sp>
        <p:nvSpPr>
          <p:cNvPr id="11" name="Titolo 10"/>
          <p:cNvSpPr>
            <a:spLocks noGrp="1"/>
          </p:cNvSpPr>
          <p:nvPr>
            <p:ph type="title" hasCustomPrompt="1"/>
          </p:nvPr>
        </p:nvSpPr>
        <p:spPr>
          <a:xfrm>
            <a:off x="3575050" y="281904"/>
            <a:ext cx="5067964" cy="400110"/>
          </a:xfrm>
        </p:spPr>
        <p:txBody>
          <a:bodyPr/>
          <a:lstStyle>
            <a:lvl1pPr>
              <a:defRPr>
                <a:solidFill>
                  <a:schemeClr val="bg1"/>
                </a:solidFill>
              </a:defRPr>
            </a:lvl1pPr>
          </a:lstStyle>
          <a:p>
            <a:r>
              <a:rPr lang="it-IT" dirty="0" smtClean="0"/>
              <a:t>Titolo della slide</a:t>
            </a:r>
            <a:endParaRPr lang="it-IT" dirty="0"/>
          </a:p>
        </p:txBody>
      </p:sp>
      <p:sp>
        <p:nvSpPr>
          <p:cNvPr id="8" name="Segnaposto numero diapositiva 5"/>
          <p:cNvSpPr txBox="1">
            <a:spLocks/>
          </p:cNvSpPr>
          <p:nvPr userDrawn="1"/>
        </p:nvSpPr>
        <p:spPr>
          <a:xfrm>
            <a:off x="1573722" y="6350618"/>
            <a:ext cx="4900271" cy="365125"/>
          </a:xfrm>
          <a:prstGeom prst="rect">
            <a:avLst/>
          </a:prstGeom>
        </p:spPr>
        <p:txBody>
          <a:bodyPr vert="horz" lIns="0" tIns="45720" rIns="91440" bIns="0" rtlCol="0" anchor="b"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smtClean="0"/>
              <a:t>Titolo</a:t>
            </a:r>
            <a:r>
              <a:rPr lang="it-IT" baseline="0" dirty="0" smtClean="0"/>
              <a:t> della presentazione - Luogo e data</a:t>
            </a:r>
            <a:endParaRPr lang="it-IT" dirty="0"/>
          </a:p>
        </p:txBody>
      </p:sp>
    </p:spTree>
    <p:extLst>
      <p:ext uri="{BB962C8B-B14F-4D97-AF65-F5344CB8AC3E}">
        <p14:creationId xmlns:p14="http://schemas.microsoft.com/office/powerpoint/2010/main" val="25157914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userDrawn="1"/>
        </p:nvSpPr>
        <p:spPr>
          <a:xfrm>
            <a:off x="0" y="2"/>
            <a:ext cx="9144000" cy="6273612"/>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1792288" y="5059564"/>
            <a:ext cx="5486400" cy="307777"/>
          </a:xfrm>
        </p:spPr>
        <p:txBody>
          <a:bodyPr anchor="b"/>
          <a:lstStyle>
            <a:lvl1pPr algn="l">
              <a:defRPr sz="2000" b="1">
                <a:solidFill>
                  <a:srgbClr val="FFFFFF"/>
                </a:solidFill>
              </a:defRPr>
            </a:lvl1pPr>
          </a:lstStyle>
          <a:p>
            <a:r>
              <a:rPr lang="it-IT" dirty="0" smtClean="0"/>
              <a:t>Titolo</a:t>
            </a:r>
            <a:endParaRPr lang="it-IT" dirty="0"/>
          </a:p>
        </p:txBody>
      </p:sp>
      <p:sp>
        <p:nvSpPr>
          <p:cNvPr id="3" name="Segnaposto immagine 2"/>
          <p:cNvSpPr>
            <a:spLocks noGrp="1"/>
          </p:cNvSpPr>
          <p:nvPr>
            <p:ph type="pic" idx="1" hasCustomPrompt="1"/>
          </p:nvPr>
        </p:nvSpPr>
        <p:spPr>
          <a:xfrm>
            <a:off x="1792288" y="612775"/>
            <a:ext cx="5486400" cy="4260354"/>
          </a:xfrm>
          <a:ln w="25400">
            <a:solidFill>
              <a:schemeClr val="bg1"/>
            </a:solidFill>
          </a:ln>
        </p:spPr>
        <p:txBody>
          <a:bodyPr/>
          <a:lstStyle>
            <a:lvl1pPr marL="0" indent="0">
              <a:buNone/>
              <a:defRPr sz="18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25,4 cm (1600px) per 14,29cm (900px)</a:t>
            </a:r>
          </a:p>
        </p:txBody>
      </p:sp>
      <p:sp>
        <p:nvSpPr>
          <p:cNvPr id="4" name="Segnaposto testo 3"/>
          <p:cNvSpPr>
            <a:spLocks noGrp="1"/>
          </p:cNvSpPr>
          <p:nvPr>
            <p:ph type="body" sz="half" idx="2" hasCustomPrompt="1"/>
          </p:nvPr>
        </p:nvSpPr>
        <p:spPr>
          <a:xfrm>
            <a:off x="1792288" y="5367340"/>
            <a:ext cx="5486400" cy="307777"/>
          </a:xfrm>
        </p:spPr>
        <p:txBody>
          <a:bodyPr>
            <a:sp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a:t>
            </a:r>
          </a:p>
        </p:txBody>
      </p:sp>
      <p:sp>
        <p:nvSpPr>
          <p:cNvPr id="7" name="Segnaposto numero diapositiva 6"/>
          <p:cNvSpPr>
            <a:spLocks noGrp="1"/>
          </p:cNvSpPr>
          <p:nvPr>
            <p:ph type="sldNum" sz="quarter" idx="12"/>
          </p:nvPr>
        </p:nvSpPr>
        <p:spPr/>
        <p:txBody>
          <a:bodyPr/>
          <a:lstStyle/>
          <a:p>
            <a:fld id="{02C7C199-0D0D-7840-A88D-785280B31CF7}" type="slidenum">
              <a:rPr lang="it-IT" smtClean="0"/>
              <a:pPr/>
              <a:t>‹N›</a:t>
            </a:fld>
            <a:endParaRPr lang="it-IT"/>
          </a:p>
        </p:txBody>
      </p:sp>
      <p:sp>
        <p:nvSpPr>
          <p:cNvPr id="12" name="Segnaposto numero diapositiva 5"/>
          <p:cNvSpPr txBox="1">
            <a:spLocks/>
          </p:cNvSpPr>
          <p:nvPr userDrawn="1"/>
        </p:nvSpPr>
        <p:spPr>
          <a:xfrm>
            <a:off x="1573722" y="6350618"/>
            <a:ext cx="4900271" cy="365125"/>
          </a:xfrm>
          <a:prstGeom prst="rect">
            <a:avLst/>
          </a:prstGeom>
        </p:spPr>
        <p:txBody>
          <a:bodyPr vert="horz" lIns="0" tIns="45720" rIns="91440" bIns="0" rtlCol="0" anchor="b"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smtClean="0"/>
              <a:t>Titolo</a:t>
            </a:r>
            <a:r>
              <a:rPr lang="it-IT" baseline="0" dirty="0" smtClean="0"/>
              <a:t> della presentazione - Luogo e data</a:t>
            </a:r>
            <a:endParaRPr lang="it-IT" dirty="0"/>
          </a:p>
        </p:txBody>
      </p:sp>
    </p:spTree>
    <p:extLst>
      <p:ext uri="{BB962C8B-B14F-4D97-AF65-F5344CB8AC3E}">
        <p14:creationId xmlns:p14="http://schemas.microsoft.com/office/powerpoint/2010/main" val="1944545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testo sfondo scuro">
    <p:spTree>
      <p:nvGrpSpPr>
        <p:cNvPr id="1" name=""/>
        <p:cNvGrpSpPr/>
        <p:nvPr/>
      </p:nvGrpSpPr>
      <p:grpSpPr>
        <a:xfrm>
          <a:off x="0" y="0"/>
          <a:ext cx="0" cy="0"/>
          <a:chOff x="0" y="0"/>
          <a:chExt cx="0" cy="0"/>
        </a:xfrm>
      </p:grpSpPr>
      <p:sp>
        <p:nvSpPr>
          <p:cNvPr id="5" name="Segnaposto immagine 4"/>
          <p:cNvSpPr>
            <a:spLocks noGrp="1"/>
          </p:cNvSpPr>
          <p:nvPr>
            <p:ph type="pic" sz="quarter" idx="13" hasCustomPrompt="1"/>
          </p:nvPr>
        </p:nvSpPr>
        <p:spPr>
          <a:xfrm>
            <a:off x="0" y="0"/>
            <a:ext cx="9144000" cy="6204980"/>
          </a:xfrm>
        </p:spPr>
        <p:txBody>
          <a:bodyPr/>
          <a:lstStyle>
            <a:lvl1pPr marL="0" indent="0">
              <a:buNone/>
              <a:defRPr sz="1800"/>
            </a:lvl1pPr>
          </a:lstStyle>
          <a:p>
            <a:r>
              <a:rPr lang="it-IT" dirty="0" smtClean="0"/>
              <a:t>Immagine a tutto schermo con box per testo bianco su sfondo scuro</a:t>
            </a:r>
            <a:br>
              <a:rPr lang="it-IT" dirty="0" smtClean="0"/>
            </a:br>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25,4 cm (1600px) per 14,29cm (900px)</a:t>
            </a:r>
          </a:p>
          <a:p>
            <a:endParaRPr lang="it-IT" dirty="0"/>
          </a:p>
        </p:txBody>
      </p:sp>
      <p:sp>
        <p:nvSpPr>
          <p:cNvPr id="7" name="Segnaposto numero diapositiva 6"/>
          <p:cNvSpPr>
            <a:spLocks noGrp="1"/>
          </p:cNvSpPr>
          <p:nvPr>
            <p:ph type="sldNum" sz="quarter" idx="12"/>
          </p:nvPr>
        </p:nvSpPr>
        <p:spPr/>
        <p:txBody>
          <a:bodyPr/>
          <a:lstStyle/>
          <a:p>
            <a:fld id="{02C7C199-0D0D-7840-A88D-785280B31CF7}" type="slidenum">
              <a:rPr lang="it-IT" smtClean="0"/>
              <a:pPr/>
              <a:t>‹N›</a:t>
            </a:fld>
            <a:endParaRPr lang="it-IT"/>
          </a:p>
        </p:txBody>
      </p:sp>
      <p:sp>
        <p:nvSpPr>
          <p:cNvPr id="8" name="Segnaposto numero diapositiva 5"/>
          <p:cNvSpPr txBox="1">
            <a:spLocks/>
          </p:cNvSpPr>
          <p:nvPr userDrawn="1"/>
        </p:nvSpPr>
        <p:spPr>
          <a:xfrm>
            <a:off x="1573722" y="6350618"/>
            <a:ext cx="4900271" cy="365125"/>
          </a:xfrm>
          <a:prstGeom prst="rect">
            <a:avLst/>
          </a:prstGeom>
        </p:spPr>
        <p:txBody>
          <a:bodyPr vert="horz" lIns="0" tIns="45720" rIns="91440" bIns="0" rtlCol="0" anchor="b"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smtClean="0"/>
              <a:t>Titolo</a:t>
            </a:r>
            <a:r>
              <a:rPr lang="it-IT" baseline="0" dirty="0" smtClean="0"/>
              <a:t> della presentazione - Luogo e data</a:t>
            </a:r>
            <a:endParaRPr lang="it-IT" dirty="0"/>
          </a:p>
        </p:txBody>
      </p:sp>
      <p:sp>
        <p:nvSpPr>
          <p:cNvPr id="4" name="Segnaposto testo 3"/>
          <p:cNvSpPr>
            <a:spLocks noGrp="1"/>
          </p:cNvSpPr>
          <p:nvPr>
            <p:ph type="body" sz="half" idx="2" hasCustomPrompt="1"/>
          </p:nvPr>
        </p:nvSpPr>
        <p:spPr>
          <a:xfrm>
            <a:off x="1066800" y="4360058"/>
            <a:ext cx="7242444" cy="804863"/>
          </a:xfrm>
          <a:solidFill>
            <a:srgbClr val="003A69">
              <a:alpha val="86000"/>
            </a:srgbClr>
          </a:solidFill>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 su sfondo scuro</a:t>
            </a:r>
          </a:p>
        </p:txBody>
      </p:sp>
    </p:spTree>
    <p:extLst>
      <p:ext uri="{BB962C8B-B14F-4D97-AF65-F5344CB8AC3E}">
        <p14:creationId xmlns:p14="http://schemas.microsoft.com/office/powerpoint/2010/main" val="15053075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i chiusura">
    <p:spTree>
      <p:nvGrpSpPr>
        <p:cNvPr id="1" name=""/>
        <p:cNvGrpSpPr/>
        <p:nvPr/>
      </p:nvGrpSpPr>
      <p:grpSpPr>
        <a:xfrm>
          <a:off x="0" y="0"/>
          <a:ext cx="0" cy="0"/>
          <a:chOff x="0" y="0"/>
          <a:chExt cx="0" cy="0"/>
        </a:xfrm>
      </p:grpSpPr>
      <p:sp>
        <p:nvSpPr>
          <p:cNvPr id="2" name="Ovale 1"/>
          <p:cNvSpPr/>
          <p:nvPr userDrawn="1"/>
        </p:nvSpPr>
        <p:spPr>
          <a:xfrm>
            <a:off x="3087476" y="1538329"/>
            <a:ext cx="3240000" cy="3240000"/>
          </a:xfrm>
          <a:prstGeom prst="ellipse">
            <a:avLst/>
          </a:prstGeom>
          <a:solidFill>
            <a:srgbClr val="0048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userDrawn="1"/>
        </p:nvSpPr>
        <p:spPr>
          <a:xfrm>
            <a:off x="0" y="3295534"/>
            <a:ext cx="9144000" cy="7516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Segnaposto testo 11"/>
          <p:cNvSpPr>
            <a:spLocks noGrp="1"/>
          </p:cNvSpPr>
          <p:nvPr>
            <p:ph type="body" sz="quarter" idx="10" hasCustomPrompt="1"/>
          </p:nvPr>
        </p:nvSpPr>
        <p:spPr>
          <a:xfrm>
            <a:off x="2857328" y="1775802"/>
            <a:ext cx="3700296" cy="1508738"/>
          </a:xfrm>
          <a:ln>
            <a:noFill/>
          </a:ln>
        </p:spPr>
        <p:txBody>
          <a:bodyPr anchor="b" anchorCtr="1"/>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smtClean="0"/>
              <a:t>Autore e </a:t>
            </a:r>
          </a:p>
          <a:p>
            <a:pPr lvl="0"/>
            <a:r>
              <a:rPr lang="it-IT" dirty="0" smtClean="0"/>
              <a:t>contatti</a:t>
            </a:r>
            <a:endParaRPr lang="it-IT" dirty="0"/>
          </a:p>
        </p:txBody>
      </p:sp>
      <p:sp>
        <p:nvSpPr>
          <p:cNvPr id="10" name="Segnaposto numero diapositiva 5"/>
          <p:cNvSpPr txBox="1">
            <a:spLocks/>
          </p:cNvSpPr>
          <p:nvPr userDrawn="1"/>
        </p:nvSpPr>
        <p:spPr>
          <a:xfrm>
            <a:off x="1573722" y="6350618"/>
            <a:ext cx="4900271" cy="365125"/>
          </a:xfrm>
          <a:prstGeom prst="rect">
            <a:avLst/>
          </a:prstGeom>
        </p:spPr>
        <p:txBody>
          <a:bodyPr vert="horz" lIns="0" tIns="45720" rIns="91440" bIns="0" rtlCol="0" anchor="b" anchorCtr="0"/>
          <a:lstStyle>
            <a:defPPr>
              <a:defRPr lang="it-IT"/>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it-IT" dirty="0" smtClean="0"/>
              <a:t>Titolo</a:t>
            </a:r>
            <a:r>
              <a:rPr lang="it-IT" baseline="0" dirty="0" smtClean="0"/>
              <a:t> della presentazione - Luogo e data</a:t>
            </a:r>
            <a:endParaRPr lang="it-IT" dirty="0"/>
          </a:p>
        </p:txBody>
      </p:sp>
      <p:pic>
        <p:nvPicPr>
          <p:cNvPr id="3" name="Immagine 2" descr="BAN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71901"/>
            <a:ext cx="9144000" cy="572030"/>
          </a:xfrm>
          <a:prstGeom prst="rect">
            <a:avLst/>
          </a:prstGeom>
        </p:spPr>
      </p:pic>
    </p:spTree>
    <p:extLst>
      <p:ext uri="{BB962C8B-B14F-4D97-AF65-F5344CB8AC3E}">
        <p14:creationId xmlns:p14="http://schemas.microsoft.com/office/powerpoint/2010/main" val="7311054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13414" y="446138"/>
            <a:ext cx="8229600" cy="400110"/>
          </a:xfrm>
          <a:prstGeom prst="rect">
            <a:avLst/>
          </a:prstGeom>
        </p:spPr>
        <p:txBody>
          <a:bodyPr vert="horz" lIns="91440" tIns="0" rIns="91440" bIns="0" rtlCol="0" anchor="ctr" anchorCtr="0">
            <a:spAutoFit/>
          </a:bodyPr>
          <a:lstStyle/>
          <a:p>
            <a:r>
              <a:rPr lang="it-IT" dirty="0" smtClean="0"/>
              <a:t>Titolo</a:t>
            </a:r>
            <a:endParaRPr lang="it-IT" dirty="0"/>
          </a:p>
        </p:txBody>
      </p:sp>
      <p:sp>
        <p:nvSpPr>
          <p:cNvPr id="3" name="Segnaposto testo 2"/>
          <p:cNvSpPr>
            <a:spLocks noGrp="1"/>
          </p:cNvSpPr>
          <p:nvPr>
            <p:ph type="body" idx="1"/>
          </p:nvPr>
        </p:nvSpPr>
        <p:spPr>
          <a:xfrm>
            <a:off x="413414" y="1058818"/>
            <a:ext cx="8229600" cy="1877437"/>
          </a:xfrm>
          <a:prstGeom prst="rect">
            <a:avLst/>
          </a:prstGeom>
        </p:spPr>
        <p:txBody>
          <a:bodyPr vert="horz" lIns="91440" tIns="45720" rIns="91440" bIns="45720" rtlCol="0">
            <a:sp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pPr/>
              <a:t>‹N›</a:t>
            </a:fld>
            <a:endParaRPr lang="it-IT"/>
          </a:p>
        </p:txBody>
      </p:sp>
      <p:pic>
        <p:nvPicPr>
          <p:cNvPr id="5" name="Picture 4" descr="LOGOENEA.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13414" y="6366706"/>
            <a:ext cx="1166298" cy="349889"/>
          </a:xfrm>
          <a:prstGeom prst="rect">
            <a:avLst/>
          </a:prstGeom>
        </p:spPr>
      </p:pic>
    </p:spTree>
    <p:extLst>
      <p:ext uri="{BB962C8B-B14F-4D97-AF65-F5344CB8AC3E}">
        <p14:creationId xmlns:p14="http://schemas.microsoft.com/office/powerpoint/2010/main" val="36488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6" r:id="rId5"/>
    <p:sldLayoutId id="2147483660" r:id="rId6"/>
    <p:sldLayoutId id="2147483657" r:id="rId7"/>
    <p:sldLayoutId id="2147483658" r:id="rId8"/>
    <p:sldLayoutId id="2147483661" r:id="rId9"/>
    <p:sldLayoutId id="2147483663" r:id="rId10"/>
    <p:sldLayoutId id="2147483665" r:id="rId11"/>
    <p:sldLayoutId id="2147483666" r:id="rId12"/>
    <p:sldLayoutId id="2147483670" r:id="rId13"/>
    <p:sldLayoutId id="2147483672" r:id="rId14"/>
  </p:sldLayoutIdLst>
  <p:timing>
    <p:tnLst>
      <p:par>
        <p:cTn id="1" dur="indefinite" restart="never" nodeType="tmRoot"/>
      </p:par>
    </p:tnLst>
  </p:timing>
  <p:hf hdr="0" dt="0"/>
  <p:txStyles>
    <p:titleStyle>
      <a:lvl1pPr algn="l" defTabSz="4572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diagramData" Target="../diagrams/data3.xml"/><Relationship Id="rId21" Type="http://schemas.openxmlformats.org/officeDocument/2006/relationships/diagramQuickStyle" Target="../diagrams/quickStyle5.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image" Target="../media/image25.jpeg"/><Relationship Id="rId2" Type="http://schemas.openxmlformats.org/officeDocument/2006/relationships/notesSlide" Target="../notesSlides/notesSlide8.xml"/><Relationship Id="rId16" Type="http://schemas.openxmlformats.org/officeDocument/2006/relationships/image" Target="../media/image24.jpeg"/><Relationship Id="rId20"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23.jpeg"/><Relationship Id="rId23" Type="http://schemas.microsoft.com/office/2007/relationships/diagramDrawing" Target="../diagrams/drawing5.xml"/><Relationship Id="rId10" Type="http://schemas.openxmlformats.org/officeDocument/2006/relationships/diagramQuickStyle" Target="../diagrams/quickStyle4.xml"/><Relationship Id="rId19" Type="http://schemas.openxmlformats.org/officeDocument/2006/relationships/diagramData" Target="../diagrams/data5.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22.jpeg"/><Relationship Id="rId22" Type="http://schemas.openxmlformats.org/officeDocument/2006/relationships/diagramColors" Target="../diagrams/colors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5.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a:xfrm>
            <a:off x="514334" y="5259015"/>
            <a:ext cx="8440818" cy="553998"/>
          </a:xfrm>
        </p:spPr>
        <p:txBody>
          <a:bodyPr/>
          <a:lstStyle/>
          <a:p>
            <a:r>
              <a:rPr lang="it-IT" sz="1500" dirty="0" smtClean="0"/>
              <a:t>Claudia </a:t>
            </a:r>
            <a:r>
              <a:rPr lang="it-IT" sz="1500" dirty="0" err="1" smtClean="0"/>
              <a:t>Brunori</a:t>
            </a:r>
            <a:r>
              <a:rPr lang="it-IT" sz="1500" dirty="0" smtClean="0"/>
              <a:t> </a:t>
            </a:r>
          </a:p>
          <a:p>
            <a:r>
              <a:rPr lang="it-IT" sz="1500" dirty="0" smtClean="0"/>
              <a:t>Divisione Uso efficiente delle risorse e chiusura dei cicli, Dipartimento Sostenibilità</a:t>
            </a:r>
            <a:endParaRPr lang="it-IT" sz="1500" dirty="0"/>
          </a:p>
        </p:txBody>
      </p:sp>
      <p:sp>
        <p:nvSpPr>
          <p:cNvPr id="4" name="Titolo 3"/>
          <p:cNvSpPr>
            <a:spLocks noGrp="1"/>
          </p:cNvSpPr>
          <p:nvPr>
            <p:ph type="title"/>
          </p:nvPr>
        </p:nvSpPr>
        <p:spPr>
          <a:xfrm>
            <a:off x="514269" y="2460472"/>
            <a:ext cx="8440819" cy="1046440"/>
          </a:xfrm>
        </p:spPr>
        <p:txBody>
          <a:bodyPr/>
          <a:lstStyle/>
          <a:p>
            <a:r>
              <a:rPr lang="it-IT" sz="3400" dirty="0" smtClean="0"/>
              <a:t>ENEA </a:t>
            </a:r>
            <a:r>
              <a:rPr lang="it-IT" sz="3400" dirty="0" err="1" smtClean="0"/>
              <a:t>integrated</a:t>
            </a:r>
            <a:r>
              <a:rPr lang="it-IT" sz="3400" dirty="0" smtClean="0"/>
              <a:t> </a:t>
            </a:r>
            <a:r>
              <a:rPr lang="it-IT" sz="3400" dirty="0" err="1" smtClean="0"/>
              <a:t>approaches</a:t>
            </a:r>
            <a:r>
              <a:rPr lang="it-IT" sz="3400" dirty="0" smtClean="0"/>
              <a:t> for </a:t>
            </a:r>
            <a:br>
              <a:rPr lang="it-IT" sz="3400" dirty="0" smtClean="0"/>
            </a:br>
            <a:r>
              <a:rPr lang="it-IT" sz="3400" dirty="0" err="1" smtClean="0"/>
              <a:t>resource</a:t>
            </a:r>
            <a:r>
              <a:rPr lang="it-IT" sz="3400" dirty="0" smtClean="0"/>
              <a:t> </a:t>
            </a:r>
            <a:r>
              <a:rPr lang="it-IT" sz="3400" dirty="0" err="1" smtClean="0"/>
              <a:t>efficiency</a:t>
            </a:r>
            <a:endParaRPr lang="it-IT" sz="3400" dirty="0"/>
          </a:p>
        </p:txBody>
      </p:sp>
      <p:sp>
        <p:nvSpPr>
          <p:cNvPr id="5" name="Segnaposto testo 4"/>
          <p:cNvSpPr>
            <a:spLocks noGrp="1"/>
          </p:cNvSpPr>
          <p:nvPr>
            <p:ph type="body" sz="quarter" idx="11"/>
          </p:nvPr>
        </p:nvSpPr>
        <p:spPr>
          <a:xfrm>
            <a:off x="514350" y="4064669"/>
            <a:ext cx="8440738" cy="1027974"/>
          </a:xfrm>
        </p:spPr>
        <p:txBody>
          <a:bodyPr/>
          <a:lstStyle/>
          <a:p>
            <a:r>
              <a:rPr lang="it-IT" dirty="0" smtClean="0"/>
              <a:t>Value </a:t>
            </a:r>
            <a:r>
              <a:rPr lang="it-IT" dirty="0" err="1" smtClean="0"/>
              <a:t>chain</a:t>
            </a:r>
            <a:r>
              <a:rPr lang="it-IT" dirty="0" smtClean="0"/>
              <a:t> </a:t>
            </a:r>
            <a:r>
              <a:rPr lang="it-IT" dirty="0" err="1" smtClean="0"/>
              <a:t>partnerships</a:t>
            </a:r>
            <a:r>
              <a:rPr lang="it-IT" dirty="0" smtClean="0"/>
              <a:t> and </a:t>
            </a:r>
            <a:r>
              <a:rPr lang="it-IT" dirty="0" err="1" smtClean="0"/>
              <a:t>commitments</a:t>
            </a:r>
            <a:endParaRPr lang="it-IT" dirty="0" smtClean="0"/>
          </a:p>
          <a:p>
            <a:r>
              <a:rPr lang="it-IT" sz="1700" dirty="0" smtClean="0"/>
              <a:t>Sala Guido Fanti – Regione Emilia Romagna</a:t>
            </a:r>
          </a:p>
          <a:p>
            <a:r>
              <a:rPr lang="it-IT" sz="1700" dirty="0" smtClean="0"/>
              <a:t>Bologna 18 Luglio 2018</a:t>
            </a:r>
          </a:p>
        </p:txBody>
      </p:sp>
    </p:spTree>
    <p:extLst>
      <p:ext uri="{BB962C8B-B14F-4D97-AF65-F5344CB8AC3E}">
        <p14:creationId xmlns:p14="http://schemas.microsoft.com/office/powerpoint/2010/main" val="37307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257636"/>
            <a:ext cx="8229600" cy="492443"/>
          </a:xfrm>
        </p:spPr>
        <p:txBody>
          <a:bodyPr/>
          <a:lstStyle/>
          <a:p>
            <a:r>
              <a:rPr lang="it-IT" sz="3200" dirty="0" err="1" smtClean="0"/>
              <a:t>ENEA’s</a:t>
            </a:r>
            <a:r>
              <a:rPr lang="it-IT" sz="3200" dirty="0" smtClean="0"/>
              <a:t> </a:t>
            </a:r>
            <a:r>
              <a:rPr lang="it-IT" sz="3200" dirty="0" err="1" smtClean="0"/>
              <a:t>methodology</a:t>
            </a:r>
            <a:r>
              <a:rPr lang="it-IT" sz="3200" dirty="0" smtClean="0"/>
              <a:t> for industrial </a:t>
            </a:r>
            <a:r>
              <a:rPr lang="it-IT" sz="3200" dirty="0" err="1" smtClean="0"/>
              <a:t>symbiosis</a:t>
            </a:r>
            <a:endParaRPr lang="it-IT" sz="3200" dirty="0"/>
          </a:p>
        </p:txBody>
      </p:sp>
      <p:graphicFrame>
        <p:nvGraphicFramePr>
          <p:cNvPr id="7" name="Diagramma 6"/>
          <p:cNvGraphicFramePr/>
          <p:nvPr>
            <p:extLst>
              <p:ext uri="{D42A27DB-BD31-4B8C-83A1-F6EECF244321}">
                <p14:modId xmlns:p14="http://schemas.microsoft.com/office/powerpoint/2010/main" val="3797802081"/>
              </p:ext>
            </p:extLst>
          </p:nvPr>
        </p:nvGraphicFramePr>
        <p:xfrm>
          <a:off x="247651" y="2006600"/>
          <a:ext cx="8639174" cy="2698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9"/>
          <p:cNvSpPr txBox="1"/>
          <p:nvPr/>
        </p:nvSpPr>
        <p:spPr>
          <a:xfrm>
            <a:off x="247651" y="1171298"/>
            <a:ext cx="8639174" cy="707886"/>
          </a:xfrm>
          <a:prstGeom prst="rect">
            <a:avLst/>
          </a:prstGeom>
          <a:solidFill>
            <a:schemeClr val="accent5">
              <a:lumMod val="75000"/>
            </a:schemeClr>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000" dirty="0" smtClean="0">
                <a:solidFill>
                  <a:schemeClr val="bg1"/>
                </a:solidFill>
                <a:latin typeface="Arial Narrow" panose="020B0606020202030204" pitchFamily="34" charset="0"/>
              </a:rPr>
              <a:t>The ENEA </a:t>
            </a:r>
            <a:r>
              <a:rPr lang="it-IT" sz="2000" dirty="0" err="1" smtClean="0">
                <a:solidFill>
                  <a:schemeClr val="bg1"/>
                </a:solidFill>
                <a:latin typeface="Arial Narrow" panose="020B0606020202030204" pitchFamily="34" charset="0"/>
              </a:rPr>
              <a:t>methodology</a:t>
            </a:r>
            <a:r>
              <a:rPr lang="it-IT" sz="2000" dirty="0" smtClean="0">
                <a:solidFill>
                  <a:schemeClr val="bg1"/>
                </a:solidFill>
                <a:latin typeface="Arial Narrow" panose="020B0606020202030204" pitchFamily="34" charset="0"/>
              </a:rPr>
              <a:t> </a:t>
            </a:r>
            <a:r>
              <a:rPr lang="it-IT" sz="2000" dirty="0" err="1" smtClean="0">
                <a:solidFill>
                  <a:schemeClr val="bg1"/>
                </a:solidFill>
                <a:latin typeface="Arial Narrow" panose="020B0606020202030204" pitchFamily="34" charset="0"/>
              </a:rPr>
              <a:t>is</a:t>
            </a:r>
            <a:r>
              <a:rPr lang="it-IT" sz="2000" dirty="0" smtClean="0">
                <a:solidFill>
                  <a:schemeClr val="bg1"/>
                </a:solidFill>
                <a:latin typeface="Arial Narrow" panose="020B0606020202030204" pitchFamily="34" charset="0"/>
              </a:rPr>
              <a:t> </a:t>
            </a:r>
            <a:r>
              <a:rPr lang="it-IT" sz="2000" dirty="0" err="1" smtClean="0">
                <a:solidFill>
                  <a:schemeClr val="bg1"/>
                </a:solidFill>
                <a:latin typeface="Arial Narrow" panose="020B0606020202030204" pitchFamily="34" charset="0"/>
              </a:rPr>
              <a:t>based</a:t>
            </a:r>
            <a:r>
              <a:rPr lang="it-IT" sz="2000" dirty="0" smtClean="0">
                <a:solidFill>
                  <a:schemeClr val="bg1"/>
                </a:solidFill>
                <a:latin typeface="Arial Narrow" panose="020B0606020202030204" pitchFamily="34" charset="0"/>
              </a:rPr>
              <a:t> on a «</a:t>
            </a:r>
            <a:r>
              <a:rPr lang="it-IT" sz="2000" dirty="0" err="1" smtClean="0">
                <a:solidFill>
                  <a:schemeClr val="bg1"/>
                </a:solidFill>
                <a:latin typeface="Arial Narrow" panose="020B0606020202030204" pitchFamily="34" charset="0"/>
              </a:rPr>
              <a:t>horizontal</a:t>
            </a:r>
            <a:r>
              <a:rPr lang="it-IT" sz="2000" dirty="0" smtClean="0">
                <a:solidFill>
                  <a:schemeClr val="bg1"/>
                </a:solidFill>
                <a:latin typeface="Arial Narrow" panose="020B0606020202030204" pitchFamily="34" charset="0"/>
              </a:rPr>
              <a:t>» </a:t>
            </a:r>
            <a:r>
              <a:rPr lang="it-IT" sz="2000" dirty="0" err="1" smtClean="0">
                <a:solidFill>
                  <a:schemeClr val="bg1"/>
                </a:solidFill>
                <a:latin typeface="Arial Narrow" panose="020B0606020202030204" pitchFamily="34" charset="0"/>
              </a:rPr>
              <a:t>approach</a:t>
            </a:r>
            <a:r>
              <a:rPr lang="it-IT" sz="2000" dirty="0" smtClean="0">
                <a:solidFill>
                  <a:schemeClr val="bg1"/>
                </a:solidFill>
                <a:latin typeface="Arial Narrow" panose="020B0606020202030204" pitchFamily="34" charset="0"/>
              </a:rPr>
              <a:t> (network), </a:t>
            </a:r>
            <a:r>
              <a:rPr lang="it-IT" sz="2000" dirty="0" err="1" smtClean="0">
                <a:solidFill>
                  <a:schemeClr val="bg1"/>
                </a:solidFill>
                <a:latin typeface="Arial Narrow" panose="020B0606020202030204" pitchFamily="34" charset="0"/>
              </a:rPr>
              <a:t>aiming</a:t>
            </a:r>
            <a:r>
              <a:rPr lang="it-IT" sz="2000" dirty="0" smtClean="0">
                <a:solidFill>
                  <a:schemeClr val="bg1"/>
                </a:solidFill>
                <a:latin typeface="Arial Narrow" panose="020B0606020202030204" pitchFamily="34" charset="0"/>
              </a:rPr>
              <a:t> </a:t>
            </a:r>
            <a:r>
              <a:rPr lang="it-IT" sz="2000" dirty="0" err="1" smtClean="0">
                <a:solidFill>
                  <a:schemeClr val="bg1"/>
                </a:solidFill>
                <a:latin typeface="Arial Narrow" panose="020B0606020202030204" pitchFamily="34" charset="0"/>
              </a:rPr>
              <a:t>at</a:t>
            </a:r>
            <a:r>
              <a:rPr lang="it-IT" sz="2000" dirty="0" smtClean="0">
                <a:solidFill>
                  <a:schemeClr val="bg1"/>
                </a:solidFill>
                <a:latin typeface="Arial Narrow" panose="020B0606020202030204" pitchFamily="34" charset="0"/>
              </a:rPr>
              <a:t> </a:t>
            </a:r>
            <a:r>
              <a:rPr lang="it-IT" sz="2000" dirty="0" err="1" smtClean="0">
                <a:solidFill>
                  <a:schemeClr val="bg1"/>
                </a:solidFill>
                <a:latin typeface="Arial Narrow" panose="020B0606020202030204" pitchFamily="34" charset="0"/>
              </a:rPr>
              <a:t>closing</a:t>
            </a:r>
            <a:r>
              <a:rPr lang="it-IT" sz="2000" dirty="0" smtClean="0">
                <a:solidFill>
                  <a:schemeClr val="bg1"/>
                </a:solidFill>
                <a:latin typeface="Arial Narrow" panose="020B0606020202030204" pitchFamily="34" charset="0"/>
              </a:rPr>
              <a:t> the </a:t>
            </a:r>
            <a:r>
              <a:rPr lang="it-IT" sz="2000" dirty="0" err="1" smtClean="0">
                <a:solidFill>
                  <a:schemeClr val="bg1"/>
                </a:solidFill>
                <a:latin typeface="Arial Narrow" panose="020B0606020202030204" pitchFamily="34" charset="0"/>
              </a:rPr>
              <a:t>loop</a:t>
            </a:r>
            <a:r>
              <a:rPr lang="it-IT" sz="2000" dirty="0" smtClean="0">
                <a:solidFill>
                  <a:schemeClr val="bg1"/>
                </a:solidFill>
                <a:latin typeface="Arial Narrow" panose="020B0606020202030204" pitchFamily="34" charset="0"/>
              </a:rPr>
              <a:t> </a:t>
            </a:r>
            <a:r>
              <a:rPr lang="it-IT" sz="2000" dirty="0" err="1" smtClean="0">
                <a:solidFill>
                  <a:schemeClr val="bg1"/>
                </a:solidFill>
                <a:latin typeface="Arial Narrow" panose="020B0606020202030204" pitchFamily="34" charset="0"/>
              </a:rPr>
              <a:t>creating</a:t>
            </a:r>
            <a:r>
              <a:rPr lang="it-IT" sz="2000" dirty="0" smtClean="0">
                <a:solidFill>
                  <a:schemeClr val="bg1"/>
                </a:solidFill>
                <a:latin typeface="Arial Narrow" panose="020B0606020202030204" pitchFamily="34" charset="0"/>
              </a:rPr>
              <a:t> </a:t>
            </a:r>
            <a:r>
              <a:rPr lang="it-IT" sz="2000" dirty="0" err="1" smtClean="0">
                <a:solidFill>
                  <a:schemeClr val="bg1"/>
                </a:solidFill>
                <a:latin typeface="Arial Narrow" panose="020B0606020202030204" pitchFamily="34" charset="0"/>
              </a:rPr>
              <a:t>sinergies</a:t>
            </a:r>
            <a:r>
              <a:rPr lang="it-IT" sz="2000" dirty="0" smtClean="0">
                <a:solidFill>
                  <a:schemeClr val="bg1"/>
                </a:solidFill>
                <a:latin typeface="Arial Narrow" panose="020B0606020202030204" pitchFamily="34" charset="0"/>
              </a:rPr>
              <a:t> for </a:t>
            </a:r>
            <a:r>
              <a:rPr lang="it-IT" sz="2000" dirty="0" err="1" smtClean="0">
                <a:solidFill>
                  <a:schemeClr val="bg1"/>
                </a:solidFill>
                <a:latin typeface="Arial Narrow" panose="020B0606020202030204" pitchFamily="34" charset="0"/>
              </a:rPr>
              <a:t>resource</a:t>
            </a:r>
            <a:r>
              <a:rPr lang="it-IT" sz="2000" dirty="0" smtClean="0">
                <a:solidFill>
                  <a:schemeClr val="bg1"/>
                </a:solidFill>
                <a:latin typeface="Arial Narrow" panose="020B0606020202030204" pitchFamily="34" charset="0"/>
              </a:rPr>
              <a:t> </a:t>
            </a:r>
            <a:r>
              <a:rPr lang="it-IT" sz="2000" dirty="0" err="1" smtClean="0">
                <a:solidFill>
                  <a:schemeClr val="bg1"/>
                </a:solidFill>
                <a:latin typeface="Arial Narrow" panose="020B0606020202030204" pitchFamily="34" charset="0"/>
              </a:rPr>
              <a:t>sharing</a:t>
            </a:r>
            <a:endParaRPr lang="it-IT" sz="2000" dirty="0">
              <a:solidFill>
                <a:schemeClr val="bg1"/>
              </a:solidFill>
              <a:latin typeface="Arial Narrow" panose="020B0606020202030204" pitchFamily="34" charset="0"/>
            </a:endParaRPr>
          </a:p>
        </p:txBody>
      </p:sp>
      <p:sp>
        <p:nvSpPr>
          <p:cNvPr id="5" name="Segnaposto testo 3"/>
          <p:cNvSpPr>
            <a:spLocks noGrp="1"/>
          </p:cNvSpPr>
          <p:nvPr>
            <p:ph type="body" sz="quarter" idx="13"/>
          </p:nvPr>
        </p:nvSpPr>
        <p:spPr>
          <a:xfrm>
            <a:off x="244732" y="5177143"/>
            <a:ext cx="8229600" cy="400110"/>
          </a:xfrm>
        </p:spPr>
        <p:txBody>
          <a:bodyPr/>
          <a:lstStyle/>
          <a:p>
            <a:r>
              <a:rPr lang="it-IT" dirty="0" smtClean="0">
                <a:solidFill>
                  <a:srgbClr val="003A6A"/>
                </a:solidFill>
                <a:latin typeface="Arial Narrow" panose="020B0606020202030204" pitchFamily="34" charset="0"/>
              </a:rPr>
              <a:t>THE ENEA INDUSTRIAL SYMBIOSIS PLATFORM</a:t>
            </a:r>
            <a:endParaRPr lang="it-IT" dirty="0">
              <a:solidFill>
                <a:srgbClr val="003A6A"/>
              </a:solidFill>
              <a:latin typeface="Arial Narrow" panose="020B0606020202030204" pitchFamily="34" charset="0"/>
            </a:endParaRPr>
          </a:p>
        </p:txBody>
      </p:sp>
      <p:sp>
        <p:nvSpPr>
          <p:cNvPr id="8" name="Rettangolo 7"/>
          <p:cNvSpPr>
            <a:spLocks noChangeArrowheads="1"/>
          </p:cNvSpPr>
          <p:nvPr/>
        </p:nvSpPr>
        <p:spPr bwMode="auto">
          <a:xfrm>
            <a:off x="2778305" y="5582055"/>
            <a:ext cx="6264000" cy="707876"/>
          </a:xfrm>
          <a:prstGeom prst="rect">
            <a:avLst/>
          </a:prstGeom>
          <a:solidFill>
            <a:schemeClr val="accent5">
              <a:lumMod val="60000"/>
              <a:lumOff val="40000"/>
            </a:schemeClr>
          </a:solidFill>
          <a:ln w="9525">
            <a:noFill/>
            <a:miter lim="800000"/>
            <a:headEnd/>
            <a:tailEnd/>
          </a:ln>
        </p:spPr>
        <p:txBody>
          <a:bodyPr wrap="square" lIns="91430" tIns="45715" rIns="91430" bIns="45715">
            <a:spAutoFit/>
          </a:bodyPr>
          <a:lstStyle/>
          <a:p>
            <a:pPr algn="ctr">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pPr>
            <a:r>
              <a:rPr lang="it-IT" sz="2000" dirty="0" err="1" smtClean="0">
                <a:solidFill>
                  <a:srgbClr val="002060"/>
                </a:solidFill>
                <a:latin typeface="Arial Narrow" panose="020B0606020202030204" pitchFamily="34" charset="0"/>
              </a:rPr>
              <a:t>Tool</a:t>
            </a:r>
            <a:r>
              <a:rPr lang="it-IT" sz="2000" dirty="0" smtClean="0">
                <a:solidFill>
                  <a:srgbClr val="002060"/>
                </a:solidFill>
                <a:latin typeface="Arial Narrow" panose="020B0606020202030204" pitchFamily="34" charset="0"/>
              </a:rPr>
              <a:t> for companies and </a:t>
            </a:r>
            <a:r>
              <a:rPr lang="it-IT" sz="2000" dirty="0" err="1" smtClean="0">
                <a:solidFill>
                  <a:srgbClr val="002060"/>
                </a:solidFill>
                <a:latin typeface="Arial Narrow" panose="020B0606020202030204" pitchFamily="34" charset="0"/>
              </a:rPr>
              <a:t>other</a:t>
            </a:r>
            <a:r>
              <a:rPr lang="it-IT" sz="2000" dirty="0" smtClean="0">
                <a:solidFill>
                  <a:srgbClr val="002060"/>
                </a:solidFill>
                <a:latin typeface="Arial Narrow" panose="020B0606020202030204" pitchFamily="34" charset="0"/>
              </a:rPr>
              <a:t> </a:t>
            </a:r>
            <a:r>
              <a:rPr lang="it-IT" sz="2000" dirty="0" err="1" smtClean="0">
                <a:solidFill>
                  <a:srgbClr val="002060"/>
                </a:solidFill>
                <a:latin typeface="Arial Narrow" panose="020B0606020202030204" pitchFamily="34" charset="0"/>
              </a:rPr>
              <a:t>operators</a:t>
            </a:r>
            <a:r>
              <a:rPr lang="it-IT" sz="2000" dirty="0" smtClean="0">
                <a:solidFill>
                  <a:srgbClr val="002060"/>
                </a:solidFill>
                <a:latin typeface="Arial Narrow" panose="020B0606020202030204" pitchFamily="34" charset="0"/>
              </a:rPr>
              <a:t> to </a:t>
            </a:r>
            <a:r>
              <a:rPr lang="it-IT" sz="2000" dirty="0" err="1" smtClean="0">
                <a:solidFill>
                  <a:srgbClr val="002060"/>
                </a:solidFill>
                <a:latin typeface="Arial Narrow" panose="020B0606020202030204" pitchFamily="34" charset="0"/>
              </a:rPr>
              <a:t>activate</a:t>
            </a:r>
            <a:r>
              <a:rPr lang="it-IT" sz="2000" dirty="0" smtClean="0">
                <a:solidFill>
                  <a:srgbClr val="002060"/>
                </a:solidFill>
                <a:latin typeface="Arial Narrow" panose="020B0606020202030204" pitchFamily="34" charset="0"/>
              </a:rPr>
              <a:t> </a:t>
            </a:r>
            <a:r>
              <a:rPr lang="it-IT" sz="2000" dirty="0" err="1" smtClean="0">
                <a:solidFill>
                  <a:srgbClr val="002060"/>
                </a:solidFill>
                <a:latin typeface="Arial Narrow" panose="020B0606020202030204" pitchFamily="34" charset="0"/>
              </a:rPr>
              <a:t>resource</a:t>
            </a:r>
            <a:r>
              <a:rPr lang="it-IT" sz="2000" dirty="0" smtClean="0">
                <a:solidFill>
                  <a:srgbClr val="002060"/>
                </a:solidFill>
                <a:latin typeface="Arial Narrow" panose="020B0606020202030204" pitchFamily="34" charset="0"/>
              </a:rPr>
              <a:t> </a:t>
            </a:r>
            <a:r>
              <a:rPr lang="it-IT" sz="2000" dirty="0" err="1" smtClean="0">
                <a:solidFill>
                  <a:srgbClr val="002060"/>
                </a:solidFill>
                <a:latin typeface="Arial Narrow" panose="020B0606020202030204" pitchFamily="34" charset="0"/>
              </a:rPr>
              <a:t>sharing</a:t>
            </a:r>
            <a:r>
              <a:rPr lang="it-IT" sz="2000" dirty="0" smtClean="0">
                <a:solidFill>
                  <a:srgbClr val="002060"/>
                </a:solidFill>
                <a:latin typeface="Arial Narrow" panose="020B0606020202030204" pitchFamily="34" charset="0"/>
              </a:rPr>
              <a:t> (</a:t>
            </a:r>
            <a:r>
              <a:rPr lang="it-IT" sz="2000" dirty="0" err="1" smtClean="0">
                <a:solidFill>
                  <a:srgbClr val="002060"/>
                </a:solidFill>
                <a:latin typeface="Arial Narrow" panose="020B0606020202030204" pitchFamily="34" charset="0"/>
              </a:rPr>
              <a:t>materials</a:t>
            </a:r>
            <a:r>
              <a:rPr lang="it-IT" sz="2000" dirty="0" smtClean="0">
                <a:solidFill>
                  <a:srgbClr val="002060"/>
                </a:solidFill>
                <a:latin typeface="Arial Narrow" panose="020B0606020202030204" pitchFamily="34" charset="0"/>
              </a:rPr>
              <a:t>, </a:t>
            </a:r>
            <a:r>
              <a:rPr lang="it-IT" sz="2000" dirty="0" err="1" smtClean="0">
                <a:solidFill>
                  <a:srgbClr val="002060"/>
                </a:solidFill>
                <a:latin typeface="Arial Narrow" panose="020B0606020202030204" pitchFamily="34" charset="0"/>
              </a:rPr>
              <a:t>energy</a:t>
            </a:r>
            <a:r>
              <a:rPr lang="it-IT" sz="2000" dirty="0" smtClean="0">
                <a:solidFill>
                  <a:srgbClr val="002060"/>
                </a:solidFill>
                <a:latin typeface="Arial Narrow" panose="020B0606020202030204" pitchFamily="34" charset="0"/>
              </a:rPr>
              <a:t>, water, </a:t>
            </a:r>
            <a:r>
              <a:rPr lang="it-IT" sz="2000" dirty="0" err="1" smtClean="0">
                <a:solidFill>
                  <a:srgbClr val="002060"/>
                </a:solidFill>
                <a:latin typeface="Arial Narrow" panose="020B0606020202030204" pitchFamily="34" charset="0"/>
              </a:rPr>
              <a:t>logistics</a:t>
            </a:r>
            <a:r>
              <a:rPr lang="it-IT" sz="2000" dirty="0" smtClean="0">
                <a:solidFill>
                  <a:srgbClr val="002060"/>
                </a:solidFill>
                <a:latin typeface="Arial Narrow" panose="020B0606020202030204" pitchFamily="34" charset="0"/>
              </a:rPr>
              <a:t>, expertise)</a:t>
            </a:r>
            <a:endParaRPr lang="it-IT" sz="2000" dirty="0">
              <a:solidFill>
                <a:srgbClr val="002060"/>
              </a:solidFill>
              <a:latin typeface="Arial Narrow" panose="020B0606020202030204" pitchFamily="34" charset="0"/>
            </a:endParaRPr>
          </a:p>
        </p:txBody>
      </p:sp>
      <p:pic>
        <p:nvPicPr>
          <p:cNvPr id="9" name="Picture 2" descr="Simbiosi Industria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895" y="5670836"/>
            <a:ext cx="2361255" cy="524778"/>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fld id="{02C7C199-0D0D-7840-A88D-785280B31CF7}" type="slidenum">
              <a:rPr lang="it-IT" smtClean="0"/>
              <a:pPr/>
              <a:t>10</a:t>
            </a:fld>
            <a:endParaRPr lang="it-IT" dirty="0"/>
          </a:p>
        </p:txBody>
      </p:sp>
    </p:spTree>
    <p:extLst>
      <p:ext uri="{BB962C8B-B14F-4D97-AF65-F5344CB8AC3E}">
        <p14:creationId xmlns:p14="http://schemas.microsoft.com/office/powerpoint/2010/main" val="1333880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303802"/>
            <a:ext cx="8229600" cy="400110"/>
          </a:xfrm>
        </p:spPr>
        <p:txBody>
          <a:bodyPr>
            <a:normAutofit/>
          </a:bodyPr>
          <a:lstStyle/>
          <a:p>
            <a:r>
              <a:rPr lang="it-IT" dirty="0" smtClean="0"/>
              <a:t>ENEA </a:t>
            </a:r>
            <a:r>
              <a:rPr lang="it-IT" dirty="0" err="1" smtClean="0"/>
              <a:t>projects</a:t>
            </a:r>
            <a:r>
              <a:rPr lang="it-IT" dirty="0" smtClean="0"/>
              <a:t> on Industrial </a:t>
            </a:r>
            <a:r>
              <a:rPr lang="it-IT" dirty="0" err="1" smtClean="0"/>
              <a:t>Symbiosis</a:t>
            </a:r>
            <a:endParaRPr lang="it-IT" dirty="0" smtClean="0"/>
          </a:p>
        </p:txBody>
      </p:sp>
      <p:graphicFrame>
        <p:nvGraphicFramePr>
          <p:cNvPr id="14" name="Segnaposto contenuto 7"/>
          <p:cNvGraphicFramePr>
            <a:graphicFrameLocks/>
          </p:cNvGraphicFramePr>
          <p:nvPr>
            <p:extLst>
              <p:ext uri="{D42A27DB-BD31-4B8C-83A1-F6EECF244321}">
                <p14:modId xmlns:p14="http://schemas.microsoft.com/office/powerpoint/2010/main" val="4155394165"/>
              </p:ext>
            </p:extLst>
          </p:nvPr>
        </p:nvGraphicFramePr>
        <p:xfrm>
          <a:off x="261045" y="1124744"/>
          <a:ext cx="8491274" cy="5160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2" descr="storm"/>
          <p:cNvPicPr>
            <a:picLocks noChangeAspect="1" noChangeArrowheads="1"/>
          </p:cNvPicPr>
          <p:nvPr/>
        </p:nvPicPr>
        <p:blipFill>
          <a:blip r:embed="rId8" cstate="print"/>
          <a:srcRect/>
          <a:stretch>
            <a:fillRect/>
          </a:stretch>
        </p:blipFill>
        <p:spPr bwMode="auto">
          <a:xfrm>
            <a:off x="6948264" y="5589240"/>
            <a:ext cx="1584176" cy="398970"/>
          </a:xfrm>
          <a:prstGeom prst="rect">
            <a:avLst/>
          </a:prstGeom>
          <a:noFill/>
        </p:spPr>
      </p:pic>
    </p:spTree>
    <p:extLst>
      <p:ext uri="{BB962C8B-B14F-4D97-AF65-F5344CB8AC3E}">
        <p14:creationId xmlns:p14="http://schemas.microsoft.com/office/powerpoint/2010/main" val="663815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308" y="286439"/>
            <a:ext cx="8229600" cy="430887"/>
          </a:xfrm>
        </p:spPr>
        <p:txBody>
          <a:bodyPr/>
          <a:lstStyle/>
          <a:p>
            <a:r>
              <a:rPr lang="it-IT" sz="2800" b="0" dirty="0" smtClean="0"/>
              <a:t>Rete SUN</a:t>
            </a:r>
            <a:endParaRPr lang="it-IT" sz="2800" b="0" dirty="0"/>
          </a:p>
        </p:txBody>
      </p:sp>
      <p:sp>
        <p:nvSpPr>
          <p:cNvPr id="3" name="Segnaposto testo 2"/>
          <p:cNvSpPr>
            <a:spLocks noGrp="1"/>
          </p:cNvSpPr>
          <p:nvPr>
            <p:ph type="body" sz="quarter" idx="13"/>
          </p:nvPr>
        </p:nvSpPr>
        <p:spPr/>
        <p:txBody>
          <a:bodyPr/>
          <a:lstStyle/>
          <a:p>
            <a:endParaRPr lang="it-IT"/>
          </a:p>
        </p:txBody>
      </p:sp>
      <p:sp>
        <p:nvSpPr>
          <p:cNvPr id="23" name="Rettangolo arrotondato 22"/>
          <p:cNvSpPr/>
          <p:nvPr/>
        </p:nvSpPr>
        <p:spPr>
          <a:xfrm>
            <a:off x="274051" y="1196753"/>
            <a:ext cx="8593029" cy="7386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solidFill>
                  <a:schemeClr val="bg1"/>
                </a:solidFill>
                <a:latin typeface="Calibri" panose="020F0502020204030204" pitchFamily="34" charset="0"/>
              </a:rPr>
              <a:t>Construction of the</a:t>
            </a:r>
            <a:endParaRPr lang="it-IT" dirty="0">
              <a:solidFill>
                <a:schemeClr val="bg1"/>
              </a:solidFill>
              <a:latin typeface="Calibri" panose="020F0502020204030204" pitchFamily="34"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a:solidFill>
                  <a:schemeClr val="bg1"/>
                </a:solidFill>
                <a:latin typeface="Calibri" panose="020F0502020204030204" pitchFamily="34" charset="0"/>
              </a:rPr>
              <a:t>“Network Italiano di Simbiosi Industriale - </a:t>
            </a:r>
            <a:r>
              <a:rPr lang="it-IT" dirty="0" err="1">
                <a:solidFill>
                  <a:schemeClr val="bg1"/>
                </a:solidFill>
                <a:latin typeface="Calibri" panose="020F0502020204030204" pitchFamily="34" charset="0"/>
              </a:rPr>
              <a:t>Symbiosis</a:t>
            </a:r>
            <a:r>
              <a:rPr lang="it-IT" dirty="0">
                <a:solidFill>
                  <a:schemeClr val="bg1"/>
                </a:solidFill>
                <a:latin typeface="Calibri" panose="020F0502020204030204" pitchFamily="34" charset="0"/>
              </a:rPr>
              <a:t> </a:t>
            </a:r>
            <a:r>
              <a:rPr lang="it-IT" dirty="0" err="1">
                <a:solidFill>
                  <a:schemeClr val="bg1"/>
                </a:solidFill>
                <a:latin typeface="Calibri" panose="020F0502020204030204" pitchFamily="34" charset="0"/>
              </a:rPr>
              <a:t>Users</a:t>
            </a:r>
            <a:r>
              <a:rPr lang="it-IT" dirty="0">
                <a:solidFill>
                  <a:schemeClr val="bg1"/>
                </a:solidFill>
                <a:latin typeface="Calibri" panose="020F0502020204030204" pitchFamily="34" charset="0"/>
              </a:rPr>
              <a:t> Network (SUN)”</a:t>
            </a:r>
          </a:p>
        </p:txBody>
      </p:sp>
      <p:sp>
        <p:nvSpPr>
          <p:cNvPr id="25" name="Rettangolo 24"/>
          <p:cNvSpPr/>
          <p:nvPr/>
        </p:nvSpPr>
        <p:spPr>
          <a:xfrm>
            <a:off x="274050" y="3989880"/>
            <a:ext cx="3603573" cy="1815882"/>
          </a:xfrm>
          <a:prstGeom prst="rect">
            <a:avLst/>
          </a:prstGeom>
          <a:solidFill>
            <a:schemeClr val="accent5">
              <a:lumMod val="20000"/>
              <a:lumOff val="80000"/>
            </a:schemeClr>
          </a:solidFill>
        </p:spPr>
        <p:txBody>
          <a:bodyPr wrap="square">
            <a:spAutoFit/>
          </a:bodyPr>
          <a:lstStyle/>
          <a:p>
            <a:r>
              <a:rPr lang="it-IT" sz="1600" dirty="0">
                <a:latin typeface="Calibri" panose="020F0502020204030204" pitchFamily="34" charset="0"/>
              </a:rPr>
              <a:t>Collaboration </a:t>
            </a:r>
            <a:r>
              <a:rPr lang="it-IT" sz="1600" dirty="0" err="1">
                <a:latin typeface="Calibri" panose="020F0502020204030204" pitchFamily="34" charset="0"/>
              </a:rPr>
              <a:t>agreement</a:t>
            </a:r>
            <a:r>
              <a:rPr lang="it-IT" sz="1600" dirty="0">
                <a:latin typeface="Calibri" panose="020F0502020204030204" pitchFamily="34" charset="0"/>
              </a:rPr>
              <a:t> </a:t>
            </a:r>
            <a:r>
              <a:rPr lang="it-IT" sz="1600" dirty="0" err="1">
                <a:latin typeface="Calibri" panose="020F0502020204030204" pitchFamily="34" charset="0"/>
              </a:rPr>
              <a:t>signed</a:t>
            </a:r>
            <a:r>
              <a:rPr lang="it-IT" sz="1600" dirty="0">
                <a:latin typeface="Calibri" panose="020F0502020204030204" pitchFamily="34" charset="0"/>
              </a:rPr>
              <a:t> by the </a:t>
            </a:r>
            <a:r>
              <a:rPr lang="it-IT" sz="1600" dirty="0" err="1">
                <a:latin typeface="Calibri" panose="020F0502020204030204" pitchFamily="34" charset="0"/>
              </a:rPr>
              <a:t>subjects</a:t>
            </a:r>
            <a:r>
              <a:rPr lang="it-IT" sz="1600" dirty="0">
                <a:latin typeface="Calibri" panose="020F0502020204030204" pitchFamily="34" charset="0"/>
              </a:rPr>
              <a:t> </a:t>
            </a:r>
            <a:r>
              <a:rPr lang="it-IT" sz="1600" dirty="0" err="1">
                <a:latin typeface="Calibri" panose="020F0502020204030204" pitchFamily="34" charset="0"/>
              </a:rPr>
              <a:t>that</a:t>
            </a:r>
            <a:r>
              <a:rPr lang="it-IT" sz="1600" dirty="0">
                <a:latin typeface="Calibri" panose="020F0502020204030204" pitchFamily="34" charset="0"/>
              </a:rPr>
              <a:t> join the network:</a:t>
            </a:r>
          </a:p>
          <a:p>
            <a:r>
              <a:rPr lang="it-IT" sz="1600" dirty="0" err="1">
                <a:latin typeface="Calibri" panose="020F0502020204030204" pitchFamily="34" charset="0"/>
              </a:rPr>
              <a:t>Institutions</a:t>
            </a:r>
            <a:endParaRPr lang="it-IT" sz="1600" dirty="0">
              <a:latin typeface="Calibri" panose="020F0502020204030204" pitchFamily="34" charset="0"/>
            </a:endParaRPr>
          </a:p>
          <a:p>
            <a:r>
              <a:rPr lang="it-IT" sz="1600" dirty="0" err="1">
                <a:latin typeface="Calibri" panose="020F0502020204030204" pitchFamily="34" charset="0"/>
              </a:rPr>
              <a:t>Research</a:t>
            </a:r>
            <a:r>
              <a:rPr lang="it-IT" sz="1600" dirty="0">
                <a:latin typeface="Calibri" panose="020F0502020204030204" pitchFamily="34" charset="0"/>
              </a:rPr>
              <a:t> </a:t>
            </a:r>
            <a:r>
              <a:rPr lang="it-IT" sz="1600" dirty="0" err="1" smtClean="0">
                <a:latin typeface="Calibri" panose="020F0502020204030204" pitchFamily="34" charset="0"/>
              </a:rPr>
              <a:t>organizations</a:t>
            </a:r>
            <a:endParaRPr lang="it-IT" sz="1600" dirty="0">
              <a:latin typeface="Calibri" panose="020F0502020204030204" pitchFamily="34" charset="0"/>
            </a:endParaRPr>
          </a:p>
          <a:p>
            <a:r>
              <a:rPr lang="it-IT" sz="1600" dirty="0" err="1" smtClean="0">
                <a:latin typeface="Calibri" panose="020F0502020204030204" pitchFamily="34" charset="0"/>
              </a:rPr>
              <a:t>Universities</a:t>
            </a:r>
            <a:endParaRPr lang="it-IT" sz="1600" dirty="0">
              <a:latin typeface="Calibri" panose="020F0502020204030204" pitchFamily="34" charset="0"/>
            </a:endParaRPr>
          </a:p>
          <a:p>
            <a:r>
              <a:rPr lang="it-IT" sz="1600" dirty="0">
                <a:latin typeface="Calibri" panose="020F0502020204030204" pitchFamily="34" charset="0"/>
              </a:rPr>
              <a:t>Industrial </a:t>
            </a:r>
            <a:r>
              <a:rPr lang="it-IT" sz="1600" dirty="0" err="1">
                <a:latin typeface="Calibri" panose="020F0502020204030204" pitchFamily="34" charset="0"/>
              </a:rPr>
              <a:t>associations</a:t>
            </a:r>
            <a:endParaRPr lang="it-IT" sz="1600" dirty="0">
              <a:latin typeface="Calibri" panose="020F0502020204030204" pitchFamily="34" charset="0"/>
            </a:endParaRPr>
          </a:p>
          <a:p>
            <a:r>
              <a:rPr lang="it-IT" sz="1600" dirty="0">
                <a:latin typeface="Calibri" panose="020F0502020204030204" pitchFamily="34" charset="0"/>
              </a:rPr>
              <a:t>etc.</a:t>
            </a:r>
          </a:p>
        </p:txBody>
      </p:sp>
      <p:sp>
        <p:nvSpPr>
          <p:cNvPr id="20" name="Rettangolo 19"/>
          <p:cNvSpPr/>
          <p:nvPr/>
        </p:nvSpPr>
        <p:spPr>
          <a:xfrm>
            <a:off x="4314490" y="2516767"/>
            <a:ext cx="4829509" cy="830997"/>
          </a:xfrm>
          <a:prstGeom prst="rect">
            <a:avLst/>
          </a:prstGeom>
          <a:solidFill>
            <a:schemeClr val="accent5">
              <a:lumMod val="40000"/>
              <a:lumOff val="60000"/>
            </a:schemeClr>
          </a:solidFill>
        </p:spPr>
        <p:txBody>
          <a:bodyPr wrap="square">
            <a:spAutoFit/>
          </a:bodyPr>
          <a:lstStyle/>
          <a:p>
            <a:r>
              <a:rPr lang="it-IT" sz="1600" dirty="0">
                <a:latin typeface="Calibri" panose="020F0502020204030204" pitchFamily="34" charset="0"/>
              </a:rPr>
              <a:t>The network </a:t>
            </a:r>
            <a:r>
              <a:rPr lang="it-IT" sz="1600" dirty="0" err="1">
                <a:latin typeface="Calibri" panose="020F0502020204030204" pitchFamily="34" charset="0"/>
              </a:rPr>
              <a:t>is</a:t>
            </a:r>
            <a:r>
              <a:rPr lang="it-IT" sz="1600" dirty="0">
                <a:latin typeface="Calibri" panose="020F0502020204030204" pitchFamily="34" charset="0"/>
              </a:rPr>
              <a:t> </a:t>
            </a:r>
            <a:r>
              <a:rPr lang="it-IT" sz="1600" dirty="0" err="1">
                <a:latin typeface="Calibri" panose="020F0502020204030204" pitchFamily="34" charset="0"/>
              </a:rPr>
              <a:t>proposed</a:t>
            </a:r>
            <a:r>
              <a:rPr lang="it-IT" sz="1600" dirty="0">
                <a:latin typeface="Calibri" panose="020F0502020204030204" pitchFamily="34" charset="0"/>
              </a:rPr>
              <a:t> </a:t>
            </a:r>
            <a:r>
              <a:rPr lang="it-IT" sz="1600" dirty="0" err="1">
                <a:latin typeface="Calibri" panose="020F0502020204030204" pitchFamily="34" charset="0"/>
              </a:rPr>
              <a:t>as</a:t>
            </a:r>
            <a:r>
              <a:rPr lang="it-IT" sz="1600" dirty="0">
                <a:latin typeface="Calibri" panose="020F0502020204030204" pitchFamily="34" charset="0"/>
              </a:rPr>
              <a:t> an </a:t>
            </a:r>
            <a:r>
              <a:rPr lang="it-IT" sz="1600" dirty="0" err="1">
                <a:latin typeface="Calibri" panose="020F0502020204030204" pitchFamily="34" charset="0"/>
              </a:rPr>
              <a:t>Italian</a:t>
            </a:r>
            <a:r>
              <a:rPr lang="it-IT" sz="1600" dirty="0">
                <a:latin typeface="Calibri" panose="020F0502020204030204" pitchFamily="34" charset="0"/>
              </a:rPr>
              <a:t> </a:t>
            </a:r>
            <a:r>
              <a:rPr lang="it-IT" sz="1600" dirty="0" err="1">
                <a:latin typeface="Calibri" panose="020F0502020204030204" pitchFamily="34" charset="0"/>
              </a:rPr>
              <a:t>reference</a:t>
            </a:r>
            <a:r>
              <a:rPr lang="it-IT" sz="1600" dirty="0">
                <a:latin typeface="Calibri" panose="020F0502020204030204" pitchFamily="34" charset="0"/>
              </a:rPr>
              <a:t> for </a:t>
            </a:r>
            <a:r>
              <a:rPr lang="it-IT" sz="1600" dirty="0" err="1">
                <a:latin typeface="Calibri" panose="020F0502020204030204" pitchFamily="34" charset="0"/>
              </a:rPr>
              <a:t>operators</a:t>
            </a:r>
            <a:r>
              <a:rPr lang="it-IT" sz="1600" dirty="0">
                <a:latin typeface="Calibri" panose="020F0502020204030204" pitchFamily="34" charset="0"/>
              </a:rPr>
              <a:t> </a:t>
            </a:r>
            <a:r>
              <a:rPr lang="it-IT" sz="1600" dirty="0" err="1">
                <a:latin typeface="Calibri" panose="020F0502020204030204" pitchFamily="34" charset="0"/>
              </a:rPr>
              <a:t>wishing</a:t>
            </a:r>
            <a:r>
              <a:rPr lang="it-IT" sz="1600" dirty="0">
                <a:latin typeface="Calibri" panose="020F0502020204030204" pitchFamily="34" charset="0"/>
              </a:rPr>
              <a:t> to </a:t>
            </a:r>
            <a:r>
              <a:rPr lang="it-IT" sz="1600" dirty="0" err="1">
                <a:latin typeface="Calibri" panose="020F0502020204030204" pitchFamily="34" charset="0"/>
              </a:rPr>
              <a:t>apply</a:t>
            </a:r>
            <a:r>
              <a:rPr lang="it-IT" sz="1600" dirty="0">
                <a:latin typeface="Calibri" panose="020F0502020204030204" pitchFamily="34" charset="0"/>
              </a:rPr>
              <a:t> industrial </a:t>
            </a:r>
            <a:r>
              <a:rPr lang="it-IT" sz="1600" dirty="0" err="1">
                <a:latin typeface="Calibri" panose="020F0502020204030204" pitchFamily="34" charset="0"/>
              </a:rPr>
              <a:t>symbiosis</a:t>
            </a:r>
            <a:r>
              <a:rPr lang="it-IT" sz="1600" dirty="0">
                <a:latin typeface="Calibri" panose="020F0502020204030204" pitchFamily="34" charset="0"/>
              </a:rPr>
              <a:t>, </a:t>
            </a:r>
            <a:r>
              <a:rPr lang="it-IT" sz="1600" dirty="0" err="1">
                <a:latin typeface="Calibri" panose="020F0502020204030204" pitchFamily="34" charset="0"/>
              </a:rPr>
              <a:t>at</a:t>
            </a:r>
            <a:r>
              <a:rPr lang="it-IT" sz="1600" dirty="0">
                <a:latin typeface="Calibri" panose="020F0502020204030204" pitchFamily="34" charset="0"/>
              </a:rPr>
              <a:t> an industrial, </a:t>
            </a:r>
            <a:r>
              <a:rPr lang="it-IT" sz="1600" dirty="0" err="1">
                <a:latin typeface="Calibri" panose="020F0502020204030204" pitchFamily="34" charset="0"/>
              </a:rPr>
              <a:t>research</a:t>
            </a:r>
            <a:r>
              <a:rPr lang="it-IT" sz="1600" dirty="0">
                <a:latin typeface="Calibri" panose="020F0502020204030204" pitchFamily="34" charset="0"/>
              </a:rPr>
              <a:t> and </a:t>
            </a:r>
            <a:r>
              <a:rPr lang="it-IT" sz="1600" dirty="0" err="1">
                <a:latin typeface="Calibri" panose="020F0502020204030204" pitchFamily="34" charset="0"/>
              </a:rPr>
              <a:t>territorial</a:t>
            </a:r>
            <a:r>
              <a:rPr lang="it-IT" sz="1600" dirty="0">
                <a:latin typeface="Calibri" panose="020F0502020204030204" pitchFamily="34" charset="0"/>
              </a:rPr>
              <a:t> </a:t>
            </a:r>
            <a:r>
              <a:rPr lang="it-IT" sz="1600" dirty="0" err="1">
                <a:latin typeface="Calibri" panose="020F0502020204030204" pitchFamily="34" charset="0"/>
              </a:rPr>
              <a:t>level</a:t>
            </a:r>
            <a:r>
              <a:rPr lang="it-IT" sz="1600" dirty="0">
                <a:latin typeface="Calibri" panose="020F0502020204030204" pitchFamily="34" charset="0"/>
              </a:rPr>
              <a:t>.</a:t>
            </a:r>
          </a:p>
        </p:txBody>
      </p:sp>
      <p:sp>
        <p:nvSpPr>
          <p:cNvPr id="28" name="Rettangolo 27"/>
          <p:cNvSpPr/>
          <p:nvPr/>
        </p:nvSpPr>
        <p:spPr>
          <a:xfrm>
            <a:off x="4314491" y="3744842"/>
            <a:ext cx="4829508" cy="2554545"/>
          </a:xfrm>
          <a:prstGeom prst="rect">
            <a:avLst/>
          </a:prstGeom>
          <a:solidFill>
            <a:schemeClr val="accent5">
              <a:lumMod val="40000"/>
              <a:lumOff val="60000"/>
            </a:schemeClr>
          </a:solidFill>
        </p:spPr>
        <p:txBody>
          <a:bodyPr wrap="square">
            <a:spAutoFit/>
          </a:bodyPr>
          <a:lstStyle/>
          <a:p>
            <a:r>
              <a:rPr lang="it-IT" sz="1600" dirty="0">
                <a:latin typeface="Calibri" panose="020F0502020204030204" pitchFamily="34" charset="0"/>
              </a:rPr>
              <a:t>SUN </a:t>
            </a:r>
            <a:r>
              <a:rPr lang="it-IT" sz="1600" dirty="0" err="1">
                <a:latin typeface="Calibri" panose="020F0502020204030204" pitchFamily="34" charset="0"/>
              </a:rPr>
              <a:t>aims</a:t>
            </a:r>
            <a:r>
              <a:rPr lang="it-IT" sz="1600" dirty="0">
                <a:latin typeface="Calibri" panose="020F0502020204030204" pitchFamily="34" charset="0"/>
              </a:rPr>
              <a:t> to </a:t>
            </a:r>
            <a:r>
              <a:rPr lang="it-IT" sz="1600" dirty="0" err="1">
                <a:latin typeface="Calibri" panose="020F0502020204030204" pitchFamily="34" charset="0"/>
              </a:rPr>
              <a:t>achieve</a:t>
            </a:r>
            <a:r>
              <a:rPr lang="it-IT" sz="1600" dirty="0">
                <a:latin typeface="Calibri" panose="020F0502020204030204" pitchFamily="34" charset="0"/>
              </a:rPr>
              <a:t> the </a:t>
            </a:r>
            <a:r>
              <a:rPr lang="it-IT" sz="1600" dirty="0" err="1">
                <a:latin typeface="Calibri" panose="020F0502020204030204" pitchFamily="34" charset="0"/>
              </a:rPr>
              <a:t>following</a:t>
            </a:r>
            <a:r>
              <a:rPr lang="it-IT" sz="1600" dirty="0">
                <a:latin typeface="Calibri" panose="020F0502020204030204" pitchFamily="34" charset="0"/>
              </a:rPr>
              <a:t> </a:t>
            </a:r>
            <a:r>
              <a:rPr lang="it-IT" sz="1600" dirty="0" err="1">
                <a:latin typeface="Calibri" panose="020F0502020204030204" pitchFamily="34" charset="0"/>
              </a:rPr>
              <a:t>objectives</a:t>
            </a:r>
            <a:r>
              <a:rPr lang="it-IT" sz="1600" dirty="0">
                <a:latin typeface="Calibri" panose="020F0502020204030204" pitchFamily="34" charset="0"/>
              </a:rPr>
              <a:t>:</a:t>
            </a:r>
          </a:p>
          <a:p>
            <a:pPr marL="285750" indent="-285750">
              <a:buFont typeface="Lucida Grande"/>
              <a:buChar char="-"/>
            </a:pPr>
            <a:r>
              <a:rPr lang="it-IT" sz="1600" b="1" dirty="0" err="1">
                <a:latin typeface="Calibri" panose="020F0502020204030204" pitchFamily="34" charset="0"/>
              </a:rPr>
              <a:t>encourage</a:t>
            </a:r>
            <a:r>
              <a:rPr lang="it-IT" sz="1600" b="1" dirty="0">
                <a:latin typeface="Calibri" panose="020F0502020204030204" pitchFamily="34" charset="0"/>
              </a:rPr>
              <a:t> </a:t>
            </a:r>
            <a:r>
              <a:rPr lang="it-IT" sz="1600" b="1" dirty="0" err="1">
                <a:latin typeface="Calibri" panose="020F0502020204030204" pitchFamily="34" charset="0"/>
              </a:rPr>
              <a:t>collaboration</a:t>
            </a:r>
            <a:r>
              <a:rPr lang="it-IT" sz="1600" b="1" dirty="0">
                <a:latin typeface="Calibri" panose="020F0502020204030204" pitchFamily="34" charset="0"/>
              </a:rPr>
              <a:t> </a:t>
            </a:r>
            <a:r>
              <a:rPr lang="it-IT" sz="1600" dirty="0">
                <a:latin typeface="Calibri" panose="020F0502020204030204" pitchFamily="34" charset="0"/>
              </a:rPr>
              <a:t>and </a:t>
            </a:r>
            <a:r>
              <a:rPr lang="it-IT" sz="1600" dirty="0" err="1">
                <a:latin typeface="Calibri" panose="020F0502020204030204" pitchFamily="34" charset="0"/>
              </a:rPr>
              <a:t>promote</a:t>
            </a:r>
            <a:r>
              <a:rPr lang="it-IT" sz="1600" dirty="0">
                <a:latin typeface="Calibri" panose="020F0502020204030204" pitchFamily="34" charset="0"/>
              </a:rPr>
              <a:t> </a:t>
            </a:r>
            <a:r>
              <a:rPr lang="it-IT" sz="1600" dirty="0" err="1">
                <a:latin typeface="Calibri" panose="020F0502020204030204" pitchFamily="34" charset="0"/>
              </a:rPr>
              <a:t>contacts</a:t>
            </a:r>
            <a:r>
              <a:rPr lang="it-IT" sz="1600" dirty="0">
                <a:latin typeface="Calibri" panose="020F0502020204030204" pitchFamily="34" charset="0"/>
              </a:rPr>
              <a:t> and </a:t>
            </a:r>
            <a:r>
              <a:rPr lang="it-IT" sz="1600" b="1" dirty="0" err="1">
                <a:latin typeface="Calibri" panose="020F0502020204030204" pitchFamily="34" charset="0"/>
              </a:rPr>
              <a:t>exchanges</a:t>
            </a:r>
            <a:r>
              <a:rPr lang="it-IT" sz="1600" b="1" dirty="0">
                <a:latin typeface="Calibri" panose="020F0502020204030204" pitchFamily="34" charset="0"/>
              </a:rPr>
              <a:t> of information </a:t>
            </a:r>
            <a:r>
              <a:rPr lang="it-IT" sz="1600" dirty="0">
                <a:latin typeface="Calibri" panose="020F0502020204030204" pitchFamily="34" charset="0"/>
              </a:rPr>
              <a:t>and </a:t>
            </a:r>
            <a:r>
              <a:rPr lang="it-IT" sz="1600" dirty="0" err="1">
                <a:latin typeface="Calibri" panose="020F0502020204030204" pitchFamily="34" charset="0"/>
              </a:rPr>
              <a:t>experiences</a:t>
            </a:r>
            <a:r>
              <a:rPr lang="it-IT" sz="1600" dirty="0">
                <a:latin typeface="Calibri" panose="020F0502020204030204" pitchFamily="34" charset="0"/>
              </a:rPr>
              <a:t> </a:t>
            </a:r>
            <a:r>
              <a:rPr lang="it-IT" sz="1600" dirty="0" err="1">
                <a:latin typeface="Calibri" panose="020F0502020204030204" pitchFamily="34" charset="0"/>
              </a:rPr>
              <a:t>between</a:t>
            </a:r>
            <a:r>
              <a:rPr lang="it-IT" sz="1600" dirty="0">
                <a:latin typeface="Calibri" panose="020F0502020204030204" pitchFamily="34" charset="0"/>
              </a:rPr>
              <a:t> </a:t>
            </a:r>
            <a:r>
              <a:rPr lang="it-IT" sz="1600" dirty="0" err="1">
                <a:latin typeface="Calibri" panose="020F0502020204030204" pitchFamily="34" charset="0"/>
              </a:rPr>
              <a:t>research</a:t>
            </a:r>
            <a:r>
              <a:rPr lang="it-IT" sz="1600" dirty="0">
                <a:latin typeface="Calibri" panose="020F0502020204030204" pitchFamily="34" charset="0"/>
              </a:rPr>
              <a:t> </a:t>
            </a:r>
            <a:r>
              <a:rPr lang="it-IT" sz="1600" dirty="0" err="1">
                <a:latin typeface="Calibri" panose="020F0502020204030204" pitchFamily="34" charset="0"/>
              </a:rPr>
              <a:t>institutions</a:t>
            </a:r>
            <a:r>
              <a:rPr lang="it-IT" sz="1600" dirty="0">
                <a:latin typeface="Calibri" panose="020F0502020204030204" pitchFamily="34" charset="0"/>
              </a:rPr>
              <a:t>, control </a:t>
            </a:r>
            <a:r>
              <a:rPr lang="it-IT" sz="1600" dirty="0" err="1" smtClean="0">
                <a:latin typeface="Calibri" panose="020F0502020204030204" pitchFamily="34" charset="0"/>
              </a:rPr>
              <a:t>authorities</a:t>
            </a:r>
            <a:r>
              <a:rPr lang="it-IT" sz="1600" dirty="0" smtClean="0">
                <a:latin typeface="Calibri" panose="020F0502020204030204" pitchFamily="34" charset="0"/>
              </a:rPr>
              <a:t> and </a:t>
            </a:r>
            <a:r>
              <a:rPr lang="it-IT" sz="1600" dirty="0">
                <a:latin typeface="Calibri" panose="020F0502020204030204" pitchFamily="34" charset="0"/>
              </a:rPr>
              <a:t>companies;</a:t>
            </a:r>
          </a:p>
          <a:p>
            <a:pPr marL="285750" indent="-285750">
              <a:buFont typeface="Lucida Grande"/>
              <a:buChar char="-"/>
            </a:pPr>
            <a:r>
              <a:rPr lang="it-IT" sz="1600" dirty="0" err="1">
                <a:latin typeface="Calibri" panose="020F0502020204030204" pitchFamily="34" charset="0"/>
              </a:rPr>
              <a:t>identify</a:t>
            </a:r>
            <a:r>
              <a:rPr lang="it-IT" sz="1600" dirty="0">
                <a:latin typeface="Calibri" panose="020F0502020204030204" pitchFamily="34" charset="0"/>
              </a:rPr>
              <a:t> </a:t>
            </a:r>
            <a:r>
              <a:rPr lang="it-IT" sz="1600" dirty="0" err="1">
                <a:latin typeface="Calibri" panose="020F0502020204030204" pitchFamily="34" charset="0"/>
              </a:rPr>
              <a:t>solutions</a:t>
            </a:r>
            <a:r>
              <a:rPr lang="it-IT" sz="1600" dirty="0">
                <a:latin typeface="Calibri" panose="020F0502020204030204" pitchFamily="34" charset="0"/>
              </a:rPr>
              <a:t> to the </a:t>
            </a:r>
            <a:r>
              <a:rPr lang="it-IT" sz="1600" dirty="0" err="1">
                <a:latin typeface="Calibri" panose="020F0502020204030204" pitchFamily="34" charset="0"/>
              </a:rPr>
              <a:t>main</a:t>
            </a:r>
            <a:r>
              <a:rPr lang="it-IT" sz="1600" dirty="0">
                <a:latin typeface="Calibri" panose="020F0502020204030204" pitchFamily="34" charset="0"/>
              </a:rPr>
              <a:t> </a:t>
            </a:r>
            <a:r>
              <a:rPr lang="it-IT" sz="1600" b="1" dirty="0" err="1">
                <a:latin typeface="Calibri" panose="020F0502020204030204" pitchFamily="34" charset="0"/>
              </a:rPr>
              <a:t>technical</a:t>
            </a:r>
            <a:r>
              <a:rPr lang="it-IT" sz="1600" b="1" dirty="0">
                <a:latin typeface="Calibri" panose="020F0502020204030204" pitchFamily="34" charset="0"/>
              </a:rPr>
              <a:t> and </a:t>
            </a:r>
            <a:r>
              <a:rPr lang="it-IT" sz="1600" b="1" dirty="0" err="1">
                <a:latin typeface="Calibri" panose="020F0502020204030204" pitchFamily="34" charset="0"/>
              </a:rPr>
              <a:t>regulatory</a:t>
            </a:r>
            <a:r>
              <a:rPr lang="it-IT" sz="1600" b="1" dirty="0">
                <a:latin typeface="Calibri" panose="020F0502020204030204" pitchFamily="34" charset="0"/>
              </a:rPr>
              <a:t> </a:t>
            </a:r>
            <a:r>
              <a:rPr lang="it-IT" sz="1600" b="1" dirty="0" err="1">
                <a:latin typeface="Calibri" panose="020F0502020204030204" pitchFamily="34" charset="0"/>
              </a:rPr>
              <a:t>criticalities</a:t>
            </a:r>
            <a:r>
              <a:rPr lang="it-IT" sz="1600" dirty="0">
                <a:latin typeface="Calibri" panose="020F0502020204030204" pitchFamily="34" charset="0"/>
              </a:rPr>
              <a:t> for the </a:t>
            </a:r>
            <a:r>
              <a:rPr lang="it-IT" sz="1600" dirty="0" err="1">
                <a:latin typeface="Calibri" panose="020F0502020204030204" pitchFamily="34" charset="0"/>
              </a:rPr>
              <a:t>implementation</a:t>
            </a:r>
            <a:r>
              <a:rPr lang="it-IT" sz="1600" dirty="0">
                <a:latin typeface="Calibri" panose="020F0502020204030204" pitchFamily="34" charset="0"/>
              </a:rPr>
              <a:t> of industrial </a:t>
            </a:r>
            <a:r>
              <a:rPr lang="it-IT" sz="1600" dirty="0" err="1">
                <a:latin typeface="Calibri" panose="020F0502020204030204" pitchFamily="34" charset="0"/>
              </a:rPr>
              <a:t>symbiosis</a:t>
            </a:r>
            <a:r>
              <a:rPr lang="it-IT" sz="1600" dirty="0">
                <a:latin typeface="Calibri" panose="020F0502020204030204" pitchFamily="34" charset="0"/>
              </a:rPr>
              <a:t> </a:t>
            </a:r>
            <a:r>
              <a:rPr lang="it-IT" sz="1600" dirty="0" err="1">
                <a:latin typeface="Calibri" panose="020F0502020204030204" pitchFamily="34" charset="0"/>
              </a:rPr>
              <a:t>paths</a:t>
            </a:r>
            <a:r>
              <a:rPr lang="it-IT" sz="1600" dirty="0">
                <a:latin typeface="Calibri" panose="020F0502020204030204" pitchFamily="34" charset="0"/>
              </a:rPr>
              <a:t>;</a:t>
            </a:r>
          </a:p>
          <a:p>
            <a:pPr marL="285750" indent="-285750">
              <a:buFont typeface="Lucida Grande"/>
              <a:buChar char="-"/>
            </a:pPr>
            <a:r>
              <a:rPr lang="it-IT" sz="1600" b="1" dirty="0">
                <a:latin typeface="Calibri" panose="020F0502020204030204" pitchFamily="34" charset="0"/>
              </a:rPr>
              <a:t>transfer and disseminate information </a:t>
            </a:r>
            <a:r>
              <a:rPr lang="it-IT" sz="1600" dirty="0">
                <a:latin typeface="Calibri" panose="020F0502020204030204" pitchFamily="34" charset="0"/>
              </a:rPr>
              <a:t>via </a:t>
            </a:r>
            <a:r>
              <a:rPr lang="it-IT" sz="1600" dirty="0" err="1">
                <a:latin typeface="Calibri" panose="020F0502020204030204" pitchFamily="34" charset="0"/>
              </a:rPr>
              <a:t>databases</a:t>
            </a:r>
            <a:r>
              <a:rPr lang="it-IT" sz="1600" dirty="0">
                <a:latin typeface="Calibri" panose="020F0502020204030204" pitchFamily="34" charset="0"/>
              </a:rPr>
              <a:t>, </a:t>
            </a:r>
            <a:r>
              <a:rPr lang="it-IT" sz="1600" dirty="0" err="1">
                <a:latin typeface="Calibri" panose="020F0502020204030204" pitchFamily="34" charset="0"/>
              </a:rPr>
              <a:t>websites</a:t>
            </a:r>
            <a:r>
              <a:rPr lang="it-IT" sz="1600" dirty="0">
                <a:latin typeface="Calibri" panose="020F0502020204030204" pitchFamily="34" charset="0"/>
              </a:rPr>
              <a:t>, </a:t>
            </a:r>
            <a:r>
              <a:rPr lang="it-IT" sz="1600" dirty="0" err="1">
                <a:latin typeface="Calibri" panose="020F0502020204030204" pitchFamily="34" charset="0"/>
              </a:rPr>
              <a:t>conferences</a:t>
            </a:r>
            <a:r>
              <a:rPr lang="it-IT" sz="1600" dirty="0">
                <a:latin typeface="Calibri" panose="020F0502020204030204" pitchFamily="34" charset="0"/>
              </a:rPr>
              <a:t>, </a:t>
            </a:r>
            <a:r>
              <a:rPr lang="it-IT" sz="1600" dirty="0" err="1">
                <a:latin typeface="Calibri" panose="020F0502020204030204" pitchFamily="34" charset="0"/>
              </a:rPr>
              <a:t>seminars</a:t>
            </a:r>
            <a:r>
              <a:rPr lang="it-IT" sz="1600" dirty="0">
                <a:latin typeface="Calibri" panose="020F0502020204030204" pitchFamily="34" charset="0"/>
              </a:rPr>
              <a:t>, etc</a:t>
            </a:r>
            <a:r>
              <a:rPr lang="it-IT" sz="1600" dirty="0" smtClean="0">
                <a:latin typeface="Calibri" panose="020F0502020204030204" pitchFamily="34" charset="0"/>
              </a:rPr>
              <a:t>.</a:t>
            </a:r>
          </a:p>
        </p:txBody>
      </p:sp>
      <p:sp>
        <p:nvSpPr>
          <p:cNvPr id="29" name="Rettangolo 28"/>
          <p:cNvSpPr/>
          <p:nvPr/>
        </p:nvSpPr>
        <p:spPr>
          <a:xfrm>
            <a:off x="4314491" y="2093430"/>
            <a:ext cx="4829508" cy="338554"/>
          </a:xfrm>
          <a:prstGeom prst="rect">
            <a:avLst/>
          </a:prstGeom>
          <a:solidFill>
            <a:schemeClr val="accent5">
              <a:lumMod val="40000"/>
              <a:lumOff val="60000"/>
            </a:schemeClr>
          </a:solidFill>
        </p:spPr>
        <p:txBody>
          <a:bodyPr wrap="square">
            <a:spAutoFit/>
          </a:bodyPr>
          <a:lstStyle/>
          <a:p>
            <a:r>
              <a:rPr lang="it-IT" sz="1600" dirty="0">
                <a:latin typeface="Calibri" panose="020F0502020204030204" pitchFamily="34" charset="0"/>
              </a:rPr>
              <a:t>ENEA promoter </a:t>
            </a:r>
            <a:r>
              <a:rPr lang="it-IT" sz="1600" dirty="0" smtClean="0">
                <a:latin typeface="Calibri" panose="020F0502020204030204" pitchFamily="34" charset="0"/>
              </a:rPr>
              <a:t>and </a:t>
            </a:r>
            <a:r>
              <a:rPr lang="it-IT" sz="1600" dirty="0" err="1" smtClean="0">
                <a:latin typeface="Calibri" panose="020F0502020204030204" pitchFamily="34" charset="0"/>
              </a:rPr>
              <a:t>appointed</a:t>
            </a:r>
            <a:r>
              <a:rPr lang="it-IT" sz="1600" dirty="0" smtClean="0">
                <a:latin typeface="Calibri" panose="020F0502020204030204" pitchFamily="34" charset="0"/>
              </a:rPr>
              <a:t> </a:t>
            </a:r>
            <a:r>
              <a:rPr lang="it-IT" sz="1600" dirty="0" err="1">
                <a:latin typeface="Calibri" panose="020F0502020204030204" pitchFamily="34" charset="0"/>
              </a:rPr>
              <a:t>President</a:t>
            </a:r>
            <a:endParaRPr lang="it-IT" sz="1600" dirty="0">
              <a:latin typeface="Calibri" panose="020F0502020204030204" pitchFamily="34" charset="0"/>
            </a:endParaRPr>
          </a:p>
        </p:txBody>
      </p:sp>
      <p:pic>
        <p:nvPicPr>
          <p:cNvPr id="1026" name="Picture 2" descr="C:\Users\Cutaia\Documents\ENEA Progetti\01 terminati\2011 Eco-Innovazione Sicilia\Simbiosi ENEA\logo SUN\prova SUN_scritta acronimo+intera.jpg"/>
          <p:cNvPicPr>
            <a:picLocks noChangeAspect="1" noChangeArrowheads="1"/>
          </p:cNvPicPr>
          <p:nvPr/>
        </p:nvPicPr>
        <p:blipFill rotWithShape="1">
          <a:blip r:embed="rId2">
            <a:extLst>
              <a:ext uri="{28A0092B-C50C-407E-A947-70E740481C1C}">
                <a14:useLocalDpi xmlns:a14="http://schemas.microsoft.com/office/drawing/2010/main" val="0"/>
              </a:ext>
            </a:extLst>
          </a:blip>
          <a:srcRect l="12307" t="9547" b="24981"/>
          <a:stretch/>
        </p:blipFill>
        <p:spPr bwMode="auto">
          <a:xfrm>
            <a:off x="274051" y="2200229"/>
            <a:ext cx="3612170" cy="144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88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3" y="303802"/>
            <a:ext cx="8483883" cy="400110"/>
          </a:xfrm>
        </p:spPr>
        <p:txBody>
          <a:bodyPr/>
          <a:lstStyle/>
          <a:p>
            <a:r>
              <a:rPr lang="it-IT" dirty="0" err="1" smtClean="0"/>
              <a:t>Raw</a:t>
            </a:r>
            <a:r>
              <a:rPr lang="it-IT" dirty="0" smtClean="0"/>
              <a:t> </a:t>
            </a:r>
            <a:r>
              <a:rPr lang="it-IT" dirty="0" err="1" smtClean="0"/>
              <a:t>Materials</a:t>
            </a:r>
            <a:r>
              <a:rPr lang="it-IT" dirty="0" smtClean="0"/>
              <a:t> </a:t>
            </a:r>
            <a:r>
              <a:rPr lang="it-IT" dirty="0" err="1" smtClean="0"/>
              <a:t>recycling</a:t>
            </a:r>
            <a:r>
              <a:rPr lang="it-IT" dirty="0" smtClean="0"/>
              <a:t> from WEEE – ENEA </a:t>
            </a:r>
            <a:r>
              <a:rPr lang="it-IT" dirty="0" err="1" smtClean="0"/>
              <a:t>approach</a:t>
            </a:r>
            <a:endParaRPr lang="it-IT" dirty="0" smtClean="0"/>
          </a:p>
        </p:txBody>
      </p:sp>
      <p:pic>
        <p:nvPicPr>
          <p:cNvPr id="6"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7" y="1249211"/>
            <a:ext cx="205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4716016" y="1124744"/>
            <a:ext cx="1944216" cy="1200318"/>
          </a:xfrm>
          <a:prstGeom prst="rect">
            <a:avLst/>
          </a:prstGeom>
          <a:solidFill>
            <a:srgbClr val="003A6A"/>
          </a:solidFill>
          <a:ln>
            <a:solidFill>
              <a:srgbClr val="000066"/>
            </a:solidFill>
          </a:ln>
        </p:spPr>
        <p:txBody>
          <a:bodyPr wrap="square" lIns="91430" tIns="45715" rIns="91430" bIns="45715" rtlCol="0">
            <a:spAutoFit/>
          </a:bodyPr>
          <a:lstStyle/>
          <a:p>
            <a:r>
              <a:rPr lang="it-IT" dirty="0" smtClean="0">
                <a:solidFill>
                  <a:schemeClr val="bg1"/>
                </a:solidFill>
              </a:rPr>
              <a:t>Manual </a:t>
            </a:r>
            <a:r>
              <a:rPr lang="it-IT" dirty="0" err="1" smtClean="0">
                <a:solidFill>
                  <a:schemeClr val="bg1"/>
                </a:solidFill>
              </a:rPr>
              <a:t>dismantling</a:t>
            </a:r>
            <a:r>
              <a:rPr lang="it-IT" dirty="0" smtClean="0">
                <a:solidFill>
                  <a:schemeClr val="bg1"/>
                </a:solidFill>
              </a:rPr>
              <a:t>, </a:t>
            </a:r>
            <a:r>
              <a:rPr lang="it-IT" dirty="0" err="1" smtClean="0">
                <a:solidFill>
                  <a:schemeClr val="bg1"/>
                </a:solidFill>
              </a:rPr>
              <a:t>separation</a:t>
            </a:r>
            <a:r>
              <a:rPr lang="it-IT" dirty="0" smtClean="0">
                <a:solidFill>
                  <a:schemeClr val="bg1"/>
                </a:solidFill>
              </a:rPr>
              <a:t> of </a:t>
            </a:r>
            <a:r>
              <a:rPr lang="it-IT" dirty="0" err="1" smtClean="0">
                <a:solidFill>
                  <a:schemeClr val="bg1"/>
                </a:solidFill>
              </a:rPr>
              <a:t>components</a:t>
            </a:r>
            <a:endParaRPr lang="it-IT" dirty="0">
              <a:solidFill>
                <a:schemeClr val="bg1"/>
              </a:solidFill>
            </a:endParaRPr>
          </a:p>
        </p:txBody>
      </p:sp>
      <p:sp>
        <p:nvSpPr>
          <p:cNvPr id="9" name="CasellaDiTesto 8"/>
          <p:cNvSpPr txBox="1"/>
          <p:nvPr/>
        </p:nvSpPr>
        <p:spPr>
          <a:xfrm>
            <a:off x="7164289" y="1340768"/>
            <a:ext cx="1296144" cy="369322"/>
          </a:xfrm>
          <a:prstGeom prst="rect">
            <a:avLst/>
          </a:prstGeom>
          <a:noFill/>
          <a:ln>
            <a:solidFill>
              <a:srgbClr val="00B0F0"/>
            </a:solidFill>
            <a:prstDash val="dash"/>
          </a:ln>
        </p:spPr>
        <p:txBody>
          <a:bodyPr wrap="square" lIns="91430" tIns="45715" rIns="91430" bIns="45715" rtlCol="0">
            <a:spAutoFit/>
          </a:bodyPr>
          <a:lstStyle/>
          <a:p>
            <a:pPr algn="ctr"/>
            <a:r>
              <a:rPr lang="it-IT" dirty="0" smtClean="0">
                <a:solidFill>
                  <a:srgbClr val="00B0F0"/>
                </a:solidFill>
              </a:rPr>
              <a:t>Social </a:t>
            </a:r>
            <a:r>
              <a:rPr lang="it-IT" dirty="0" err="1" smtClean="0">
                <a:solidFill>
                  <a:srgbClr val="00B0F0"/>
                </a:solidFill>
              </a:rPr>
              <a:t>jobs</a:t>
            </a:r>
            <a:endParaRPr lang="it-IT" dirty="0">
              <a:solidFill>
                <a:srgbClr val="00B0F0"/>
              </a:solidFill>
            </a:endParaRPr>
          </a:p>
        </p:txBody>
      </p:sp>
      <p:sp>
        <p:nvSpPr>
          <p:cNvPr id="10" name="Freccia a destra 9"/>
          <p:cNvSpPr/>
          <p:nvPr/>
        </p:nvSpPr>
        <p:spPr bwMode="auto">
          <a:xfrm>
            <a:off x="4139953" y="1556793"/>
            <a:ext cx="432048" cy="144016"/>
          </a:xfrm>
          <a:prstGeom prst="rightArrow">
            <a:avLst/>
          </a:prstGeom>
          <a:solidFill>
            <a:srgbClr val="000066"/>
          </a:solidFill>
          <a:ln w="9525" cap="flat" cmpd="sng" algn="ctr">
            <a:solidFill>
              <a:schemeClr val="tx1"/>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449217">
              <a:buClr>
                <a:srgbClr val="000000"/>
              </a:buClr>
              <a:buSzPct val="100000"/>
            </a:pPr>
            <a:endParaRPr lang="it-IT" dirty="0">
              <a:solidFill>
                <a:srgbClr val="000066"/>
              </a:solidFill>
            </a:endParaRPr>
          </a:p>
        </p:txBody>
      </p:sp>
      <p:sp>
        <p:nvSpPr>
          <p:cNvPr id="11" name="CasellaDiTesto 10"/>
          <p:cNvSpPr txBox="1"/>
          <p:nvPr/>
        </p:nvSpPr>
        <p:spPr>
          <a:xfrm>
            <a:off x="2699792" y="1124744"/>
            <a:ext cx="1296144" cy="584765"/>
          </a:xfrm>
          <a:prstGeom prst="rect">
            <a:avLst/>
          </a:prstGeom>
          <a:noFill/>
          <a:ln>
            <a:solidFill>
              <a:srgbClr val="000066"/>
            </a:solidFill>
          </a:ln>
        </p:spPr>
        <p:txBody>
          <a:bodyPr wrap="square" lIns="91430" tIns="45715" rIns="91430" bIns="45715" rtlCol="0">
            <a:spAutoFit/>
          </a:bodyPr>
          <a:lstStyle/>
          <a:p>
            <a:r>
              <a:rPr lang="it-IT" sz="1600" dirty="0" smtClean="0">
                <a:solidFill>
                  <a:srgbClr val="000066"/>
                </a:solidFill>
              </a:rPr>
              <a:t>End of Life </a:t>
            </a:r>
            <a:r>
              <a:rPr lang="it-IT" sz="1600" dirty="0" err="1" smtClean="0">
                <a:solidFill>
                  <a:srgbClr val="000066"/>
                </a:solidFill>
              </a:rPr>
              <a:t>PCs</a:t>
            </a:r>
            <a:endParaRPr lang="it-IT" sz="1600" dirty="0">
              <a:solidFill>
                <a:srgbClr val="000066"/>
              </a:solidFill>
            </a:endParaRPr>
          </a:p>
        </p:txBody>
      </p:sp>
      <p:sp>
        <p:nvSpPr>
          <p:cNvPr id="12" name="CasellaDiTesto 11"/>
          <p:cNvSpPr txBox="1"/>
          <p:nvPr/>
        </p:nvSpPr>
        <p:spPr>
          <a:xfrm>
            <a:off x="2699792" y="1929660"/>
            <a:ext cx="1296144" cy="584765"/>
          </a:xfrm>
          <a:prstGeom prst="rect">
            <a:avLst/>
          </a:prstGeom>
          <a:noFill/>
          <a:ln>
            <a:solidFill>
              <a:srgbClr val="00B0F0"/>
            </a:solidFill>
            <a:prstDash val="dash"/>
          </a:ln>
        </p:spPr>
        <p:txBody>
          <a:bodyPr wrap="square" lIns="91430" tIns="45715" rIns="91430" bIns="45715" rtlCol="0">
            <a:spAutoFit/>
          </a:bodyPr>
          <a:lstStyle/>
          <a:p>
            <a:pPr algn="ctr"/>
            <a:r>
              <a:rPr lang="it-IT" sz="1600" dirty="0" smtClean="0">
                <a:solidFill>
                  <a:srgbClr val="00B0F0"/>
                </a:solidFill>
              </a:rPr>
              <a:t>Collection Centers</a:t>
            </a:r>
            <a:endParaRPr lang="it-IT" sz="1600" dirty="0">
              <a:solidFill>
                <a:srgbClr val="00B0F0"/>
              </a:solidFill>
            </a:endParaRPr>
          </a:p>
        </p:txBody>
      </p:sp>
      <p:sp>
        <p:nvSpPr>
          <p:cNvPr id="13" name="Freccia a destra 12"/>
          <p:cNvSpPr/>
          <p:nvPr/>
        </p:nvSpPr>
        <p:spPr bwMode="auto">
          <a:xfrm>
            <a:off x="6732240" y="1484784"/>
            <a:ext cx="360040" cy="14401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449217">
              <a:buClr>
                <a:srgbClr val="000000"/>
              </a:buClr>
              <a:buSzPct val="100000"/>
            </a:pPr>
            <a:endParaRPr lang="it-IT" dirty="0"/>
          </a:p>
        </p:txBody>
      </p:sp>
      <p:pic>
        <p:nvPicPr>
          <p:cNvPr id="14" name="Picture 7" descr="C:\Users\ACER.ACER-PC\Desktop\LET's MATCH\Poster Visual\PCB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1" y="3284985"/>
            <a:ext cx="1164771" cy="936104"/>
          </a:xfrm>
          <a:prstGeom prst="rect">
            <a:avLst/>
          </a:prstGeom>
          <a:noFill/>
        </p:spPr>
      </p:pic>
      <p:pic>
        <p:nvPicPr>
          <p:cNvPr id="15" name="Picture 9" descr="C:\Users\ACER.ACER-PC\Desktop\LET's MATCH\Poster Visual\LC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0945" y="3410588"/>
            <a:ext cx="1260778" cy="810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Users\ACER.ACER-PC\Desktop\LET's MATCH\Poster Visual\Batteri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1" y="3068960"/>
            <a:ext cx="1358886" cy="7908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ACER.ACER-PC\Desktop\LET's MATCH\Poster Visual\Loudspeaker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9212" r="4606" b="10273"/>
          <a:stretch/>
        </p:blipFill>
        <p:spPr bwMode="auto">
          <a:xfrm>
            <a:off x="4499992" y="3429001"/>
            <a:ext cx="937088" cy="6926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ACER.ACER-PC\Desktop\LET's MATCH\Poster Visual\HDD.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40" t="9939" r="6644" b="16730"/>
          <a:stretch/>
        </p:blipFill>
        <p:spPr bwMode="auto">
          <a:xfrm>
            <a:off x="5796136" y="3356993"/>
            <a:ext cx="1097174" cy="8442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C:\Users\ACER.ACER-PC\Desktop\LET's MATCH\Poster Visual\External cas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70608" y="2709272"/>
            <a:ext cx="1526689" cy="981443"/>
          </a:xfrm>
          <a:prstGeom prst="rect">
            <a:avLst/>
          </a:prstGeom>
          <a:noFill/>
          <a:extLst>
            <a:ext uri="{909E8E84-426E-40DD-AFC4-6F175D3DCCD1}">
              <a14:hiddenFill xmlns:a14="http://schemas.microsoft.com/office/drawing/2010/main">
                <a:solidFill>
                  <a:srgbClr val="FFFFFF"/>
                </a:solidFill>
              </a14:hiddenFill>
            </a:ext>
          </a:extLst>
        </p:spPr>
      </p:pic>
      <p:sp>
        <p:nvSpPr>
          <p:cNvPr id="20" name="CasellaDiTesto 19"/>
          <p:cNvSpPr txBox="1"/>
          <p:nvPr/>
        </p:nvSpPr>
        <p:spPr>
          <a:xfrm>
            <a:off x="2884330" y="4233785"/>
            <a:ext cx="1659793" cy="1323429"/>
          </a:xfrm>
          <a:prstGeom prst="rect">
            <a:avLst/>
          </a:prstGeom>
          <a:solidFill>
            <a:schemeClr val="bg1">
              <a:lumMod val="50000"/>
            </a:schemeClr>
          </a:solidFill>
        </p:spPr>
        <p:txBody>
          <a:bodyPr wrap="none" lIns="91430" tIns="45715" rIns="91430" bIns="45715" rtlCol="0">
            <a:spAutoFit/>
          </a:bodyPr>
          <a:lstStyle/>
          <a:p>
            <a:pPr algn="ctr"/>
            <a:r>
              <a:rPr lang="it-IT" sz="1600" dirty="0" err="1" smtClean="0">
                <a:solidFill>
                  <a:schemeClr val="bg1"/>
                </a:solidFill>
                <a:latin typeface="Arial" panose="020B0604020202020204" pitchFamily="34" charset="0"/>
                <a:cs typeface="Arial" panose="020B0604020202020204" pitchFamily="34" charset="0"/>
              </a:rPr>
              <a:t>Printed</a:t>
            </a:r>
            <a:r>
              <a:rPr lang="it-IT" sz="1600" dirty="0" smtClean="0">
                <a:solidFill>
                  <a:schemeClr val="bg1"/>
                </a:solidFill>
                <a:latin typeface="Arial" panose="020B0604020202020204" pitchFamily="34" charset="0"/>
                <a:cs typeface="Arial" panose="020B0604020202020204" pitchFamily="34" charset="0"/>
              </a:rPr>
              <a:t> </a:t>
            </a:r>
          </a:p>
          <a:p>
            <a:pPr algn="ctr"/>
            <a:r>
              <a:rPr lang="it-IT" sz="1600" dirty="0" smtClean="0">
                <a:solidFill>
                  <a:schemeClr val="bg1"/>
                </a:solidFill>
                <a:latin typeface="Arial" panose="020B0604020202020204" pitchFamily="34" charset="0"/>
                <a:cs typeface="Arial" panose="020B0604020202020204" pitchFamily="34" charset="0"/>
              </a:rPr>
              <a:t>Circuit </a:t>
            </a:r>
            <a:r>
              <a:rPr lang="it-IT" sz="1600" dirty="0" err="1" smtClean="0">
                <a:solidFill>
                  <a:schemeClr val="bg1"/>
                </a:solidFill>
                <a:latin typeface="Arial" panose="020B0604020202020204" pitchFamily="34" charset="0"/>
                <a:cs typeface="Arial" panose="020B0604020202020204" pitchFamily="34" charset="0"/>
              </a:rPr>
              <a:t>Boards</a:t>
            </a:r>
            <a:endParaRPr lang="it-IT" sz="1600" dirty="0">
              <a:solidFill>
                <a:schemeClr val="bg1"/>
              </a:solidFill>
              <a:latin typeface="Arial" panose="020B0604020202020204" pitchFamily="34" charset="0"/>
              <a:cs typeface="Arial" panose="020B0604020202020204" pitchFamily="34" charset="0"/>
            </a:endParaRPr>
          </a:p>
          <a:p>
            <a:pPr algn="ctr"/>
            <a:r>
              <a:rPr lang="it-IT" sz="1600" b="1" dirty="0">
                <a:solidFill>
                  <a:srgbClr val="FFFF00"/>
                </a:solidFill>
                <a:latin typeface="Arial" panose="020B0604020202020204" pitchFamily="34" charset="0"/>
                <a:cs typeface="Arial" panose="020B0604020202020204" pitchFamily="34" charset="0"/>
              </a:rPr>
              <a:t>Au, Ag, Sn</a:t>
            </a:r>
            <a:r>
              <a:rPr lang="it-IT" sz="1600" b="1" dirty="0" smtClean="0">
                <a:solidFill>
                  <a:srgbClr val="FFFF00"/>
                </a:solidFill>
                <a:latin typeface="Arial" panose="020B0604020202020204" pitchFamily="34" charset="0"/>
                <a:cs typeface="Arial" panose="020B0604020202020204" pitchFamily="34" charset="0"/>
              </a:rPr>
              <a:t>, Cu,</a:t>
            </a:r>
          </a:p>
          <a:p>
            <a:pPr algn="ctr"/>
            <a:r>
              <a:rPr lang="it-IT" sz="1600" b="1" dirty="0" smtClean="0">
                <a:solidFill>
                  <a:srgbClr val="FFFF00"/>
                </a:solidFill>
                <a:latin typeface="Arial" panose="020B0604020202020204" pitchFamily="34" charset="0"/>
                <a:cs typeface="Arial" panose="020B0604020202020204" pitchFamily="34" charset="0"/>
              </a:rPr>
              <a:t>Pb</a:t>
            </a:r>
            <a:r>
              <a:rPr lang="it-IT" sz="1600" b="1" dirty="0">
                <a:solidFill>
                  <a:srgbClr val="FFFF00"/>
                </a:solidFill>
                <a:latin typeface="Arial" panose="020B0604020202020204" pitchFamily="34" charset="0"/>
                <a:cs typeface="Arial" panose="020B0604020202020204" pitchFamily="34" charset="0"/>
              </a:rPr>
              <a:t>, Fe</a:t>
            </a:r>
            <a:r>
              <a:rPr lang="it-IT" sz="1600" b="1" dirty="0" smtClean="0">
                <a:solidFill>
                  <a:srgbClr val="FFFF00"/>
                </a:solidFill>
                <a:latin typeface="Arial" panose="020B0604020202020204" pitchFamily="34" charset="0"/>
                <a:cs typeface="Arial" panose="020B0604020202020204" pitchFamily="34" charset="0"/>
              </a:rPr>
              <a:t>, </a:t>
            </a:r>
            <a:r>
              <a:rPr lang="it-IT" sz="1600" b="1" dirty="0" err="1" smtClean="0">
                <a:solidFill>
                  <a:srgbClr val="FFFF00"/>
                </a:solidFill>
                <a:latin typeface="Arial" panose="020B0604020202020204" pitchFamily="34" charset="0"/>
                <a:cs typeface="Arial" panose="020B0604020202020204" pitchFamily="34" charset="0"/>
              </a:rPr>
              <a:t>Ta</a:t>
            </a:r>
            <a:r>
              <a:rPr lang="it-IT" sz="1600" b="1" dirty="0">
                <a:solidFill>
                  <a:srgbClr val="FFFF00"/>
                </a:solidFill>
                <a:latin typeface="Arial" panose="020B0604020202020204" pitchFamily="34" charset="0"/>
                <a:cs typeface="Arial" panose="020B0604020202020204" pitchFamily="34" charset="0"/>
              </a:rPr>
              <a:t>, Pd, </a:t>
            </a:r>
            <a:endParaRPr lang="it-IT" sz="1600" b="1" dirty="0" smtClean="0">
              <a:solidFill>
                <a:srgbClr val="FFFF00"/>
              </a:solidFill>
              <a:latin typeface="Arial" panose="020B0604020202020204" pitchFamily="34" charset="0"/>
              <a:cs typeface="Arial" panose="020B0604020202020204" pitchFamily="34" charset="0"/>
            </a:endParaRPr>
          </a:p>
          <a:p>
            <a:pPr algn="ctr"/>
            <a:r>
              <a:rPr lang="it-IT" sz="1600" b="1" dirty="0" err="1" smtClean="0">
                <a:solidFill>
                  <a:srgbClr val="FFFF00"/>
                </a:solidFill>
                <a:latin typeface="Arial" panose="020B0604020202020204" pitchFamily="34" charset="0"/>
                <a:cs typeface="Arial" panose="020B0604020202020204" pitchFamily="34" charset="0"/>
              </a:rPr>
              <a:t>plastic</a:t>
            </a:r>
            <a:endParaRPr lang="it-IT" sz="1600" b="1" dirty="0">
              <a:solidFill>
                <a:srgbClr val="FFFF00"/>
              </a:solidFill>
              <a:latin typeface="Arial" panose="020B0604020202020204" pitchFamily="34" charset="0"/>
              <a:cs typeface="Arial" panose="020B0604020202020204" pitchFamily="34" charset="0"/>
            </a:endParaRPr>
          </a:p>
        </p:txBody>
      </p:sp>
      <p:sp>
        <p:nvSpPr>
          <p:cNvPr id="21" name="CasellaDiTesto 20"/>
          <p:cNvSpPr txBox="1"/>
          <p:nvPr/>
        </p:nvSpPr>
        <p:spPr>
          <a:xfrm>
            <a:off x="1437814" y="4265802"/>
            <a:ext cx="1301939" cy="1323429"/>
          </a:xfrm>
          <a:prstGeom prst="rect">
            <a:avLst/>
          </a:prstGeom>
          <a:solidFill>
            <a:schemeClr val="bg1">
              <a:lumMod val="50000"/>
            </a:schemeClr>
          </a:solidFill>
        </p:spPr>
        <p:txBody>
          <a:bodyPr wrap="none" lIns="91430" tIns="45715" rIns="91430" bIns="45715" rtlCol="0">
            <a:spAutoFit/>
          </a:bodyPr>
          <a:lstStyle/>
          <a:p>
            <a:pPr algn="ctr"/>
            <a:r>
              <a:rPr lang="fr-FR" sz="1600" dirty="0" smtClean="0">
                <a:solidFill>
                  <a:schemeClr val="bg1"/>
                </a:solidFill>
                <a:latin typeface="Arial" panose="020B0604020202020204" pitchFamily="34" charset="0"/>
                <a:cs typeface="Arial" panose="020B0604020202020204" pitchFamily="34" charset="0"/>
              </a:rPr>
              <a:t>LCD </a:t>
            </a:r>
          </a:p>
          <a:p>
            <a:pPr algn="ctr"/>
            <a:r>
              <a:rPr lang="fr-FR" sz="1600" dirty="0" smtClean="0">
                <a:solidFill>
                  <a:schemeClr val="bg1"/>
                </a:solidFill>
                <a:latin typeface="Arial" panose="020B0604020202020204" pitchFamily="34" charset="0"/>
                <a:cs typeface="Arial" panose="020B0604020202020204" pitchFamily="34" charset="0"/>
              </a:rPr>
              <a:t>Flat </a:t>
            </a:r>
            <a:r>
              <a:rPr lang="fr-FR" sz="1600" dirty="0" err="1" smtClean="0">
                <a:solidFill>
                  <a:schemeClr val="bg1"/>
                </a:solidFill>
                <a:latin typeface="Arial" panose="020B0604020202020204" pitchFamily="34" charset="0"/>
                <a:cs typeface="Arial" panose="020B0604020202020204" pitchFamily="34" charset="0"/>
              </a:rPr>
              <a:t>screens</a:t>
            </a:r>
            <a:endParaRPr lang="fr-FR" sz="1600" dirty="0" smtClean="0">
              <a:solidFill>
                <a:schemeClr val="bg1"/>
              </a:solidFill>
              <a:latin typeface="Arial" panose="020B0604020202020204" pitchFamily="34" charset="0"/>
              <a:cs typeface="Arial" panose="020B0604020202020204" pitchFamily="34" charset="0"/>
            </a:endParaRPr>
          </a:p>
          <a:p>
            <a:pPr algn="ctr"/>
            <a:r>
              <a:rPr lang="fr-FR" sz="1600" b="1" dirty="0" smtClean="0">
                <a:solidFill>
                  <a:srgbClr val="FFFF00"/>
                </a:solidFill>
                <a:latin typeface="Arial" panose="020B0604020202020204" pitchFamily="34" charset="0"/>
                <a:cs typeface="Arial" panose="020B0604020202020204" pitchFamily="34" charset="0"/>
              </a:rPr>
              <a:t>In</a:t>
            </a:r>
            <a:r>
              <a:rPr lang="fr-FR" sz="1600" b="1" dirty="0">
                <a:solidFill>
                  <a:srgbClr val="FFFF00"/>
                </a:solidFill>
                <a:latin typeface="Arial" panose="020B0604020202020204" pitchFamily="34" charset="0"/>
                <a:cs typeface="Arial" panose="020B0604020202020204" pitchFamily="34" charset="0"/>
              </a:rPr>
              <a:t>, Sn, Y,</a:t>
            </a:r>
          </a:p>
          <a:p>
            <a:pPr algn="ctr"/>
            <a:r>
              <a:rPr lang="fr-FR" sz="1600" b="1" dirty="0">
                <a:solidFill>
                  <a:srgbClr val="FFFF00"/>
                </a:solidFill>
                <a:latin typeface="Arial" panose="020B0604020202020204" pitchFamily="34" charset="0"/>
                <a:cs typeface="Arial" panose="020B0604020202020204" pitchFamily="34" charset="0"/>
              </a:rPr>
              <a:t>Eu, La, Ce,</a:t>
            </a:r>
          </a:p>
          <a:p>
            <a:pPr algn="ctr"/>
            <a:r>
              <a:rPr lang="fr-FR" sz="1600" b="1" dirty="0">
                <a:solidFill>
                  <a:srgbClr val="FFFF00"/>
                </a:solidFill>
                <a:latin typeface="Arial" panose="020B0604020202020204" pitchFamily="34" charset="0"/>
                <a:cs typeface="Arial" panose="020B0604020202020204" pitchFamily="34" charset="0"/>
              </a:rPr>
              <a:t>Tb, Ga</a:t>
            </a:r>
          </a:p>
        </p:txBody>
      </p:sp>
      <p:sp>
        <p:nvSpPr>
          <p:cNvPr id="22" name="CasellaDiTesto 21"/>
          <p:cNvSpPr txBox="1"/>
          <p:nvPr/>
        </p:nvSpPr>
        <p:spPr>
          <a:xfrm>
            <a:off x="200225" y="3928706"/>
            <a:ext cx="994163" cy="584765"/>
          </a:xfrm>
          <a:prstGeom prst="rect">
            <a:avLst/>
          </a:prstGeom>
          <a:solidFill>
            <a:schemeClr val="bg1">
              <a:lumMod val="50000"/>
            </a:schemeClr>
          </a:solidFill>
        </p:spPr>
        <p:txBody>
          <a:bodyPr wrap="none" lIns="91430" tIns="45715" rIns="91430" bIns="45715" rtlCol="0">
            <a:spAutoFit/>
          </a:bodyPr>
          <a:lstStyle/>
          <a:p>
            <a:pPr algn="ctr"/>
            <a:r>
              <a:rPr lang="fr-FR" sz="1600" dirty="0" smtClean="0">
                <a:solidFill>
                  <a:schemeClr val="bg1"/>
                </a:solidFill>
                <a:latin typeface="Arial" panose="020B0604020202020204" pitchFamily="34" charset="0"/>
                <a:cs typeface="Arial" panose="020B0604020202020204" pitchFamily="34" charset="0"/>
              </a:rPr>
              <a:t>Batteries</a:t>
            </a:r>
            <a:endParaRPr lang="fr-FR" sz="1600" dirty="0">
              <a:solidFill>
                <a:schemeClr val="bg1"/>
              </a:solidFill>
              <a:latin typeface="Arial" panose="020B0604020202020204" pitchFamily="34" charset="0"/>
              <a:cs typeface="Arial" panose="020B0604020202020204" pitchFamily="34" charset="0"/>
            </a:endParaRPr>
          </a:p>
          <a:p>
            <a:pPr algn="ctr"/>
            <a:r>
              <a:rPr lang="fr-FR" sz="1600" b="1" dirty="0">
                <a:solidFill>
                  <a:srgbClr val="FFFF00"/>
                </a:solidFill>
                <a:latin typeface="Arial" panose="020B0604020202020204" pitchFamily="34" charset="0"/>
                <a:cs typeface="Arial" panose="020B0604020202020204" pitchFamily="34" charset="0"/>
              </a:rPr>
              <a:t>Li, Co</a:t>
            </a:r>
          </a:p>
        </p:txBody>
      </p:sp>
      <p:sp>
        <p:nvSpPr>
          <p:cNvPr id="23" name="CasellaDiTesto 22"/>
          <p:cNvSpPr txBox="1"/>
          <p:nvPr/>
        </p:nvSpPr>
        <p:spPr>
          <a:xfrm>
            <a:off x="4630633" y="4221089"/>
            <a:ext cx="1016604" cy="830987"/>
          </a:xfrm>
          <a:prstGeom prst="rect">
            <a:avLst/>
          </a:prstGeom>
          <a:solidFill>
            <a:schemeClr val="bg1">
              <a:lumMod val="50000"/>
            </a:schemeClr>
          </a:solidFill>
        </p:spPr>
        <p:txBody>
          <a:bodyPr wrap="none" lIns="91430" tIns="45715" rIns="91430" bIns="45715" rtlCol="0">
            <a:spAutoFit/>
          </a:bodyPr>
          <a:lstStyle/>
          <a:p>
            <a:pPr algn="ctr"/>
            <a:r>
              <a:rPr lang="fr-FR" sz="1600" dirty="0" smtClean="0">
                <a:solidFill>
                  <a:schemeClr val="bg1"/>
                </a:solidFill>
                <a:latin typeface="Arial" panose="020B0604020202020204" pitchFamily="34" charset="0"/>
                <a:cs typeface="Arial" panose="020B0604020202020204" pitchFamily="34" charset="0"/>
              </a:rPr>
              <a:t>High </a:t>
            </a:r>
          </a:p>
          <a:p>
            <a:pPr algn="ctr"/>
            <a:r>
              <a:rPr lang="fr-FR" sz="1600" dirty="0" smtClean="0">
                <a:solidFill>
                  <a:schemeClr val="bg1"/>
                </a:solidFill>
                <a:latin typeface="Arial" panose="020B0604020202020204" pitchFamily="34" charset="0"/>
                <a:cs typeface="Arial" panose="020B0604020202020204" pitchFamily="34" charset="0"/>
              </a:rPr>
              <a:t>speakers</a:t>
            </a:r>
            <a:endParaRPr lang="fr-FR" sz="1600" dirty="0">
              <a:solidFill>
                <a:schemeClr val="bg1"/>
              </a:solidFill>
              <a:latin typeface="Arial" panose="020B0604020202020204" pitchFamily="34" charset="0"/>
              <a:cs typeface="Arial" panose="020B0604020202020204" pitchFamily="34" charset="0"/>
            </a:endParaRPr>
          </a:p>
          <a:p>
            <a:pPr algn="ctr"/>
            <a:r>
              <a:rPr lang="fr-FR" sz="1600" b="1" dirty="0" err="1">
                <a:solidFill>
                  <a:srgbClr val="FFFF00"/>
                </a:solidFill>
                <a:latin typeface="Arial" panose="020B0604020202020204" pitchFamily="34" charset="0"/>
                <a:cs typeface="Arial" panose="020B0604020202020204" pitchFamily="34" charset="0"/>
              </a:rPr>
              <a:t>Nd</a:t>
            </a:r>
            <a:r>
              <a:rPr lang="fr-FR" sz="1600" b="1" dirty="0">
                <a:solidFill>
                  <a:srgbClr val="FFFF00"/>
                </a:solidFill>
                <a:latin typeface="Arial" panose="020B0604020202020204" pitchFamily="34" charset="0"/>
                <a:cs typeface="Arial" panose="020B0604020202020204" pitchFamily="34" charset="0"/>
              </a:rPr>
              <a:t>, Pr</a:t>
            </a:r>
          </a:p>
        </p:txBody>
      </p:sp>
      <p:sp>
        <p:nvSpPr>
          <p:cNvPr id="24" name="CasellaDiTesto 23"/>
          <p:cNvSpPr txBox="1"/>
          <p:nvPr/>
        </p:nvSpPr>
        <p:spPr>
          <a:xfrm>
            <a:off x="5802427" y="4221088"/>
            <a:ext cx="1299503" cy="1323429"/>
          </a:xfrm>
          <a:prstGeom prst="rect">
            <a:avLst/>
          </a:prstGeom>
          <a:solidFill>
            <a:schemeClr val="bg1">
              <a:lumMod val="50000"/>
            </a:schemeClr>
          </a:solidFill>
        </p:spPr>
        <p:txBody>
          <a:bodyPr wrap="none" lIns="91430" tIns="45715" rIns="91430" bIns="45715" rtlCol="0">
            <a:spAutoFit/>
          </a:bodyPr>
          <a:lstStyle/>
          <a:p>
            <a:pPr algn="ctr"/>
            <a:r>
              <a:rPr lang="fr-FR" sz="1600" dirty="0">
                <a:solidFill>
                  <a:schemeClr val="bg1"/>
                </a:solidFill>
                <a:latin typeface="Arial" panose="020B0604020202020204" pitchFamily="34" charset="0"/>
                <a:cs typeface="Arial" panose="020B0604020202020204" pitchFamily="34" charset="0"/>
              </a:rPr>
              <a:t>Hard </a:t>
            </a:r>
            <a:r>
              <a:rPr lang="fr-FR" sz="1600" dirty="0" err="1" smtClean="0">
                <a:solidFill>
                  <a:schemeClr val="bg1"/>
                </a:solidFill>
                <a:latin typeface="Arial" panose="020B0604020202020204" pitchFamily="34" charset="0"/>
                <a:cs typeface="Arial" panose="020B0604020202020204" pitchFamily="34" charset="0"/>
              </a:rPr>
              <a:t>disk</a:t>
            </a:r>
            <a:endParaRPr lang="fr-FR" sz="1600" dirty="0">
              <a:solidFill>
                <a:schemeClr val="bg1"/>
              </a:solidFill>
              <a:latin typeface="Arial" panose="020B0604020202020204" pitchFamily="34" charset="0"/>
              <a:cs typeface="Arial" panose="020B0604020202020204" pitchFamily="34" charset="0"/>
            </a:endParaRPr>
          </a:p>
          <a:p>
            <a:pPr algn="ctr"/>
            <a:r>
              <a:rPr lang="fr-FR" sz="1600" b="1" dirty="0" err="1">
                <a:solidFill>
                  <a:srgbClr val="FFFF00"/>
                </a:solidFill>
                <a:latin typeface="Arial" panose="020B0604020202020204" pitchFamily="34" charset="0"/>
                <a:cs typeface="Arial" panose="020B0604020202020204" pitchFamily="34" charset="0"/>
              </a:rPr>
              <a:t>Nd</a:t>
            </a:r>
            <a:r>
              <a:rPr lang="fr-FR" sz="1600" b="1" dirty="0">
                <a:solidFill>
                  <a:srgbClr val="FFFF00"/>
                </a:solidFill>
                <a:latin typeface="Arial" panose="020B0604020202020204" pitchFamily="34" charset="0"/>
                <a:cs typeface="Arial" panose="020B0604020202020204" pitchFamily="34" charset="0"/>
              </a:rPr>
              <a:t>, Pr, Dy,</a:t>
            </a:r>
          </a:p>
          <a:p>
            <a:pPr algn="ctr"/>
            <a:r>
              <a:rPr lang="fr-FR" sz="1600" b="1" dirty="0">
                <a:solidFill>
                  <a:srgbClr val="FFFF00"/>
                </a:solidFill>
                <a:latin typeface="Arial" panose="020B0604020202020204" pitchFamily="34" charset="0"/>
                <a:cs typeface="Arial" panose="020B0604020202020204" pitchFamily="34" charset="0"/>
              </a:rPr>
              <a:t>Au, Pd, Pt, </a:t>
            </a:r>
            <a:endParaRPr lang="fr-FR" sz="1600" b="1" dirty="0" smtClean="0">
              <a:solidFill>
                <a:srgbClr val="FFFF00"/>
              </a:solidFill>
              <a:latin typeface="Arial" panose="020B0604020202020204" pitchFamily="34" charset="0"/>
              <a:cs typeface="Arial" panose="020B0604020202020204" pitchFamily="34" charset="0"/>
            </a:endParaRPr>
          </a:p>
          <a:p>
            <a:pPr algn="ctr"/>
            <a:r>
              <a:rPr lang="fr-FR" sz="1600" b="1" dirty="0" smtClean="0">
                <a:solidFill>
                  <a:srgbClr val="FFFF00"/>
                </a:solidFill>
                <a:latin typeface="Arial" panose="020B0604020202020204" pitchFamily="34" charset="0"/>
                <a:cs typeface="Arial" panose="020B0604020202020204" pitchFamily="34" charset="0"/>
              </a:rPr>
              <a:t>Rh, Ru</a:t>
            </a:r>
            <a:r>
              <a:rPr lang="fr-FR" sz="1600" b="1" dirty="0">
                <a:solidFill>
                  <a:srgbClr val="FFFF00"/>
                </a:solidFill>
                <a:latin typeface="Arial" panose="020B0604020202020204" pitchFamily="34" charset="0"/>
                <a:cs typeface="Arial" panose="020B0604020202020204" pitchFamily="34" charset="0"/>
              </a:rPr>
              <a:t>, Ta, </a:t>
            </a:r>
            <a:endParaRPr lang="fr-FR" sz="1600" b="1" dirty="0" smtClean="0">
              <a:solidFill>
                <a:srgbClr val="FFFF00"/>
              </a:solidFill>
              <a:latin typeface="Arial" panose="020B0604020202020204" pitchFamily="34" charset="0"/>
              <a:cs typeface="Arial" panose="020B0604020202020204" pitchFamily="34" charset="0"/>
            </a:endParaRPr>
          </a:p>
          <a:p>
            <a:pPr algn="ctr"/>
            <a:r>
              <a:rPr lang="fr-FR" sz="1600" b="1" dirty="0" smtClean="0">
                <a:solidFill>
                  <a:srgbClr val="FFFF00"/>
                </a:solidFill>
                <a:latin typeface="Arial" panose="020B0604020202020204" pitchFamily="34" charset="0"/>
                <a:cs typeface="Arial" panose="020B0604020202020204" pitchFamily="34" charset="0"/>
              </a:rPr>
              <a:t>plastic</a:t>
            </a:r>
            <a:endParaRPr lang="fr-FR" sz="1600" b="1" dirty="0">
              <a:solidFill>
                <a:srgbClr val="FFFF00"/>
              </a:solidFill>
              <a:latin typeface="Arial" panose="020B0604020202020204" pitchFamily="34" charset="0"/>
              <a:cs typeface="Arial" panose="020B0604020202020204" pitchFamily="34" charset="0"/>
            </a:endParaRPr>
          </a:p>
        </p:txBody>
      </p:sp>
      <p:sp>
        <p:nvSpPr>
          <p:cNvPr id="25" name="CasellaDiTesto 24"/>
          <p:cNvSpPr txBox="1"/>
          <p:nvPr/>
        </p:nvSpPr>
        <p:spPr>
          <a:xfrm>
            <a:off x="7216105" y="3797788"/>
            <a:ext cx="1835696" cy="2062093"/>
          </a:xfrm>
          <a:prstGeom prst="rect">
            <a:avLst/>
          </a:prstGeom>
          <a:solidFill>
            <a:schemeClr val="bg1">
              <a:lumMod val="50000"/>
            </a:schemeClr>
          </a:solidFill>
        </p:spPr>
        <p:txBody>
          <a:bodyPr wrap="square" lIns="91430" tIns="45715" rIns="91430" bIns="45715" rtlCol="0">
            <a:spAutoFit/>
          </a:bodyPr>
          <a:lstStyle/>
          <a:p>
            <a:pPr algn="ctr"/>
            <a:r>
              <a:rPr lang="fr-FR" sz="1600" dirty="0" smtClean="0">
                <a:solidFill>
                  <a:schemeClr val="bg1"/>
                </a:solidFill>
                <a:latin typeface="Arial" panose="020B0604020202020204" pitchFamily="34" charset="0"/>
                <a:cs typeface="Arial" panose="020B0604020202020204" pitchFamily="34" charset="0"/>
              </a:rPr>
              <a:t>Plastic </a:t>
            </a:r>
            <a:r>
              <a:rPr lang="fr-FR" sz="1600" dirty="0" err="1" smtClean="0">
                <a:solidFill>
                  <a:schemeClr val="bg1"/>
                </a:solidFill>
                <a:latin typeface="Arial" panose="020B0604020202020204" pitchFamily="34" charset="0"/>
                <a:cs typeface="Arial" panose="020B0604020202020204" pitchFamily="34" charset="0"/>
              </a:rPr>
              <a:t>componentis</a:t>
            </a:r>
            <a:endParaRPr lang="fr-FR" sz="1600" dirty="0">
              <a:solidFill>
                <a:schemeClr val="bg1"/>
              </a:solidFill>
              <a:latin typeface="Arial" panose="020B0604020202020204" pitchFamily="34" charset="0"/>
              <a:cs typeface="Arial" panose="020B0604020202020204" pitchFamily="34" charset="0"/>
            </a:endParaRPr>
          </a:p>
          <a:p>
            <a:pPr algn="ctr"/>
            <a:r>
              <a:rPr lang="en-US" sz="1600" b="1" dirty="0">
                <a:solidFill>
                  <a:srgbClr val="FFFF00"/>
                </a:solidFill>
                <a:latin typeface="Arial" panose="020B0604020202020204" pitchFamily="34" charset="0"/>
                <a:cs typeface="Arial" panose="020B0604020202020204" pitchFamily="34" charset="0"/>
              </a:rPr>
              <a:t>m</a:t>
            </a:r>
            <a:r>
              <a:rPr lang="en-US" sz="1600" b="1" dirty="0" smtClean="0">
                <a:solidFill>
                  <a:srgbClr val="FFFF00"/>
                </a:solidFill>
                <a:latin typeface="Arial" panose="020B0604020202020204" pitchFamily="34" charset="0"/>
                <a:cs typeface="Arial" panose="020B0604020202020204" pitchFamily="34" charset="0"/>
              </a:rPr>
              <a:t>aterials, chemicals, syngas</a:t>
            </a:r>
            <a:r>
              <a:rPr lang="en-US" sz="1600" b="1" dirty="0">
                <a:solidFill>
                  <a:srgbClr val="FFFF00"/>
                </a:solidFill>
                <a:latin typeface="Arial" panose="020B0604020202020204" pitchFamily="34" charset="0"/>
                <a:cs typeface="Arial" panose="020B0604020202020204" pitchFamily="34" charset="0"/>
              </a:rPr>
              <a:t>,</a:t>
            </a:r>
          </a:p>
          <a:p>
            <a:pPr algn="ctr"/>
            <a:r>
              <a:rPr lang="en-US" sz="1600" b="1" dirty="0">
                <a:solidFill>
                  <a:srgbClr val="FFFF00"/>
                </a:solidFill>
                <a:latin typeface="Arial" panose="020B0604020202020204" pitchFamily="34" charset="0"/>
                <a:cs typeface="Arial" panose="020B0604020202020204" pitchFamily="34" charset="0"/>
              </a:rPr>
              <a:t>a</a:t>
            </a:r>
            <a:r>
              <a:rPr lang="en-US" sz="1600" b="1" dirty="0" smtClean="0">
                <a:solidFill>
                  <a:srgbClr val="FFFF00"/>
                </a:solidFill>
                <a:latin typeface="Arial" panose="020B0604020202020204" pitchFamily="34" charset="0"/>
                <a:cs typeface="Arial" panose="020B0604020202020204" pitchFamily="34" charset="0"/>
              </a:rPr>
              <a:t>ctivated carbon</a:t>
            </a:r>
            <a:endParaRPr lang="en-US" sz="1600" b="1" dirty="0">
              <a:solidFill>
                <a:srgbClr val="FFFF00"/>
              </a:solidFill>
              <a:latin typeface="Arial" panose="020B0604020202020204" pitchFamily="34" charset="0"/>
              <a:cs typeface="Arial" panose="020B0604020202020204" pitchFamily="34" charset="0"/>
            </a:endParaRPr>
          </a:p>
          <a:p>
            <a:pPr algn="ctr"/>
            <a:endParaRPr lang="en-US" sz="1600" b="1" dirty="0">
              <a:solidFill>
                <a:srgbClr val="FFFF00"/>
              </a:solidFill>
              <a:latin typeface="Arial" panose="020B0604020202020204" pitchFamily="34" charset="0"/>
              <a:cs typeface="Arial" panose="020B0604020202020204" pitchFamily="34" charset="0"/>
            </a:endParaRPr>
          </a:p>
          <a:p>
            <a:pPr algn="ctr"/>
            <a:endParaRPr lang="fr-FR" sz="1600" b="1" dirty="0">
              <a:solidFill>
                <a:srgbClr val="FFFF00"/>
              </a:solidFill>
              <a:latin typeface="Arial" panose="020B0604020202020204" pitchFamily="34" charset="0"/>
              <a:cs typeface="Arial" panose="020B0604020202020204" pitchFamily="34" charset="0"/>
            </a:endParaRPr>
          </a:p>
        </p:txBody>
      </p:sp>
      <p:cxnSp>
        <p:nvCxnSpPr>
          <p:cNvPr id="26" name="Connettore 2 25"/>
          <p:cNvCxnSpPr>
            <a:stCxn id="8" idx="2"/>
          </p:cNvCxnSpPr>
          <p:nvPr/>
        </p:nvCxnSpPr>
        <p:spPr bwMode="auto">
          <a:xfrm flipH="1">
            <a:off x="1547664" y="2325062"/>
            <a:ext cx="4140460" cy="743899"/>
          </a:xfrm>
          <a:prstGeom prst="straightConnector1">
            <a:avLst/>
          </a:prstGeom>
          <a:solidFill>
            <a:srgbClr val="00B8FF"/>
          </a:solidFill>
          <a:ln w="9525" cap="flat" cmpd="sng" algn="ctr">
            <a:solidFill>
              <a:srgbClr val="002060"/>
            </a:solidFill>
            <a:prstDash val="solid"/>
            <a:round/>
            <a:headEnd type="none" w="med" len="med"/>
            <a:tailEnd type="arrow"/>
          </a:ln>
          <a:effectLst/>
        </p:spPr>
      </p:cxnSp>
      <p:cxnSp>
        <p:nvCxnSpPr>
          <p:cNvPr id="27" name="Connettore 2 26"/>
          <p:cNvCxnSpPr>
            <a:stCxn id="8" idx="2"/>
            <a:endCxn id="15" idx="0"/>
          </p:cNvCxnSpPr>
          <p:nvPr/>
        </p:nvCxnSpPr>
        <p:spPr bwMode="auto">
          <a:xfrm flipH="1">
            <a:off x="2171334" y="2325062"/>
            <a:ext cx="3516790" cy="1085526"/>
          </a:xfrm>
          <a:prstGeom prst="straightConnector1">
            <a:avLst/>
          </a:prstGeom>
          <a:solidFill>
            <a:srgbClr val="00B8FF"/>
          </a:solidFill>
          <a:ln w="9525" cap="flat" cmpd="sng" algn="ctr">
            <a:solidFill>
              <a:srgbClr val="002060"/>
            </a:solidFill>
            <a:prstDash val="solid"/>
            <a:round/>
            <a:headEnd type="none" w="med" len="med"/>
            <a:tailEnd type="arrow"/>
          </a:ln>
          <a:effectLst/>
        </p:spPr>
      </p:cxnSp>
      <p:cxnSp>
        <p:nvCxnSpPr>
          <p:cNvPr id="28" name="Connettore 2 27"/>
          <p:cNvCxnSpPr>
            <a:stCxn id="8" idx="2"/>
            <a:endCxn id="14" idx="0"/>
          </p:cNvCxnSpPr>
          <p:nvPr/>
        </p:nvCxnSpPr>
        <p:spPr bwMode="auto">
          <a:xfrm flipH="1">
            <a:off x="3714227" y="2325062"/>
            <a:ext cx="1973897" cy="959923"/>
          </a:xfrm>
          <a:prstGeom prst="straightConnector1">
            <a:avLst/>
          </a:prstGeom>
          <a:solidFill>
            <a:srgbClr val="00B8FF"/>
          </a:solidFill>
          <a:ln w="9525" cap="flat" cmpd="sng" algn="ctr">
            <a:solidFill>
              <a:srgbClr val="002060"/>
            </a:solidFill>
            <a:prstDash val="solid"/>
            <a:round/>
            <a:headEnd type="none" w="med" len="med"/>
            <a:tailEnd type="arrow"/>
          </a:ln>
          <a:effectLst/>
        </p:spPr>
      </p:cxnSp>
      <p:cxnSp>
        <p:nvCxnSpPr>
          <p:cNvPr id="29" name="Connettore 2 28"/>
          <p:cNvCxnSpPr>
            <a:stCxn id="8" idx="2"/>
            <a:endCxn id="17" idx="0"/>
          </p:cNvCxnSpPr>
          <p:nvPr/>
        </p:nvCxnSpPr>
        <p:spPr bwMode="auto">
          <a:xfrm flipH="1">
            <a:off x="4968536" y="2325062"/>
            <a:ext cx="719588" cy="1103939"/>
          </a:xfrm>
          <a:prstGeom prst="straightConnector1">
            <a:avLst/>
          </a:prstGeom>
          <a:solidFill>
            <a:srgbClr val="00B8FF"/>
          </a:solidFill>
          <a:ln w="9525" cap="flat" cmpd="sng" algn="ctr">
            <a:solidFill>
              <a:srgbClr val="002060"/>
            </a:solidFill>
            <a:prstDash val="solid"/>
            <a:round/>
            <a:headEnd type="none" w="med" len="med"/>
            <a:tailEnd type="arrow"/>
          </a:ln>
          <a:effectLst/>
        </p:spPr>
      </p:cxnSp>
      <p:cxnSp>
        <p:nvCxnSpPr>
          <p:cNvPr id="30" name="Connettore 2 29"/>
          <p:cNvCxnSpPr>
            <a:stCxn id="8" idx="2"/>
            <a:endCxn id="18" idx="0"/>
          </p:cNvCxnSpPr>
          <p:nvPr/>
        </p:nvCxnSpPr>
        <p:spPr bwMode="auto">
          <a:xfrm>
            <a:off x="5688124" y="2325062"/>
            <a:ext cx="656599" cy="1031931"/>
          </a:xfrm>
          <a:prstGeom prst="straightConnector1">
            <a:avLst/>
          </a:prstGeom>
          <a:solidFill>
            <a:srgbClr val="00B8FF"/>
          </a:solidFill>
          <a:ln w="9525" cap="flat" cmpd="sng" algn="ctr">
            <a:solidFill>
              <a:srgbClr val="002060"/>
            </a:solidFill>
            <a:prstDash val="solid"/>
            <a:round/>
            <a:headEnd type="none" w="med" len="med"/>
            <a:tailEnd type="arrow"/>
          </a:ln>
          <a:effectLst/>
        </p:spPr>
      </p:cxnSp>
      <p:cxnSp>
        <p:nvCxnSpPr>
          <p:cNvPr id="31" name="Connettore 2 30"/>
          <p:cNvCxnSpPr>
            <a:stCxn id="8" idx="2"/>
            <a:endCxn id="19" idx="0"/>
          </p:cNvCxnSpPr>
          <p:nvPr/>
        </p:nvCxnSpPr>
        <p:spPr bwMode="auto">
          <a:xfrm>
            <a:off x="5688124" y="2325062"/>
            <a:ext cx="2445829" cy="384210"/>
          </a:xfrm>
          <a:prstGeom prst="straightConnector1">
            <a:avLst/>
          </a:prstGeom>
          <a:solidFill>
            <a:srgbClr val="00B8FF"/>
          </a:solidFill>
          <a:ln w="9525" cap="flat" cmpd="sng" algn="ctr">
            <a:solidFill>
              <a:srgbClr val="002060"/>
            </a:solidFill>
            <a:prstDash val="solid"/>
            <a:round/>
            <a:headEnd type="none" w="med" len="med"/>
            <a:tailEnd type="arrow"/>
          </a:ln>
          <a:effectLst/>
        </p:spPr>
      </p:cxnSp>
      <p:sp>
        <p:nvSpPr>
          <p:cNvPr id="32" name="CasellaDiTesto 31"/>
          <p:cNvSpPr txBox="1"/>
          <p:nvPr/>
        </p:nvSpPr>
        <p:spPr>
          <a:xfrm>
            <a:off x="2633117" y="5821264"/>
            <a:ext cx="4193518" cy="430877"/>
          </a:xfrm>
          <a:prstGeom prst="rect">
            <a:avLst/>
          </a:prstGeom>
          <a:solidFill>
            <a:srgbClr val="003A6A"/>
          </a:solidFill>
          <a:ln>
            <a:solidFill>
              <a:schemeClr val="tx1"/>
            </a:solidFill>
          </a:ln>
        </p:spPr>
        <p:txBody>
          <a:bodyPr wrap="square" lIns="91430" tIns="45715" rIns="91430" bIns="45715" rtlCol="0">
            <a:spAutoFit/>
          </a:bodyPr>
          <a:lstStyle/>
          <a:p>
            <a:pPr algn="ctr"/>
            <a:r>
              <a:rPr lang="it-IT" sz="2200" b="1" dirty="0" smtClean="0">
                <a:solidFill>
                  <a:schemeClr val="bg1"/>
                </a:solidFill>
              </a:rPr>
              <a:t>Product </a:t>
            </a:r>
            <a:r>
              <a:rPr lang="it-IT" sz="2200" b="1" dirty="0" err="1" smtClean="0">
                <a:solidFill>
                  <a:schemeClr val="bg1"/>
                </a:solidFill>
              </a:rPr>
              <a:t>centric</a:t>
            </a:r>
            <a:r>
              <a:rPr lang="it-IT" sz="2200" b="1" dirty="0" smtClean="0">
                <a:solidFill>
                  <a:schemeClr val="bg1"/>
                </a:solidFill>
              </a:rPr>
              <a:t> </a:t>
            </a:r>
            <a:r>
              <a:rPr lang="it-IT" sz="2200" b="1" dirty="0" err="1" smtClean="0">
                <a:solidFill>
                  <a:schemeClr val="bg1"/>
                </a:solidFill>
              </a:rPr>
              <a:t>approach</a:t>
            </a:r>
            <a:endParaRPr lang="it-IT" sz="2200" b="1" dirty="0">
              <a:solidFill>
                <a:schemeClr val="bg1"/>
              </a:solidFill>
            </a:endParaRPr>
          </a:p>
        </p:txBody>
      </p:sp>
    </p:spTree>
    <p:extLst>
      <p:ext uri="{BB962C8B-B14F-4D97-AF65-F5344CB8AC3E}">
        <p14:creationId xmlns:p14="http://schemas.microsoft.com/office/powerpoint/2010/main" val="3607920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ma 32"/>
          <p:cNvGraphicFramePr/>
          <p:nvPr>
            <p:extLst>
              <p:ext uri="{D42A27DB-BD31-4B8C-83A1-F6EECF244321}">
                <p14:modId xmlns:p14="http://schemas.microsoft.com/office/powerpoint/2010/main" val="4056856234"/>
              </p:ext>
            </p:extLst>
          </p:nvPr>
        </p:nvGraphicFramePr>
        <p:xfrm>
          <a:off x="1371442" y="1396785"/>
          <a:ext cx="4964130" cy="4841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4" name="Diagramma 33"/>
          <p:cNvGraphicFramePr/>
          <p:nvPr>
            <p:extLst>
              <p:ext uri="{D42A27DB-BD31-4B8C-83A1-F6EECF244321}">
                <p14:modId xmlns:p14="http://schemas.microsoft.com/office/powerpoint/2010/main" val="3922688038"/>
              </p:ext>
            </p:extLst>
          </p:nvPr>
        </p:nvGraphicFramePr>
        <p:xfrm>
          <a:off x="6531524" y="1142648"/>
          <a:ext cx="2460142" cy="19015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5" name="Picture 4" descr="http://www.casaeclima.com/public/casaeclima/Immagini%20sito/2015/italia2/batterie_liti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5044" y="4670162"/>
            <a:ext cx="1261717" cy="8029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www.edil-piu.com/files/Preventivi-montaggio-pannelli-fotovoltaici-forli.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5728" y="2187837"/>
            <a:ext cx="997069" cy="74788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Risultati immagini per lcd flat screens images"/>
          <p:cNvPicPr>
            <a:picLocks noChangeAspect="1" noChangeArrowheads="1"/>
          </p:cNvPicPr>
          <p:nvPr/>
        </p:nvPicPr>
        <p:blipFill>
          <a:blip r:embed="rId15" cstate="print"/>
          <a:srcRect/>
          <a:stretch>
            <a:fillRect/>
          </a:stretch>
        </p:blipFill>
        <p:spPr bwMode="auto">
          <a:xfrm>
            <a:off x="261045" y="2971729"/>
            <a:ext cx="914445" cy="914541"/>
          </a:xfrm>
          <a:prstGeom prst="rect">
            <a:avLst/>
          </a:prstGeom>
          <a:noFill/>
        </p:spPr>
      </p:pic>
      <p:pic>
        <p:nvPicPr>
          <p:cNvPr id="38" name="Picture 4" descr="Risultati immagini per fluorescence lamps images"/>
          <p:cNvPicPr>
            <a:picLocks noChangeAspect="1" noChangeArrowheads="1"/>
          </p:cNvPicPr>
          <p:nvPr/>
        </p:nvPicPr>
        <p:blipFill>
          <a:blip r:embed="rId16" cstate="print"/>
          <a:srcRect/>
          <a:stretch>
            <a:fillRect/>
          </a:stretch>
        </p:blipFill>
        <p:spPr bwMode="auto">
          <a:xfrm>
            <a:off x="195728" y="3967926"/>
            <a:ext cx="849127" cy="636912"/>
          </a:xfrm>
          <a:prstGeom prst="rect">
            <a:avLst/>
          </a:prstGeom>
          <a:noFill/>
        </p:spPr>
      </p:pic>
      <p:pic>
        <p:nvPicPr>
          <p:cNvPr id="39" name="Picture 6" descr="Risultati immagini per printed circuit boards images"/>
          <p:cNvPicPr>
            <a:picLocks noChangeAspect="1" noChangeArrowheads="1"/>
          </p:cNvPicPr>
          <p:nvPr/>
        </p:nvPicPr>
        <p:blipFill>
          <a:blip r:embed="rId17" cstate="print"/>
          <a:srcRect/>
          <a:stretch>
            <a:fillRect/>
          </a:stretch>
        </p:blipFill>
        <p:spPr bwMode="auto">
          <a:xfrm>
            <a:off x="130410" y="1273296"/>
            <a:ext cx="1216771" cy="914541"/>
          </a:xfrm>
          <a:prstGeom prst="rect">
            <a:avLst/>
          </a:prstGeom>
          <a:noFill/>
        </p:spPr>
      </p:pic>
      <p:pic>
        <p:nvPicPr>
          <p:cNvPr id="40" name="Picture 8" descr="Risultati immagini per hard disks images"/>
          <p:cNvPicPr>
            <a:picLocks noChangeAspect="1" noChangeArrowheads="1"/>
          </p:cNvPicPr>
          <p:nvPr/>
        </p:nvPicPr>
        <p:blipFill>
          <a:blip r:embed="rId18" cstate="print"/>
          <a:srcRect/>
          <a:stretch>
            <a:fillRect/>
          </a:stretch>
        </p:blipFill>
        <p:spPr bwMode="auto">
          <a:xfrm>
            <a:off x="195727" y="5454055"/>
            <a:ext cx="1175715" cy="896748"/>
          </a:xfrm>
          <a:prstGeom prst="rect">
            <a:avLst/>
          </a:prstGeom>
          <a:noFill/>
        </p:spPr>
      </p:pic>
      <p:graphicFrame>
        <p:nvGraphicFramePr>
          <p:cNvPr id="41" name="Diagramma 40"/>
          <p:cNvGraphicFramePr/>
          <p:nvPr>
            <p:extLst>
              <p:ext uri="{D42A27DB-BD31-4B8C-83A1-F6EECF244321}">
                <p14:modId xmlns:p14="http://schemas.microsoft.com/office/powerpoint/2010/main" val="1622216261"/>
              </p:ext>
            </p:extLst>
          </p:nvPr>
        </p:nvGraphicFramePr>
        <p:xfrm>
          <a:off x="6683858" y="3886270"/>
          <a:ext cx="2460142" cy="1901565"/>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5" name="Titolo 1"/>
          <p:cNvSpPr txBox="1">
            <a:spLocks/>
          </p:cNvSpPr>
          <p:nvPr/>
        </p:nvSpPr>
        <p:spPr>
          <a:xfrm>
            <a:off x="413413" y="303802"/>
            <a:ext cx="8483883" cy="400110"/>
          </a:xfrm>
          <a:prstGeom prst="rect">
            <a:avLst/>
          </a:prstGeom>
        </p:spPr>
        <p:txBody>
          <a:bodyPr vert="horz" lIns="91440" tIns="0" rIns="91440" bIns="0" rtlCol="0" anchor="ctr" anchorCtr="0">
            <a:spAutoFit/>
          </a:bodyPr>
          <a:lstStyle>
            <a:lvl1pPr algn="l" defTabSz="457200" rtl="0" eaLnBrk="1" latinLnBrk="0" hangingPunct="1">
              <a:spcBef>
                <a:spcPct val="0"/>
              </a:spcBef>
              <a:buNone/>
              <a:defRPr sz="2600" b="1" kern="1200">
                <a:solidFill>
                  <a:srgbClr val="FFFFFF"/>
                </a:solidFill>
                <a:latin typeface="Arial Narrow" panose="020B0606020202030204" pitchFamily="34" charset="0"/>
                <a:ea typeface="+mj-ea"/>
                <a:cs typeface="+mj-cs"/>
              </a:defRPr>
            </a:lvl1pPr>
          </a:lstStyle>
          <a:p>
            <a:r>
              <a:rPr lang="it-IT" dirty="0" err="1" smtClean="0"/>
              <a:t>Raw</a:t>
            </a:r>
            <a:r>
              <a:rPr lang="it-IT" dirty="0" smtClean="0"/>
              <a:t> </a:t>
            </a:r>
            <a:r>
              <a:rPr lang="it-IT" dirty="0" err="1" smtClean="0"/>
              <a:t>Materials</a:t>
            </a:r>
            <a:r>
              <a:rPr lang="it-IT" dirty="0" smtClean="0"/>
              <a:t> </a:t>
            </a:r>
            <a:r>
              <a:rPr lang="it-IT" dirty="0" err="1" smtClean="0"/>
              <a:t>recycling</a:t>
            </a:r>
            <a:r>
              <a:rPr lang="it-IT" dirty="0" smtClean="0"/>
              <a:t> from WEEE – ENEA </a:t>
            </a:r>
            <a:r>
              <a:rPr lang="it-IT" dirty="0" err="1" smtClean="0"/>
              <a:t>technologies</a:t>
            </a:r>
            <a:endParaRPr lang="it-IT" dirty="0" smtClean="0"/>
          </a:p>
        </p:txBody>
      </p:sp>
    </p:spTree>
    <p:extLst>
      <p:ext uri="{BB962C8B-B14F-4D97-AF65-F5344CB8AC3E}">
        <p14:creationId xmlns:p14="http://schemas.microsoft.com/office/powerpoint/2010/main" val="113026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103748"/>
            <a:ext cx="8229600" cy="800219"/>
          </a:xfrm>
        </p:spPr>
        <p:txBody>
          <a:bodyPr/>
          <a:lstStyle/>
          <a:p>
            <a:r>
              <a:rPr lang="it-IT" dirty="0" smtClean="0"/>
              <a:t>ROMEO </a:t>
            </a:r>
            <a:r>
              <a:rPr lang="it-IT" dirty="0" err="1" smtClean="0"/>
              <a:t>pilot</a:t>
            </a:r>
            <a:r>
              <a:rPr lang="it-IT" dirty="0" smtClean="0"/>
              <a:t> </a:t>
            </a:r>
            <a:r>
              <a:rPr lang="it-IT" dirty="0" err="1" smtClean="0"/>
              <a:t>plant</a:t>
            </a:r>
            <a:r>
              <a:rPr lang="it-IT" dirty="0" smtClean="0"/>
              <a:t/>
            </a:r>
            <a:br>
              <a:rPr lang="it-IT" dirty="0" smtClean="0"/>
            </a:br>
            <a:r>
              <a:rPr lang="it-IT" i="1" dirty="0" err="1" smtClean="0"/>
              <a:t>Recovery</a:t>
            </a:r>
            <a:r>
              <a:rPr lang="it-IT" i="1" dirty="0" smtClean="0"/>
              <a:t> Of </a:t>
            </a:r>
            <a:r>
              <a:rPr lang="it-IT" i="1" dirty="0" err="1" smtClean="0"/>
              <a:t>MEtals</a:t>
            </a:r>
            <a:r>
              <a:rPr lang="it-IT" i="1" dirty="0" smtClean="0"/>
              <a:t> by </a:t>
            </a:r>
            <a:r>
              <a:rPr lang="it-IT" i="1" dirty="0" err="1" smtClean="0"/>
              <a:t>hydrOmetallurgy</a:t>
            </a:r>
            <a:endParaRPr lang="it-IT" i="1" dirty="0" smtClean="0"/>
          </a:p>
        </p:txBody>
      </p:sp>
      <p:pic>
        <p:nvPicPr>
          <p:cNvPr id="14" name="Picture 2" descr="C:\Users\Studio\Desktop\ROM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4195" y="162782"/>
            <a:ext cx="582015" cy="11297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3270" y="3541948"/>
            <a:ext cx="3571129" cy="163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537" y="1255597"/>
            <a:ext cx="3455091" cy="189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descr="C:\Users\Studio\Desktop\Foto Romeo\WP_20160115_0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1069" y="3242341"/>
            <a:ext cx="3440297" cy="1932716"/>
          </a:xfrm>
          <a:prstGeom prst="rect">
            <a:avLst/>
          </a:prstGeom>
          <a:noFill/>
          <a:extLst>
            <a:ext uri="{909E8E84-426E-40DD-AFC4-6F175D3DCCD1}">
              <a14:hiddenFill xmlns:a14="http://schemas.microsoft.com/office/drawing/2010/main">
                <a:solidFill>
                  <a:srgbClr val="FFFFFF"/>
                </a:solidFill>
              </a14:hiddenFill>
            </a:ext>
          </a:extLst>
        </p:spPr>
      </p:pic>
      <p:sp>
        <p:nvSpPr>
          <p:cNvPr id="19" name="Rettangolo 18"/>
          <p:cNvSpPr/>
          <p:nvPr/>
        </p:nvSpPr>
        <p:spPr>
          <a:xfrm>
            <a:off x="842090" y="5278874"/>
            <a:ext cx="5711109" cy="1068633"/>
          </a:xfrm>
          <a:prstGeom prst="rect">
            <a:avLst/>
          </a:prstGeom>
          <a:solidFill>
            <a:srgbClr val="004884"/>
          </a:solidFill>
        </p:spPr>
        <p:txBody>
          <a:bodyPr wrap="square" lIns="82936" tIns="41469" rIns="82936" bIns="41469">
            <a:spAutoFit/>
          </a:bodyPr>
          <a:lstStyle/>
          <a:p>
            <a:pPr marL="285750" indent="-285750">
              <a:buFont typeface="Wingdings" panose="05000000000000000000" pitchFamily="2" charset="2"/>
              <a:buChar char="Ø"/>
            </a:pPr>
            <a:r>
              <a:rPr lang="it-IT" sz="1600" dirty="0" err="1" smtClean="0">
                <a:solidFill>
                  <a:schemeClr val="bg1"/>
                </a:solidFill>
              </a:rPr>
              <a:t>Flexible</a:t>
            </a:r>
            <a:r>
              <a:rPr lang="it-IT" sz="1600" dirty="0" smtClean="0">
                <a:solidFill>
                  <a:schemeClr val="bg1"/>
                </a:solidFill>
              </a:rPr>
              <a:t> and modular </a:t>
            </a:r>
            <a:r>
              <a:rPr lang="it-IT" sz="1600" dirty="0" err="1" smtClean="0">
                <a:solidFill>
                  <a:schemeClr val="bg1"/>
                </a:solidFill>
              </a:rPr>
              <a:t>pre</a:t>
            </a:r>
            <a:r>
              <a:rPr lang="it-IT" sz="1600" dirty="0" smtClean="0">
                <a:solidFill>
                  <a:schemeClr val="bg1"/>
                </a:solidFill>
              </a:rPr>
              <a:t>-industrial </a:t>
            </a:r>
            <a:r>
              <a:rPr lang="it-IT" sz="1600" dirty="0" err="1" smtClean="0">
                <a:solidFill>
                  <a:schemeClr val="bg1"/>
                </a:solidFill>
              </a:rPr>
              <a:t>pilot</a:t>
            </a:r>
            <a:r>
              <a:rPr lang="it-IT" sz="1600" dirty="0" smtClean="0">
                <a:solidFill>
                  <a:schemeClr val="bg1"/>
                </a:solidFill>
              </a:rPr>
              <a:t> </a:t>
            </a:r>
            <a:r>
              <a:rPr lang="it-IT" sz="1600" dirty="0" err="1" smtClean="0">
                <a:solidFill>
                  <a:schemeClr val="bg1"/>
                </a:solidFill>
              </a:rPr>
              <a:t>plant</a:t>
            </a:r>
            <a:r>
              <a:rPr lang="it-IT" sz="1600" dirty="0" smtClean="0">
                <a:solidFill>
                  <a:schemeClr val="bg1"/>
                </a:solidFill>
              </a:rPr>
              <a:t> </a:t>
            </a:r>
            <a:r>
              <a:rPr lang="it-IT" sz="1600" dirty="0" err="1" smtClean="0">
                <a:solidFill>
                  <a:schemeClr val="bg1"/>
                </a:solidFill>
              </a:rPr>
              <a:t>designed</a:t>
            </a:r>
            <a:r>
              <a:rPr lang="it-IT" sz="1600" dirty="0" smtClean="0">
                <a:solidFill>
                  <a:schemeClr val="bg1"/>
                </a:solidFill>
              </a:rPr>
              <a:t> for </a:t>
            </a:r>
            <a:r>
              <a:rPr lang="it-IT" sz="1600" dirty="0" err="1" smtClean="0">
                <a:solidFill>
                  <a:schemeClr val="bg1"/>
                </a:solidFill>
              </a:rPr>
              <a:t>raw</a:t>
            </a:r>
            <a:r>
              <a:rPr lang="it-IT" sz="1600" dirty="0" smtClean="0">
                <a:solidFill>
                  <a:schemeClr val="bg1"/>
                </a:solidFill>
              </a:rPr>
              <a:t> </a:t>
            </a:r>
            <a:r>
              <a:rPr lang="it-IT" sz="1600" dirty="0" err="1" smtClean="0">
                <a:solidFill>
                  <a:schemeClr val="bg1"/>
                </a:solidFill>
              </a:rPr>
              <a:t>materials</a:t>
            </a:r>
            <a:r>
              <a:rPr lang="it-IT" sz="1600" dirty="0" smtClean="0">
                <a:solidFill>
                  <a:schemeClr val="bg1"/>
                </a:solidFill>
              </a:rPr>
              <a:t> </a:t>
            </a:r>
            <a:r>
              <a:rPr lang="it-IT" sz="1600" dirty="0" err="1" smtClean="0">
                <a:solidFill>
                  <a:schemeClr val="bg1"/>
                </a:solidFill>
              </a:rPr>
              <a:t>recycling</a:t>
            </a:r>
            <a:r>
              <a:rPr lang="it-IT" sz="1600" dirty="0" smtClean="0">
                <a:solidFill>
                  <a:schemeClr val="bg1"/>
                </a:solidFill>
              </a:rPr>
              <a:t> from </a:t>
            </a:r>
            <a:r>
              <a:rPr lang="it-IT" sz="1600" dirty="0" err="1" smtClean="0">
                <a:solidFill>
                  <a:schemeClr val="bg1"/>
                </a:solidFill>
              </a:rPr>
              <a:t>PCBs</a:t>
            </a:r>
            <a:r>
              <a:rPr lang="it-IT" sz="1600" dirty="0" smtClean="0">
                <a:solidFill>
                  <a:schemeClr val="bg1"/>
                </a:solidFill>
              </a:rPr>
              <a:t>, can be </a:t>
            </a:r>
            <a:r>
              <a:rPr lang="it-IT" sz="1600" dirty="0" err="1" smtClean="0">
                <a:solidFill>
                  <a:schemeClr val="bg1"/>
                </a:solidFill>
              </a:rPr>
              <a:t>adapted</a:t>
            </a:r>
            <a:r>
              <a:rPr lang="it-IT" sz="1600" dirty="0" smtClean="0">
                <a:solidFill>
                  <a:schemeClr val="bg1"/>
                </a:solidFill>
              </a:rPr>
              <a:t> to the </a:t>
            </a:r>
            <a:r>
              <a:rPr lang="it-IT" sz="1600" dirty="0" err="1" smtClean="0">
                <a:solidFill>
                  <a:schemeClr val="bg1"/>
                </a:solidFill>
              </a:rPr>
              <a:t>recycling</a:t>
            </a:r>
            <a:r>
              <a:rPr lang="it-IT" sz="1600" dirty="0" smtClean="0">
                <a:solidFill>
                  <a:schemeClr val="bg1"/>
                </a:solidFill>
              </a:rPr>
              <a:t> from </a:t>
            </a:r>
            <a:r>
              <a:rPr lang="it-IT" sz="1600" dirty="0" err="1" smtClean="0">
                <a:solidFill>
                  <a:schemeClr val="bg1"/>
                </a:solidFill>
              </a:rPr>
              <a:t>other</a:t>
            </a:r>
            <a:r>
              <a:rPr lang="it-IT" sz="1600" dirty="0" smtClean="0">
                <a:solidFill>
                  <a:schemeClr val="bg1"/>
                </a:solidFill>
              </a:rPr>
              <a:t> end of life </a:t>
            </a:r>
            <a:r>
              <a:rPr lang="it-IT" sz="1600" dirty="0" err="1" smtClean="0">
                <a:solidFill>
                  <a:schemeClr val="bg1"/>
                </a:solidFill>
              </a:rPr>
              <a:t>complex</a:t>
            </a:r>
            <a:r>
              <a:rPr lang="it-IT" sz="1600" dirty="0" smtClean="0">
                <a:solidFill>
                  <a:schemeClr val="bg1"/>
                </a:solidFill>
              </a:rPr>
              <a:t> </a:t>
            </a:r>
            <a:r>
              <a:rPr lang="it-IT" sz="1600" dirty="0" err="1" smtClean="0">
                <a:solidFill>
                  <a:schemeClr val="bg1"/>
                </a:solidFill>
              </a:rPr>
              <a:t>products</a:t>
            </a:r>
            <a:r>
              <a:rPr lang="it-IT" sz="1600" dirty="0" smtClean="0">
                <a:solidFill>
                  <a:schemeClr val="bg1"/>
                </a:solidFill>
              </a:rPr>
              <a:t> and industrial </a:t>
            </a:r>
            <a:r>
              <a:rPr lang="it-IT" sz="1600" dirty="0" err="1" smtClean="0">
                <a:solidFill>
                  <a:schemeClr val="bg1"/>
                </a:solidFill>
              </a:rPr>
              <a:t>scraps</a:t>
            </a:r>
            <a:r>
              <a:rPr lang="it-IT" sz="1600" dirty="0" smtClean="0">
                <a:solidFill>
                  <a:schemeClr val="bg1"/>
                </a:solidFill>
              </a:rPr>
              <a:t> and </a:t>
            </a:r>
            <a:r>
              <a:rPr lang="it-IT" sz="1600" dirty="0" err="1" smtClean="0">
                <a:solidFill>
                  <a:schemeClr val="bg1"/>
                </a:solidFill>
              </a:rPr>
              <a:t>byproducts</a:t>
            </a:r>
            <a:r>
              <a:rPr lang="it-IT" sz="1600" dirty="0" smtClean="0">
                <a:solidFill>
                  <a:schemeClr val="bg1"/>
                </a:solidFill>
              </a:rPr>
              <a:t>.</a:t>
            </a:r>
            <a:endParaRPr lang="it-IT" sz="1600" dirty="0">
              <a:solidFill>
                <a:schemeClr val="bg1"/>
              </a:solidFill>
            </a:endParaRPr>
          </a:p>
        </p:txBody>
      </p:sp>
      <p:sp>
        <p:nvSpPr>
          <p:cNvPr id="20" name="Rettangolo 19"/>
          <p:cNvSpPr/>
          <p:nvPr/>
        </p:nvSpPr>
        <p:spPr>
          <a:xfrm>
            <a:off x="6553200" y="5278482"/>
            <a:ext cx="2275318" cy="914745"/>
          </a:xfrm>
          <a:prstGeom prst="rect">
            <a:avLst/>
          </a:prstGeom>
        </p:spPr>
        <p:txBody>
          <a:bodyPr wrap="square" lIns="82936" tIns="41469" rIns="82936" bIns="41469">
            <a:spAutoFit/>
          </a:bodyPr>
          <a:lstStyle/>
          <a:p>
            <a:pPr algn="ctr"/>
            <a:r>
              <a:rPr lang="it-IT" b="1" dirty="0" err="1" smtClean="0">
                <a:solidFill>
                  <a:srgbClr val="002060"/>
                </a:solidFill>
              </a:rPr>
              <a:t>Research</a:t>
            </a:r>
            <a:r>
              <a:rPr lang="it-IT" b="1" dirty="0" smtClean="0">
                <a:solidFill>
                  <a:srgbClr val="002060"/>
                </a:solidFill>
              </a:rPr>
              <a:t> Centre</a:t>
            </a:r>
          </a:p>
          <a:p>
            <a:pPr algn="ctr"/>
            <a:r>
              <a:rPr lang="it-IT" b="1" dirty="0" smtClean="0">
                <a:solidFill>
                  <a:srgbClr val="002060"/>
                </a:solidFill>
              </a:rPr>
              <a:t>CASACCIA </a:t>
            </a:r>
          </a:p>
          <a:p>
            <a:pPr algn="ctr"/>
            <a:r>
              <a:rPr lang="it-IT" b="1" dirty="0" smtClean="0">
                <a:solidFill>
                  <a:srgbClr val="002060"/>
                </a:solidFill>
              </a:rPr>
              <a:t>(Roma)</a:t>
            </a:r>
            <a:endParaRPr lang="it-IT" b="1" dirty="0">
              <a:solidFill>
                <a:srgbClr val="002060"/>
              </a:solidFill>
            </a:endParaRPr>
          </a:p>
        </p:txBody>
      </p:sp>
      <p:pic>
        <p:nvPicPr>
          <p:cNvPr id="27" name="Immagine 26"/>
          <p:cNvPicPr/>
          <p:nvPr/>
        </p:nvPicPr>
        <p:blipFill>
          <a:blip r:embed="rId7" cstate="print"/>
          <a:srcRect l="10361" t="12414" r="9110" b="9644"/>
          <a:stretch>
            <a:fillRect/>
          </a:stretch>
        </p:blipFill>
        <p:spPr bwMode="auto">
          <a:xfrm>
            <a:off x="4833270" y="1212325"/>
            <a:ext cx="3686907" cy="2198975"/>
          </a:xfrm>
          <a:prstGeom prst="rect">
            <a:avLst/>
          </a:prstGeom>
          <a:noFill/>
          <a:ln w="9525">
            <a:noFill/>
            <a:miter lim="800000"/>
            <a:headEnd/>
            <a:tailEnd/>
          </a:ln>
        </p:spPr>
      </p:pic>
    </p:spTree>
    <p:extLst>
      <p:ext uri="{BB962C8B-B14F-4D97-AF65-F5344CB8AC3E}">
        <p14:creationId xmlns:p14="http://schemas.microsoft.com/office/powerpoint/2010/main" val="4151564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Network of </a:t>
            </a:r>
            <a:r>
              <a:rPr lang="it-IT" dirty="0" err="1"/>
              <a:t>Infrastructures</a:t>
            </a:r>
            <a:r>
              <a:rPr lang="it-IT" dirty="0"/>
              <a:t> - </a:t>
            </a:r>
            <a:r>
              <a:rPr lang="it-IT" dirty="0" err="1"/>
              <a:t>PCRec</a:t>
            </a:r>
            <a:endParaRPr lang="it-IT" dirty="0"/>
          </a:p>
        </p:txBody>
      </p:sp>
      <p:sp>
        <p:nvSpPr>
          <p:cNvPr id="3" name="Segnaposto numero diapositiva 2"/>
          <p:cNvSpPr>
            <a:spLocks noGrp="1"/>
          </p:cNvSpPr>
          <p:nvPr>
            <p:ph type="sldNum" sz="quarter" idx="12"/>
          </p:nvPr>
        </p:nvSpPr>
        <p:spPr/>
        <p:txBody>
          <a:bodyPr/>
          <a:lstStyle/>
          <a:p>
            <a:fld id="{02C7C199-0D0D-7840-A88D-785280B31CF7}" type="slidenum">
              <a:rPr lang="it-IT" smtClean="0"/>
              <a:pPr/>
              <a:t>16</a:t>
            </a:fld>
            <a:endParaRPr lang="it-IT" dirty="0"/>
          </a:p>
        </p:txBody>
      </p:sp>
      <p:sp>
        <p:nvSpPr>
          <p:cNvPr id="7" name="CasellaDiTesto 6"/>
          <p:cNvSpPr txBox="1"/>
          <p:nvPr/>
        </p:nvSpPr>
        <p:spPr>
          <a:xfrm>
            <a:off x="914220" y="1207972"/>
            <a:ext cx="7054290" cy="1930415"/>
          </a:xfrm>
          <a:prstGeom prst="rect">
            <a:avLst/>
          </a:prstGeom>
          <a:solidFill>
            <a:schemeClr val="bg2">
              <a:lumMod val="75000"/>
            </a:schemeClr>
          </a:solidFill>
        </p:spPr>
        <p:txBody>
          <a:bodyPr wrap="square" lIns="82945" tIns="41473" rIns="82945" bIns="41473">
            <a:spAutoFit/>
          </a:bodyPr>
          <a:lstStyle/>
          <a:p>
            <a:pPr algn="just">
              <a:defRPr/>
            </a:pPr>
            <a:r>
              <a:rPr lang="it-IT" sz="2000" dirty="0"/>
              <a:t>Network </a:t>
            </a:r>
            <a:r>
              <a:rPr lang="it-IT" sz="2000" dirty="0" smtClean="0"/>
              <a:t>of </a:t>
            </a:r>
            <a:r>
              <a:rPr lang="it-IT" sz="2000" dirty="0" err="1" smtClean="0"/>
              <a:t>European</a:t>
            </a:r>
            <a:r>
              <a:rPr lang="it-IT" sz="2000" dirty="0" smtClean="0"/>
              <a:t> </a:t>
            </a:r>
            <a:r>
              <a:rPr lang="it-IT" sz="2000" dirty="0" err="1" smtClean="0"/>
              <a:t>organizations</a:t>
            </a:r>
            <a:r>
              <a:rPr lang="it-IT" sz="2000" dirty="0" smtClean="0"/>
              <a:t> in the </a:t>
            </a:r>
            <a:r>
              <a:rPr lang="it-IT" sz="2000" dirty="0" err="1" smtClean="0"/>
              <a:t>recycling</a:t>
            </a:r>
            <a:r>
              <a:rPr lang="it-IT" sz="2000" dirty="0" smtClean="0"/>
              <a:t> </a:t>
            </a:r>
            <a:r>
              <a:rPr lang="it-IT" sz="2000" dirty="0" err="1" smtClean="0"/>
              <a:t>sector</a:t>
            </a:r>
            <a:r>
              <a:rPr lang="it-IT" sz="2000" dirty="0" smtClean="0"/>
              <a:t> </a:t>
            </a:r>
            <a:r>
              <a:rPr lang="it-IT" sz="2000" dirty="0" err="1" smtClean="0"/>
              <a:t>dedicated</a:t>
            </a:r>
            <a:r>
              <a:rPr lang="it-IT" sz="2000" dirty="0" smtClean="0"/>
              <a:t> to the </a:t>
            </a:r>
            <a:r>
              <a:rPr lang="it-IT" sz="2000" dirty="0" err="1" smtClean="0"/>
              <a:t>product</a:t>
            </a:r>
            <a:r>
              <a:rPr lang="it-IT" sz="2000" dirty="0" smtClean="0"/>
              <a:t> </a:t>
            </a:r>
            <a:r>
              <a:rPr lang="it-IT" sz="2000" dirty="0" err="1" smtClean="0"/>
              <a:t>centric</a:t>
            </a:r>
            <a:r>
              <a:rPr lang="it-IT" sz="2000" dirty="0" smtClean="0"/>
              <a:t> </a:t>
            </a:r>
            <a:r>
              <a:rPr lang="it-IT" sz="2000" dirty="0" err="1" smtClean="0"/>
              <a:t>recycling</a:t>
            </a:r>
            <a:r>
              <a:rPr lang="it-IT" sz="2000" dirty="0" smtClean="0"/>
              <a:t> of WEEE:</a:t>
            </a:r>
            <a:endParaRPr lang="it-IT" sz="2000" dirty="0"/>
          </a:p>
          <a:p>
            <a:pPr marL="414726" indent="-414726" algn="just">
              <a:buFont typeface="Arial" panose="020B0604020202020204" pitchFamily="34" charset="0"/>
              <a:buChar char="•"/>
              <a:defRPr/>
            </a:pPr>
            <a:r>
              <a:rPr lang="it-IT" sz="2000" dirty="0" err="1"/>
              <a:t>p</a:t>
            </a:r>
            <a:r>
              <a:rPr lang="it-IT" sz="2000" dirty="0" err="1" smtClean="0"/>
              <a:t>rinted</a:t>
            </a:r>
            <a:r>
              <a:rPr lang="it-IT" sz="2000" dirty="0" smtClean="0"/>
              <a:t> </a:t>
            </a:r>
            <a:r>
              <a:rPr lang="it-IT" sz="2000" dirty="0" err="1" smtClean="0"/>
              <a:t>circuit</a:t>
            </a:r>
            <a:r>
              <a:rPr lang="it-IT" sz="2000" dirty="0" smtClean="0"/>
              <a:t> </a:t>
            </a:r>
            <a:r>
              <a:rPr lang="it-IT" sz="2000" dirty="0" err="1" smtClean="0"/>
              <a:t>boards</a:t>
            </a:r>
            <a:endParaRPr lang="it-IT" sz="2000" dirty="0"/>
          </a:p>
          <a:p>
            <a:pPr marL="414726" indent="-414726" algn="just">
              <a:buFont typeface="Arial" panose="020B0604020202020204" pitchFamily="34" charset="0"/>
              <a:buChar char="•"/>
              <a:defRPr/>
            </a:pPr>
            <a:r>
              <a:rPr lang="it-IT" sz="2000" dirty="0" smtClean="0"/>
              <a:t>LCD </a:t>
            </a:r>
            <a:r>
              <a:rPr lang="it-IT" sz="2000" dirty="0" err="1" smtClean="0"/>
              <a:t>flat</a:t>
            </a:r>
            <a:r>
              <a:rPr lang="it-IT" sz="2000" dirty="0" smtClean="0"/>
              <a:t> </a:t>
            </a:r>
            <a:r>
              <a:rPr lang="it-IT" sz="2000" dirty="0" err="1" smtClean="0"/>
              <a:t>screens</a:t>
            </a:r>
            <a:endParaRPr lang="it-IT" sz="2000" dirty="0"/>
          </a:p>
          <a:p>
            <a:pPr marL="414726" indent="-414726" algn="just">
              <a:buFont typeface="Arial" panose="020B0604020202020204" pitchFamily="34" charset="0"/>
              <a:buChar char="•"/>
              <a:defRPr/>
            </a:pPr>
            <a:r>
              <a:rPr lang="it-IT" sz="2000" dirty="0" err="1"/>
              <a:t>i</a:t>
            </a:r>
            <a:r>
              <a:rPr lang="it-IT" sz="2000" dirty="0" err="1" smtClean="0"/>
              <a:t>llumination</a:t>
            </a:r>
            <a:r>
              <a:rPr lang="it-IT" sz="2000" dirty="0" smtClean="0"/>
              <a:t> </a:t>
            </a:r>
            <a:r>
              <a:rPr lang="it-IT" sz="2000" dirty="0" err="1" smtClean="0"/>
              <a:t>devices</a:t>
            </a:r>
            <a:endParaRPr lang="it-IT" sz="2000" dirty="0"/>
          </a:p>
          <a:p>
            <a:pPr marL="414726" indent="-414726" algn="just">
              <a:buFont typeface="Arial" panose="020B0604020202020204" pitchFamily="34" charset="0"/>
              <a:buChar char="•"/>
              <a:defRPr/>
            </a:pPr>
            <a:r>
              <a:rPr lang="it-IT" sz="2000" dirty="0" err="1"/>
              <a:t>p</a:t>
            </a:r>
            <a:r>
              <a:rPr lang="it-IT" sz="2000" dirty="0" err="1" smtClean="0"/>
              <a:t>ermanent</a:t>
            </a:r>
            <a:r>
              <a:rPr lang="it-IT" sz="2000" dirty="0" smtClean="0"/>
              <a:t> </a:t>
            </a:r>
            <a:r>
              <a:rPr lang="it-IT" sz="2000" dirty="0" err="1" smtClean="0"/>
              <a:t>magnets</a:t>
            </a:r>
            <a:r>
              <a:rPr lang="it-IT" sz="2000" dirty="0" smtClean="0"/>
              <a:t> </a:t>
            </a:r>
            <a:endParaRPr lang="it-IT" sz="2000" dirty="0"/>
          </a:p>
        </p:txBody>
      </p:sp>
      <p:pic>
        <p:nvPicPr>
          <p:cNvPr id="8" name="Picture 2" descr="F:\Back up 6 luglio 2018\COMUNICAZIONE\MATERIALE COMUNICAZIONE\Immagini Paola\PCRec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78" y="3347798"/>
            <a:ext cx="4812743" cy="2562905"/>
          </a:xfrm>
          <a:prstGeom prst="rect">
            <a:avLst/>
          </a:prstGeom>
          <a:noFill/>
          <a:extLst>
            <a:ext uri="{909E8E84-426E-40DD-AFC4-6F175D3DCCD1}">
              <a14:hiddenFill xmlns:a14="http://schemas.microsoft.com/office/drawing/2010/main">
                <a:solidFill>
                  <a:srgbClr val="FFFFFF"/>
                </a:solidFill>
              </a14:hiddenFill>
            </a:ext>
          </a:extLst>
        </p:spPr>
      </p:pic>
      <p:sp>
        <p:nvSpPr>
          <p:cNvPr id="9" name="Freccia in giù 5"/>
          <p:cNvSpPr>
            <a:spLocks noChangeArrowheads="1"/>
          </p:cNvSpPr>
          <p:nvPr/>
        </p:nvSpPr>
        <p:spPr bwMode="auto">
          <a:xfrm>
            <a:off x="5686182" y="3166382"/>
            <a:ext cx="783360" cy="770921"/>
          </a:xfrm>
          <a:prstGeom prst="downArrow">
            <a:avLst>
              <a:gd name="adj1" fmla="val 50000"/>
              <a:gd name="adj2" fmla="val 50025"/>
            </a:avLst>
          </a:prstGeom>
          <a:solidFill>
            <a:srgbClr val="CC6600"/>
          </a:solidFill>
          <a:ln w="9525" algn="ctr">
            <a:solidFill>
              <a:schemeClr val="tx1"/>
            </a:solidFill>
            <a:round/>
            <a:headEnd/>
            <a:tailEnd/>
          </a:ln>
        </p:spPr>
        <p:txBody>
          <a:bodyPr lIns="82945" tIns="41473" rIns="82945" bIns="41473"/>
          <a:lstStyle/>
          <a:p>
            <a:endParaRPr lang="it-IT" altLang="it-IT"/>
          </a:p>
        </p:txBody>
      </p:sp>
      <p:sp>
        <p:nvSpPr>
          <p:cNvPr id="10" name="CasellaDiTesto 6"/>
          <p:cNvSpPr txBox="1">
            <a:spLocks noChangeArrowheads="1"/>
          </p:cNvSpPr>
          <p:nvPr/>
        </p:nvSpPr>
        <p:spPr bwMode="auto">
          <a:xfrm>
            <a:off x="5065486" y="3962077"/>
            <a:ext cx="3504957" cy="174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p>
            <a:r>
              <a:rPr lang="it-IT" altLang="it-IT" dirty="0" err="1" smtClean="0"/>
              <a:t>Integrated</a:t>
            </a:r>
            <a:r>
              <a:rPr lang="it-IT" altLang="it-IT" dirty="0" smtClean="0"/>
              <a:t> </a:t>
            </a:r>
            <a:r>
              <a:rPr lang="it-IT" altLang="it-IT" dirty="0" err="1" smtClean="0"/>
              <a:t>recycling</a:t>
            </a:r>
            <a:r>
              <a:rPr lang="it-IT" altLang="it-IT" dirty="0" smtClean="0"/>
              <a:t> </a:t>
            </a:r>
            <a:r>
              <a:rPr lang="it-IT" altLang="it-IT" dirty="0" err="1" smtClean="0"/>
              <a:t>technologies</a:t>
            </a:r>
            <a:r>
              <a:rPr lang="it-IT" altLang="it-IT" dirty="0" smtClean="0"/>
              <a:t> and </a:t>
            </a:r>
            <a:r>
              <a:rPr lang="it-IT" altLang="it-IT" dirty="0" err="1" smtClean="0"/>
              <a:t>services</a:t>
            </a:r>
            <a:r>
              <a:rPr lang="it-IT" altLang="it-IT" dirty="0" smtClean="0"/>
              <a:t> on:</a:t>
            </a:r>
          </a:p>
          <a:p>
            <a:r>
              <a:rPr lang="it-IT" altLang="it-IT" dirty="0" err="1"/>
              <a:t>c</a:t>
            </a:r>
            <a:r>
              <a:rPr lang="it-IT" altLang="it-IT" dirty="0" err="1" smtClean="0"/>
              <a:t>hracterization</a:t>
            </a:r>
            <a:r>
              <a:rPr lang="it-IT" altLang="it-IT" dirty="0" smtClean="0"/>
              <a:t>, </a:t>
            </a:r>
            <a:r>
              <a:rPr lang="it-IT" altLang="it-IT" dirty="0" err="1" smtClean="0"/>
              <a:t>pre</a:t>
            </a:r>
            <a:r>
              <a:rPr lang="it-IT" altLang="it-IT" dirty="0" smtClean="0"/>
              <a:t>-treatment, </a:t>
            </a:r>
            <a:r>
              <a:rPr lang="it-IT" altLang="it-IT" dirty="0" err="1" smtClean="0"/>
              <a:t>raw</a:t>
            </a:r>
            <a:r>
              <a:rPr lang="it-IT" altLang="it-IT" dirty="0" smtClean="0"/>
              <a:t> </a:t>
            </a:r>
            <a:r>
              <a:rPr lang="it-IT" altLang="it-IT" dirty="0" err="1" smtClean="0"/>
              <a:t>materials</a:t>
            </a:r>
            <a:r>
              <a:rPr lang="it-IT" altLang="it-IT" dirty="0" smtClean="0"/>
              <a:t> </a:t>
            </a:r>
            <a:r>
              <a:rPr lang="it-IT" altLang="it-IT" dirty="0" err="1" smtClean="0"/>
              <a:t>recycling</a:t>
            </a:r>
            <a:r>
              <a:rPr lang="it-IT" altLang="it-IT" dirty="0" smtClean="0"/>
              <a:t> and </a:t>
            </a:r>
            <a:r>
              <a:rPr lang="it-IT" altLang="it-IT" dirty="0" err="1" smtClean="0"/>
              <a:t>refining</a:t>
            </a:r>
            <a:r>
              <a:rPr lang="it-IT" altLang="it-IT" dirty="0" smtClean="0"/>
              <a:t>, </a:t>
            </a:r>
            <a:r>
              <a:rPr lang="it-IT" altLang="it-IT" dirty="0" err="1" smtClean="0"/>
              <a:t>sustainability</a:t>
            </a:r>
            <a:r>
              <a:rPr lang="it-IT" altLang="it-IT" dirty="0" smtClean="0"/>
              <a:t> </a:t>
            </a:r>
            <a:r>
              <a:rPr lang="it-IT" altLang="it-IT" dirty="0" err="1" smtClean="0"/>
              <a:t>evaluation</a:t>
            </a:r>
            <a:r>
              <a:rPr lang="it-IT" altLang="it-IT" dirty="0" smtClean="0"/>
              <a:t>, business </a:t>
            </a:r>
            <a:r>
              <a:rPr lang="it-IT" altLang="it-IT" dirty="0" err="1" smtClean="0"/>
              <a:t>plan</a:t>
            </a:r>
            <a:r>
              <a:rPr lang="it-IT" altLang="it-IT" dirty="0" smtClean="0"/>
              <a:t>  </a:t>
            </a:r>
            <a:endParaRPr lang="it-IT" altLang="it-IT" dirty="0"/>
          </a:p>
        </p:txBody>
      </p:sp>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0109" y="6019800"/>
            <a:ext cx="24844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3" descr="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4949" y="5849937"/>
            <a:ext cx="23764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47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PCRec</a:t>
            </a:r>
            <a:r>
              <a:rPr lang="it-IT" dirty="0" smtClean="0"/>
              <a:t> </a:t>
            </a:r>
            <a:r>
              <a:rPr lang="it-IT" dirty="0" err="1" smtClean="0"/>
              <a:t>consortium</a:t>
            </a:r>
            <a:r>
              <a:rPr lang="it-IT" dirty="0" smtClean="0"/>
              <a:t> - The </a:t>
            </a:r>
            <a:r>
              <a:rPr lang="it-IT" dirty="0" err="1" smtClean="0"/>
              <a:t>knowledge</a:t>
            </a:r>
            <a:r>
              <a:rPr lang="it-IT" dirty="0" smtClean="0"/>
              <a:t> </a:t>
            </a:r>
            <a:r>
              <a:rPr lang="it-IT" dirty="0" err="1" smtClean="0"/>
              <a:t>triangle</a:t>
            </a:r>
            <a:endParaRPr lang="it-IT" dirty="0"/>
          </a:p>
        </p:txBody>
      </p:sp>
      <p:sp>
        <p:nvSpPr>
          <p:cNvPr id="3" name="Segnaposto numero diapositiva 2"/>
          <p:cNvSpPr>
            <a:spLocks noGrp="1"/>
          </p:cNvSpPr>
          <p:nvPr>
            <p:ph type="sldNum" sz="quarter" idx="12"/>
          </p:nvPr>
        </p:nvSpPr>
        <p:spPr/>
        <p:txBody>
          <a:bodyPr/>
          <a:lstStyle/>
          <a:p>
            <a:fld id="{02C7C199-0D0D-7840-A88D-785280B31CF7}" type="slidenum">
              <a:rPr lang="it-IT" smtClean="0"/>
              <a:pPr/>
              <a:t>17</a:t>
            </a:fld>
            <a:endParaRPr lang="it-IT" dirty="0"/>
          </a:p>
        </p:txBody>
      </p:sp>
      <p:sp>
        <p:nvSpPr>
          <p:cNvPr id="7" name="Ovale 5"/>
          <p:cNvSpPr>
            <a:spLocks noChangeArrowheads="1"/>
          </p:cNvSpPr>
          <p:nvPr/>
        </p:nvSpPr>
        <p:spPr bwMode="auto">
          <a:xfrm>
            <a:off x="835894" y="4800289"/>
            <a:ext cx="391680" cy="391721"/>
          </a:xfrm>
          <a:prstGeom prst="ellipse">
            <a:avLst/>
          </a:prstGeom>
          <a:solidFill>
            <a:srgbClr val="FF0000"/>
          </a:solidFill>
          <a:ln w="9525" algn="ctr">
            <a:solidFill>
              <a:schemeClr val="tx1"/>
            </a:solidFill>
            <a:round/>
            <a:headEnd/>
            <a:tailEnd/>
          </a:ln>
        </p:spPr>
        <p:txBody>
          <a:bodyPr lIns="82945" tIns="41473" rIns="82945" bIns="41473"/>
          <a:lstStyle/>
          <a:p>
            <a:endParaRPr lang="it-IT" altLang="it-IT"/>
          </a:p>
        </p:txBody>
      </p:sp>
      <p:sp>
        <p:nvSpPr>
          <p:cNvPr id="8" name="Ovale 6"/>
          <p:cNvSpPr>
            <a:spLocks noChangeArrowheads="1"/>
          </p:cNvSpPr>
          <p:nvPr/>
        </p:nvSpPr>
        <p:spPr bwMode="auto">
          <a:xfrm>
            <a:off x="7948281" y="4797418"/>
            <a:ext cx="391680" cy="391721"/>
          </a:xfrm>
          <a:prstGeom prst="ellipse">
            <a:avLst/>
          </a:prstGeom>
          <a:solidFill>
            <a:srgbClr val="00B050"/>
          </a:solidFill>
          <a:ln w="9525" algn="ctr">
            <a:solidFill>
              <a:schemeClr val="tx1"/>
            </a:solidFill>
            <a:round/>
            <a:headEnd/>
            <a:tailEnd/>
          </a:ln>
        </p:spPr>
        <p:txBody>
          <a:bodyPr lIns="82945" tIns="41473" rIns="82945" bIns="41473"/>
          <a:lstStyle/>
          <a:p>
            <a:endParaRPr lang="it-IT" altLang="it-IT"/>
          </a:p>
        </p:txBody>
      </p:sp>
      <p:sp>
        <p:nvSpPr>
          <p:cNvPr id="9" name="Ovale 8"/>
          <p:cNvSpPr/>
          <p:nvPr/>
        </p:nvSpPr>
        <p:spPr bwMode="auto">
          <a:xfrm>
            <a:off x="4348671" y="1466101"/>
            <a:ext cx="393120" cy="391721"/>
          </a:xfrm>
          <a:prstGeom prst="ellipse">
            <a:avLst/>
          </a:prstGeom>
          <a:solidFill>
            <a:schemeClr val="accent6"/>
          </a:solidFill>
          <a:ln w="9525" cap="flat" cmpd="sng" algn="ctr">
            <a:solidFill>
              <a:schemeClr val="tx1"/>
            </a:solidFill>
            <a:prstDash val="solid"/>
            <a:round/>
            <a:headEnd type="none" w="med" len="med"/>
            <a:tailEnd type="none" w="med" len="med"/>
          </a:ln>
          <a:effectLst/>
          <a:extLst/>
        </p:spPr>
        <p:txBody>
          <a:bodyPr lIns="82945" tIns="41473" rIns="82945" bIns="41473"/>
          <a:lstStyle/>
          <a:p>
            <a:pPr>
              <a:defRPr/>
            </a:pPr>
            <a:endParaRPr lang="it-IT">
              <a:ea typeface="MS Gothic" charset="-128"/>
            </a:endParaRPr>
          </a:p>
        </p:txBody>
      </p:sp>
      <p:sp>
        <p:nvSpPr>
          <p:cNvPr id="10" name="CasellaDiTesto 8"/>
          <p:cNvSpPr txBox="1">
            <a:spLocks noChangeArrowheads="1"/>
          </p:cNvSpPr>
          <p:nvPr/>
        </p:nvSpPr>
        <p:spPr bwMode="auto">
          <a:xfrm>
            <a:off x="590729" y="5227776"/>
            <a:ext cx="1376174" cy="42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r>
              <a:rPr lang="it-IT" altLang="it-IT" sz="2200" dirty="0" err="1" smtClean="0"/>
              <a:t>Research</a:t>
            </a:r>
            <a:endParaRPr lang="it-IT" altLang="it-IT" sz="2200" dirty="0"/>
          </a:p>
        </p:txBody>
      </p:sp>
      <p:sp>
        <p:nvSpPr>
          <p:cNvPr id="11" name="CasellaDiTesto 9"/>
          <p:cNvSpPr txBox="1">
            <a:spLocks noChangeArrowheads="1"/>
          </p:cNvSpPr>
          <p:nvPr/>
        </p:nvSpPr>
        <p:spPr bwMode="auto">
          <a:xfrm>
            <a:off x="3823200" y="1011998"/>
            <a:ext cx="1406632" cy="42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r>
              <a:rPr lang="it-IT" altLang="it-IT" sz="2200" dirty="0" err="1" smtClean="0"/>
              <a:t>University</a:t>
            </a:r>
            <a:endParaRPr lang="it-IT" altLang="it-IT" sz="2200" dirty="0"/>
          </a:p>
        </p:txBody>
      </p:sp>
      <p:sp>
        <p:nvSpPr>
          <p:cNvPr id="12" name="CasellaDiTesto 10"/>
          <p:cNvSpPr txBox="1">
            <a:spLocks noChangeArrowheads="1"/>
          </p:cNvSpPr>
          <p:nvPr/>
        </p:nvSpPr>
        <p:spPr bwMode="auto">
          <a:xfrm>
            <a:off x="7212961" y="5293370"/>
            <a:ext cx="1172593" cy="42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p>
            <a:r>
              <a:rPr lang="it-IT" altLang="it-IT" sz="2200" dirty="0" err="1" smtClean="0"/>
              <a:t>Industry</a:t>
            </a:r>
            <a:endParaRPr lang="it-IT" altLang="it-IT" sz="2200" dirty="0"/>
          </a:p>
        </p:txBody>
      </p:sp>
      <p:cxnSp>
        <p:nvCxnSpPr>
          <p:cNvPr id="13" name="Connettore 1 12"/>
          <p:cNvCxnSpPr>
            <a:cxnSpLocks noChangeShapeType="1"/>
            <a:stCxn id="7" idx="0"/>
            <a:endCxn id="9" idx="1"/>
          </p:cNvCxnSpPr>
          <p:nvPr/>
        </p:nvCxnSpPr>
        <p:spPr bwMode="auto">
          <a:xfrm flipV="1">
            <a:off x="1031734" y="1523468"/>
            <a:ext cx="3374508" cy="3276822"/>
          </a:xfrm>
          <a:prstGeom prst="line">
            <a:avLst/>
          </a:prstGeom>
          <a:noFill/>
          <a:ln w="28575" algn="ctr">
            <a:solidFill>
              <a:schemeClr val="tx1"/>
            </a:solidFill>
            <a:round/>
            <a:headEnd/>
            <a:tailEnd/>
          </a:ln>
        </p:spPr>
      </p:cxnSp>
      <p:cxnSp>
        <p:nvCxnSpPr>
          <p:cNvPr id="14" name="Connettore 1 13"/>
          <p:cNvCxnSpPr>
            <a:cxnSpLocks noChangeShapeType="1"/>
            <a:stCxn id="8" idx="0"/>
            <a:endCxn id="9" idx="7"/>
          </p:cNvCxnSpPr>
          <p:nvPr/>
        </p:nvCxnSpPr>
        <p:spPr bwMode="auto">
          <a:xfrm flipH="1" flipV="1">
            <a:off x="4684220" y="1523468"/>
            <a:ext cx="3459901" cy="3273950"/>
          </a:xfrm>
          <a:prstGeom prst="line">
            <a:avLst/>
          </a:prstGeom>
          <a:noFill/>
          <a:ln w="28575" algn="ctr">
            <a:solidFill>
              <a:schemeClr val="tx1"/>
            </a:solidFill>
            <a:round/>
            <a:headEnd/>
            <a:tailEnd/>
          </a:ln>
        </p:spPr>
      </p:cxnSp>
      <p:cxnSp>
        <p:nvCxnSpPr>
          <p:cNvPr id="15" name="Connettore 1 19"/>
          <p:cNvCxnSpPr>
            <a:cxnSpLocks noChangeShapeType="1"/>
            <a:stCxn id="7" idx="4"/>
            <a:endCxn id="8" idx="4"/>
          </p:cNvCxnSpPr>
          <p:nvPr/>
        </p:nvCxnSpPr>
        <p:spPr bwMode="auto">
          <a:xfrm flipV="1">
            <a:off x="1031734" y="5189140"/>
            <a:ext cx="7112387" cy="2871"/>
          </a:xfrm>
          <a:prstGeom prst="line">
            <a:avLst/>
          </a:prstGeom>
          <a:noFill/>
          <a:ln w="28575" algn="ctr">
            <a:solidFill>
              <a:schemeClr val="tx1"/>
            </a:solidFill>
            <a:round/>
            <a:headEnd/>
            <a:tailEnd/>
          </a:ln>
        </p:spPr>
      </p:cxnSp>
      <p:cxnSp>
        <p:nvCxnSpPr>
          <p:cNvPr id="16" name="Connettore 1 13"/>
          <p:cNvCxnSpPr>
            <a:cxnSpLocks noChangeShapeType="1"/>
          </p:cNvCxnSpPr>
          <p:nvPr/>
        </p:nvCxnSpPr>
        <p:spPr bwMode="auto">
          <a:xfrm flipH="1">
            <a:off x="4566405" y="2707264"/>
            <a:ext cx="1311945" cy="1045190"/>
          </a:xfrm>
          <a:prstGeom prst="line">
            <a:avLst/>
          </a:prstGeom>
          <a:noFill/>
          <a:ln w="28575" algn="ctr">
            <a:solidFill>
              <a:schemeClr val="tx1"/>
            </a:solidFill>
            <a:round/>
            <a:headEnd/>
            <a:tailEnd/>
          </a:ln>
        </p:spPr>
      </p:cxnSp>
      <p:cxnSp>
        <p:nvCxnSpPr>
          <p:cNvPr id="17" name="Connettore 1 13"/>
          <p:cNvCxnSpPr>
            <a:cxnSpLocks noChangeShapeType="1"/>
          </p:cNvCxnSpPr>
          <p:nvPr/>
        </p:nvCxnSpPr>
        <p:spPr bwMode="auto">
          <a:xfrm>
            <a:off x="4566405" y="3752454"/>
            <a:ext cx="21522" cy="1396573"/>
          </a:xfrm>
          <a:prstGeom prst="line">
            <a:avLst/>
          </a:prstGeom>
          <a:noFill/>
          <a:ln w="28575" algn="ctr">
            <a:solidFill>
              <a:schemeClr val="tx1"/>
            </a:solidFill>
            <a:round/>
            <a:headEnd/>
            <a:tailEnd/>
          </a:ln>
        </p:spPr>
      </p:cxnSp>
      <p:cxnSp>
        <p:nvCxnSpPr>
          <p:cNvPr id="18" name="Connettore 1 13"/>
          <p:cNvCxnSpPr>
            <a:cxnSpLocks noChangeShapeType="1"/>
          </p:cNvCxnSpPr>
          <p:nvPr/>
        </p:nvCxnSpPr>
        <p:spPr bwMode="auto">
          <a:xfrm flipH="1" flipV="1">
            <a:off x="3135015" y="2707264"/>
            <a:ext cx="1431390" cy="1045190"/>
          </a:xfrm>
          <a:prstGeom prst="line">
            <a:avLst/>
          </a:prstGeom>
          <a:noFill/>
          <a:ln w="28575" algn="ctr">
            <a:solidFill>
              <a:schemeClr val="tx1"/>
            </a:solidFill>
            <a:round/>
            <a:headEnd/>
            <a:tailEnd/>
          </a:ln>
        </p:spPr>
      </p:cxnSp>
      <p:sp>
        <p:nvSpPr>
          <p:cNvPr id="19" name="Rettangolo 18"/>
          <p:cNvSpPr/>
          <p:nvPr/>
        </p:nvSpPr>
        <p:spPr>
          <a:xfrm>
            <a:off x="3722872" y="1966301"/>
            <a:ext cx="1828890" cy="1468751"/>
          </a:xfrm>
          <a:prstGeom prst="rect">
            <a:avLst/>
          </a:prstGeom>
        </p:spPr>
        <p:txBody>
          <a:bodyPr wrap="square" lIns="82945" tIns="41473" rIns="82945" bIns="41473">
            <a:spAutoFit/>
          </a:bodyPr>
          <a:lstStyle/>
          <a:p>
            <a:pPr marL="259204" indent="-259204">
              <a:buFont typeface="Arial" panose="020B0604020202020204" pitchFamily="34" charset="0"/>
              <a:buChar char="•"/>
            </a:pPr>
            <a:r>
              <a:rPr lang="en-US" altLang="it-IT" sz="1500" b="1" dirty="0">
                <a:solidFill>
                  <a:schemeClr val="accent6"/>
                </a:solidFill>
                <a:ea typeface="MS Gothic" pitchFamily="49" charset="-128"/>
                <a:cs typeface="Times New Roman" pitchFamily="18" charset="0"/>
              </a:rPr>
              <a:t>University of Limerick</a:t>
            </a:r>
          </a:p>
          <a:p>
            <a:pPr marL="259204" indent="-259204">
              <a:buFont typeface="Arial" panose="020B0604020202020204" pitchFamily="34" charset="0"/>
              <a:buChar char="•"/>
            </a:pPr>
            <a:r>
              <a:rPr lang="en-US" altLang="it-IT" sz="1500" b="1" dirty="0">
                <a:solidFill>
                  <a:schemeClr val="accent6"/>
                </a:solidFill>
                <a:ea typeface="MS Gothic" pitchFamily="49" charset="-128"/>
                <a:cs typeface="Times New Roman" pitchFamily="18" charset="0"/>
              </a:rPr>
              <a:t>National Technical University of Athens </a:t>
            </a:r>
            <a:endParaRPr lang="it-IT" sz="1500" dirty="0">
              <a:solidFill>
                <a:schemeClr val="accent6"/>
              </a:solidFill>
            </a:endParaRPr>
          </a:p>
        </p:txBody>
      </p:sp>
      <p:sp>
        <p:nvSpPr>
          <p:cNvPr id="20" name="Rettangolo 19"/>
          <p:cNvSpPr/>
          <p:nvPr/>
        </p:nvSpPr>
        <p:spPr>
          <a:xfrm>
            <a:off x="4898587" y="3557007"/>
            <a:ext cx="2155477" cy="1699583"/>
          </a:xfrm>
          <a:prstGeom prst="rect">
            <a:avLst/>
          </a:prstGeom>
        </p:spPr>
        <p:txBody>
          <a:bodyPr wrap="square" lIns="82945" tIns="41473" rIns="82945" bIns="41473">
            <a:spAutoFit/>
          </a:bodyPr>
          <a:lstStyle/>
          <a:p>
            <a:pPr marL="259204" indent="-259204">
              <a:buFont typeface="Arial" panose="020B0604020202020204" pitchFamily="34" charset="0"/>
              <a:buChar char="•"/>
            </a:pPr>
            <a:r>
              <a:rPr lang="en-US" altLang="it-IT" sz="1500" b="1" dirty="0">
                <a:solidFill>
                  <a:srgbClr val="00B050"/>
                </a:solidFill>
                <a:ea typeface="MS Gothic" pitchFamily="49" charset="-128"/>
                <a:cs typeface="Times New Roman" pitchFamily="18" charset="0"/>
              </a:rPr>
              <a:t>Relight</a:t>
            </a:r>
          </a:p>
          <a:p>
            <a:pPr marL="259204" indent="-259204">
              <a:buFont typeface="Arial" panose="020B0604020202020204" pitchFamily="34" charset="0"/>
              <a:buChar char="•"/>
            </a:pPr>
            <a:r>
              <a:rPr lang="en-US" altLang="it-IT" sz="1500" b="1" dirty="0">
                <a:solidFill>
                  <a:srgbClr val="00B050"/>
                </a:solidFill>
                <a:ea typeface="MS Gothic" pitchFamily="49" charset="-128"/>
                <a:cs typeface="Times New Roman" pitchFamily="18" charset="0"/>
              </a:rPr>
              <a:t>Centrum </a:t>
            </a:r>
            <a:r>
              <a:rPr lang="en-US" altLang="it-IT" sz="1500" b="1" dirty="0" err="1">
                <a:solidFill>
                  <a:srgbClr val="00B050"/>
                </a:solidFill>
                <a:ea typeface="MS Gothic" pitchFamily="49" charset="-128"/>
                <a:cs typeface="Times New Roman" pitchFamily="18" charset="0"/>
              </a:rPr>
              <a:t>Kooperacji</a:t>
            </a:r>
            <a:r>
              <a:rPr lang="en-US" altLang="it-IT" sz="1500" b="1" dirty="0">
                <a:solidFill>
                  <a:srgbClr val="00B050"/>
                </a:solidFill>
                <a:ea typeface="MS Gothic" pitchFamily="49" charset="-128"/>
                <a:cs typeface="Times New Roman" pitchFamily="18" charset="0"/>
              </a:rPr>
              <a:t> </a:t>
            </a:r>
            <a:r>
              <a:rPr lang="en-US" altLang="it-IT" sz="1500" b="1" dirty="0" err="1">
                <a:solidFill>
                  <a:srgbClr val="00B050"/>
                </a:solidFill>
                <a:ea typeface="MS Gothic" pitchFamily="49" charset="-128"/>
                <a:cs typeface="Times New Roman" pitchFamily="18" charset="0"/>
              </a:rPr>
              <a:t>Recyklingu</a:t>
            </a:r>
            <a:endParaRPr lang="en-US" altLang="it-IT" sz="1500" b="1" dirty="0">
              <a:solidFill>
                <a:srgbClr val="00B050"/>
              </a:solidFill>
              <a:ea typeface="MS Gothic" pitchFamily="49" charset="-128"/>
              <a:cs typeface="Times New Roman" pitchFamily="18" charset="0"/>
            </a:endParaRPr>
          </a:p>
          <a:p>
            <a:pPr marL="259204" indent="-259204">
              <a:buFont typeface="Arial" panose="020B0604020202020204" pitchFamily="34" charset="0"/>
              <a:buChar char="•"/>
            </a:pPr>
            <a:r>
              <a:rPr lang="en-US" altLang="it-IT" sz="1500" b="1" dirty="0" smtClean="0">
                <a:solidFill>
                  <a:srgbClr val="00B050"/>
                </a:solidFill>
                <a:ea typeface="MS Gothic" pitchFamily="49" charset="-128"/>
                <a:cs typeface="Times New Roman" pitchFamily="18" charset="0"/>
              </a:rPr>
              <a:t>CEINMATT</a:t>
            </a:r>
          </a:p>
          <a:p>
            <a:pPr marL="259204" indent="-259204">
              <a:buFont typeface="Arial" panose="020B0604020202020204" pitchFamily="34" charset="0"/>
              <a:buChar char="•"/>
            </a:pPr>
            <a:r>
              <a:rPr lang="en-US" altLang="it-IT" sz="1500" b="1" dirty="0" err="1" smtClean="0">
                <a:solidFill>
                  <a:srgbClr val="00B050"/>
                </a:solidFill>
                <a:ea typeface="MS Gothic" pitchFamily="49" charset="-128"/>
                <a:cs typeface="Times New Roman" pitchFamily="18" charset="0"/>
              </a:rPr>
              <a:t>Votechnik</a:t>
            </a:r>
            <a:endParaRPr lang="en-US" altLang="it-IT" sz="1500" b="1" dirty="0">
              <a:solidFill>
                <a:srgbClr val="00B050"/>
              </a:solidFill>
              <a:ea typeface="MS Gothic" pitchFamily="49" charset="-128"/>
              <a:cs typeface="Times New Roman" pitchFamily="18" charset="0"/>
            </a:endParaRPr>
          </a:p>
          <a:p>
            <a:pPr marL="259204" indent="-259204">
              <a:buFont typeface="Arial" panose="020B0604020202020204" pitchFamily="34" charset="0"/>
              <a:buChar char="•"/>
            </a:pPr>
            <a:endParaRPr lang="it-IT" sz="1500" dirty="0">
              <a:solidFill>
                <a:srgbClr val="00B050"/>
              </a:solidFill>
            </a:endParaRPr>
          </a:p>
        </p:txBody>
      </p:sp>
      <p:sp>
        <p:nvSpPr>
          <p:cNvPr id="21" name="Rettangolo 20"/>
          <p:cNvSpPr/>
          <p:nvPr/>
        </p:nvSpPr>
        <p:spPr>
          <a:xfrm>
            <a:off x="2762602" y="2916602"/>
            <a:ext cx="1522797" cy="1160974"/>
          </a:xfrm>
          <a:prstGeom prst="rect">
            <a:avLst/>
          </a:prstGeom>
        </p:spPr>
        <p:txBody>
          <a:bodyPr wrap="square" lIns="82945" tIns="41473" rIns="82945" bIns="41473">
            <a:spAutoFit/>
          </a:bodyPr>
          <a:lstStyle/>
          <a:p>
            <a:pPr marL="259204" indent="-259204">
              <a:buFont typeface="Arial" panose="020B0604020202020204" pitchFamily="34" charset="0"/>
              <a:buChar char="•"/>
            </a:pPr>
            <a:r>
              <a:rPr lang="en-US" altLang="it-IT" sz="1400" b="1" dirty="0">
                <a:solidFill>
                  <a:srgbClr val="FF0000"/>
                </a:solidFill>
                <a:ea typeface="MS Gothic" pitchFamily="49" charset="-128"/>
                <a:cs typeface="Times New Roman" pitchFamily="18" charset="0"/>
              </a:rPr>
              <a:t>ENEA</a:t>
            </a:r>
          </a:p>
          <a:p>
            <a:pPr marL="259204" indent="-259204">
              <a:buFont typeface="Arial" panose="020B0604020202020204" pitchFamily="34" charset="0"/>
              <a:buChar char="•"/>
            </a:pPr>
            <a:r>
              <a:rPr lang="en-US" sz="1400" b="1" dirty="0">
                <a:solidFill>
                  <a:srgbClr val="FF0000"/>
                </a:solidFill>
                <a:ea typeface="MS Gothic" pitchFamily="49" charset="-128"/>
                <a:cs typeface="Times New Roman" pitchFamily="18" charset="0"/>
              </a:rPr>
              <a:t>VITO</a:t>
            </a:r>
          </a:p>
          <a:p>
            <a:pPr marL="259204" indent="-259204">
              <a:buFont typeface="Arial" panose="020B0604020202020204" pitchFamily="34" charset="0"/>
              <a:buChar char="•"/>
            </a:pPr>
            <a:r>
              <a:rPr lang="en-US" sz="1400" b="1" dirty="0">
                <a:solidFill>
                  <a:srgbClr val="FF0000"/>
                </a:solidFill>
                <a:ea typeface="MS Gothic" pitchFamily="49" charset="-128"/>
                <a:cs typeface="Times New Roman" pitchFamily="18" charset="0"/>
              </a:rPr>
              <a:t>CEA</a:t>
            </a:r>
          </a:p>
          <a:p>
            <a:pPr marL="259204" indent="-259204">
              <a:buFont typeface="Arial" panose="020B0604020202020204" pitchFamily="34" charset="0"/>
              <a:buChar char="•"/>
            </a:pPr>
            <a:r>
              <a:rPr lang="en-US" altLang="it-IT" sz="1400" b="1" dirty="0">
                <a:solidFill>
                  <a:srgbClr val="FF0000"/>
                </a:solidFill>
                <a:ea typeface="MS Gothic" pitchFamily="49" charset="-128"/>
                <a:cs typeface="Times New Roman" pitchFamily="18" charset="0"/>
              </a:rPr>
              <a:t>Bay </a:t>
            </a:r>
            <a:r>
              <a:rPr lang="en-US" altLang="it-IT" sz="1400" b="1" dirty="0" smtClean="0">
                <a:solidFill>
                  <a:srgbClr val="FF0000"/>
                </a:solidFill>
                <a:ea typeface="MS Gothic" pitchFamily="49" charset="-128"/>
                <a:cs typeface="Times New Roman" pitchFamily="18" charset="0"/>
              </a:rPr>
              <a:t>Zoltan</a:t>
            </a:r>
          </a:p>
          <a:p>
            <a:pPr marL="259204" indent="-259204">
              <a:buFont typeface="Arial" panose="020B0604020202020204" pitchFamily="34" charset="0"/>
              <a:buChar char="•"/>
            </a:pPr>
            <a:r>
              <a:rPr lang="en-US" sz="1400" b="1" dirty="0" smtClean="0">
                <a:solidFill>
                  <a:srgbClr val="FF0000"/>
                </a:solidFill>
                <a:ea typeface="MS Gothic" pitchFamily="49" charset="-128"/>
                <a:cs typeface="Times New Roman" pitchFamily="18" charset="0"/>
              </a:rPr>
              <a:t>CNR</a:t>
            </a:r>
            <a:endParaRPr lang="it-IT" sz="1400" dirty="0">
              <a:solidFill>
                <a:srgbClr val="FF0000"/>
              </a:solidFill>
            </a:endParaRPr>
          </a:p>
        </p:txBody>
      </p:sp>
      <p:sp>
        <p:nvSpPr>
          <p:cNvPr id="22" name="Rettangolo 21"/>
          <p:cNvSpPr/>
          <p:nvPr/>
        </p:nvSpPr>
        <p:spPr>
          <a:xfrm>
            <a:off x="1472999" y="4043963"/>
            <a:ext cx="3268792" cy="1160974"/>
          </a:xfrm>
          <a:prstGeom prst="rect">
            <a:avLst/>
          </a:prstGeom>
        </p:spPr>
        <p:txBody>
          <a:bodyPr wrap="square" lIns="82945" tIns="41473" rIns="82945" bIns="41473">
            <a:spAutoFit/>
          </a:bodyPr>
          <a:lstStyle/>
          <a:p>
            <a:pPr marL="259204" indent="-259204">
              <a:buFont typeface="Arial" panose="020B0604020202020204" pitchFamily="34" charset="0"/>
              <a:buChar char="•"/>
            </a:pPr>
            <a:r>
              <a:rPr lang="it-IT" sz="1400" b="1" dirty="0" err="1">
                <a:solidFill>
                  <a:srgbClr val="FF0000"/>
                </a:solidFill>
              </a:rPr>
              <a:t>Inst</a:t>
            </a:r>
            <a:r>
              <a:rPr lang="it-IT" sz="1400" b="1" dirty="0">
                <a:solidFill>
                  <a:srgbClr val="FF0000"/>
                </a:solidFill>
              </a:rPr>
              <a:t>. for non </a:t>
            </a:r>
            <a:r>
              <a:rPr lang="it-IT" sz="1400" b="1" dirty="0" err="1">
                <a:solidFill>
                  <a:srgbClr val="FF0000"/>
                </a:solidFill>
              </a:rPr>
              <a:t>ferrous</a:t>
            </a:r>
            <a:r>
              <a:rPr lang="it-IT" sz="1400" b="1" dirty="0">
                <a:solidFill>
                  <a:srgbClr val="FF0000"/>
                </a:solidFill>
              </a:rPr>
              <a:t> metal</a:t>
            </a:r>
          </a:p>
          <a:p>
            <a:pPr marL="259204" indent="-259204">
              <a:buFont typeface="Arial" panose="020B0604020202020204" pitchFamily="34" charset="0"/>
              <a:buChar char="•"/>
            </a:pPr>
            <a:r>
              <a:rPr lang="it-IT" sz="1400" b="1" dirty="0" err="1">
                <a:solidFill>
                  <a:srgbClr val="FF0000"/>
                </a:solidFill>
              </a:rPr>
              <a:t>Swedish</a:t>
            </a:r>
            <a:r>
              <a:rPr lang="it-IT" sz="1400" b="1" dirty="0">
                <a:solidFill>
                  <a:srgbClr val="FF0000"/>
                </a:solidFill>
              </a:rPr>
              <a:t> </a:t>
            </a:r>
            <a:r>
              <a:rPr lang="it-IT" sz="1400" b="1" dirty="0" err="1">
                <a:solidFill>
                  <a:srgbClr val="FF0000"/>
                </a:solidFill>
              </a:rPr>
              <a:t>Environ</a:t>
            </a:r>
            <a:r>
              <a:rPr lang="it-IT" sz="1400" b="1" dirty="0">
                <a:solidFill>
                  <a:srgbClr val="FF0000"/>
                </a:solidFill>
              </a:rPr>
              <a:t>. </a:t>
            </a:r>
            <a:r>
              <a:rPr lang="it-IT" sz="1400" b="1" dirty="0" err="1">
                <a:solidFill>
                  <a:srgbClr val="FF0000"/>
                </a:solidFill>
              </a:rPr>
              <a:t>Research</a:t>
            </a:r>
            <a:r>
              <a:rPr lang="it-IT" sz="1400" b="1" dirty="0">
                <a:solidFill>
                  <a:srgbClr val="FF0000"/>
                </a:solidFill>
              </a:rPr>
              <a:t> </a:t>
            </a:r>
            <a:r>
              <a:rPr lang="it-IT" sz="1400" b="1" dirty="0" err="1">
                <a:solidFill>
                  <a:srgbClr val="FF0000"/>
                </a:solidFill>
              </a:rPr>
              <a:t>Inst</a:t>
            </a:r>
            <a:r>
              <a:rPr lang="it-IT" sz="1400" b="1" dirty="0">
                <a:solidFill>
                  <a:srgbClr val="FF0000"/>
                </a:solidFill>
              </a:rPr>
              <a:t>. </a:t>
            </a:r>
          </a:p>
          <a:p>
            <a:pPr marL="259204" indent="-259204">
              <a:buFont typeface="Arial" panose="020B0604020202020204" pitchFamily="34" charset="0"/>
              <a:buChar char="•"/>
            </a:pPr>
            <a:r>
              <a:rPr lang="en-US" sz="1400" b="1" dirty="0">
                <a:solidFill>
                  <a:srgbClr val="FF0000"/>
                </a:solidFill>
              </a:rPr>
              <a:t>Mineral and Energy Economy Research Inst. of the Polish Academy of Sciences</a:t>
            </a:r>
            <a:endParaRPr lang="it-IT" sz="1400" b="1" dirty="0">
              <a:solidFill>
                <a:srgbClr val="FF0000"/>
              </a:solidFill>
            </a:endParaRPr>
          </a:p>
        </p:txBody>
      </p:sp>
      <p:pic>
        <p:nvPicPr>
          <p:cNvPr id="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4023" y="5907340"/>
            <a:ext cx="24844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magine 3" descr="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4949" y="5849937"/>
            <a:ext cx="23764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500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esc.europa.eu/sites/default/files/styles/large/public/images/circulareconomy_banner.png?itok=1aDriw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51" y="1023526"/>
            <a:ext cx="8214047" cy="2364977"/>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4"/>
          <p:cNvSpPr txBox="1"/>
          <p:nvPr/>
        </p:nvSpPr>
        <p:spPr>
          <a:xfrm>
            <a:off x="550610" y="4732652"/>
            <a:ext cx="7992888" cy="140038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700" dirty="0" smtClean="0">
                <a:solidFill>
                  <a:srgbClr val="003A69"/>
                </a:solidFill>
              </a:rPr>
              <a:t>ENEA </a:t>
            </a:r>
            <a:r>
              <a:rPr lang="it-IT" sz="1700" dirty="0" err="1" smtClean="0">
                <a:solidFill>
                  <a:srgbClr val="003A69"/>
                </a:solidFill>
              </a:rPr>
              <a:t>was</a:t>
            </a:r>
            <a:r>
              <a:rPr lang="it-IT" sz="1700" dirty="0" smtClean="0">
                <a:solidFill>
                  <a:srgbClr val="003A69"/>
                </a:solidFill>
              </a:rPr>
              <a:t> </a:t>
            </a:r>
            <a:r>
              <a:rPr lang="it-IT" sz="1700" dirty="0" err="1" smtClean="0">
                <a:solidFill>
                  <a:srgbClr val="003A69"/>
                </a:solidFill>
              </a:rPr>
              <a:t>selected</a:t>
            </a:r>
            <a:r>
              <a:rPr lang="it-IT" sz="1700" dirty="0" smtClean="0">
                <a:solidFill>
                  <a:srgbClr val="003A69"/>
                </a:solidFill>
              </a:rPr>
              <a:t> by the </a:t>
            </a:r>
            <a:r>
              <a:rPr lang="it-IT" sz="1700" dirty="0" err="1" smtClean="0">
                <a:solidFill>
                  <a:srgbClr val="003A69"/>
                </a:solidFill>
              </a:rPr>
              <a:t>European</a:t>
            </a:r>
            <a:r>
              <a:rPr lang="it-IT" sz="1700" dirty="0" smtClean="0">
                <a:solidFill>
                  <a:srgbClr val="003A69"/>
                </a:solidFill>
              </a:rPr>
              <a:t> </a:t>
            </a:r>
            <a:r>
              <a:rPr lang="it-IT" sz="1700" dirty="0" err="1" smtClean="0">
                <a:solidFill>
                  <a:srgbClr val="003A69"/>
                </a:solidFill>
              </a:rPr>
              <a:t>Commission</a:t>
            </a:r>
            <a:r>
              <a:rPr lang="it-IT" sz="1700" dirty="0" smtClean="0">
                <a:solidFill>
                  <a:srgbClr val="003A69"/>
                </a:solidFill>
              </a:rPr>
              <a:t> </a:t>
            </a:r>
            <a:r>
              <a:rPr lang="it-IT" sz="1700" dirty="0" err="1" smtClean="0">
                <a:solidFill>
                  <a:srgbClr val="003A69"/>
                </a:solidFill>
              </a:rPr>
              <a:t>as</a:t>
            </a:r>
            <a:r>
              <a:rPr lang="it-IT" sz="1700" dirty="0" smtClean="0">
                <a:solidFill>
                  <a:srgbClr val="003A69"/>
                </a:solidFill>
              </a:rPr>
              <a:t> </a:t>
            </a:r>
            <a:r>
              <a:rPr lang="it-IT" sz="1700" dirty="0" err="1" smtClean="0">
                <a:solidFill>
                  <a:srgbClr val="003A69"/>
                </a:solidFill>
              </a:rPr>
              <a:t>member</a:t>
            </a:r>
            <a:r>
              <a:rPr lang="it-IT" sz="1700" dirty="0" smtClean="0">
                <a:solidFill>
                  <a:srgbClr val="003A69"/>
                </a:solidFill>
              </a:rPr>
              <a:t> of the ECESP </a:t>
            </a:r>
            <a:r>
              <a:rPr lang="it-IT" sz="1700" dirty="0" err="1" smtClean="0">
                <a:solidFill>
                  <a:srgbClr val="003A69"/>
                </a:solidFill>
              </a:rPr>
              <a:t>Coordination</a:t>
            </a:r>
            <a:r>
              <a:rPr lang="it-IT" sz="1700" dirty="0" smtClean="0">
                <a:solidFill>
                  <a:srgbClr val="003A69"/>
                </a:solidFill>
              </a:rPr>
              <a:t> Group and, </a:t>
            </a:r>
            <a:r>
              <a:rPr lang="it-IT" sz="1700" dirty="0" err="1" smtClean="0">
                <a:solidFill>
                  <a:srgbClr val="003A69"/>
                </a:solidFill>
              </a:rPr>
              <a:t>as</a:t>
            </a:r>
            <a:r>
              <a:rPr lang="it-IT" sz="1700" dirty="0" smtClean="0">
                <a:solidFill>
                  <a:srgbClr val="003A69"/>
                </a:solidFill>
              </a:rPr>
              <a:t> </a:t>
            </a:r>
            <a:r>
              <a:rPr lang="it-IT" sz="1700" dirty="0" err="1" smtClean="0">
                <a:solidFill>
                  <a:srgbClr val="003A69"/>
                </a:solidFill>
              </a:rPr>
              <a:t>unique</a:t>
            </a:r>
            <a:r>
              <a:rPr lang="it-IT" sz="1700" dirty="0" smtClean="0">
                <a:solidFill>
                  <a:srgbClr val="003A69"/>
                </a:solidFill>
              </a:rPr>
              <a:t> </a:t>
            </a:r>
            <a:r>
              <a:rPr lang="it-IT" sz="1700" dirty="0" err="1" smtClean="0">
                <a:solidFill>
                  <a:srgbClr val="003A69"/>
                </a:solidFill>
              </a:rPr>
              <a:t>Italian</a:t>
            </a:r>
            <a:r>
              <a:rPr lang="it-IT" sz="1700" dirty="0" smtClean="0">
                <a:solidFill>
                  <a:srgbClr val="003A69"/>
                </a:solidFill>
              </a:rPr>
              <a:t> </a:t>
            </a:r>
            <a:r>
              <a:rPr lang="it-IT" sz="1700" dirty="0" err="1" smtClean="0">
                <a:solidFill>
                  <a:srgbClr val="003A69"/>
                </a:solidFill>
              </a:rPr>
              <a:t>representative</a:t>
            </a:r>
            <a:r>
              <a:rPr lang="it-IT" sz="1700" dirty="0" smtClean="0">
                <a:solidFill>
                  <a:srgbClr val="003A69"/>
                </a:solidFill>
              </a:rPr>
              <a:t>, </a:t>
            </a:r>
            <a:r>
              <a:rPr lang="it-IT" sz="1700" dirty="0" err="1" smtClean="0">
                <a:solidFill>
                  <a:srgbClr val="003A69"/>
                </a:solidFill>
              </a:rPr>
              <a:t>it</a:t>
            </a:r>
            <a:r>
              <a:rPr lang="it-IT" sz="1700" dirty="0" smtClean="0">
                <a:solidFill>
                  <a:srgbClr val="003A69"/>
                </a:solidFill>
              </a:rPr>
              <a:t> </a:t>
            </a:r>
            <a:r>
              <a:rPr lang="it-IT" sz="1700" dirty="0" err="1" smtClean="0">
                <a:solidFill>
                  <a:srgbClr val="003A69"/>
                </a:solidFill>
              </a:rPr>
              <a:t>has</a:t>
            </a:r>
            <a:r>
              <a:rPr lang="it-IT" sz="1700" dirty="0" smtClean="0">
                <a:solidFill>
                  <a:srgbClr val="003A69"/>
                </a:solidFill>
              </a:rPr>
              <a:t> </a:t>
            </a:r>
            <a:r>
              <a:rPr lang="it-IT" sz="1700" dirty="0" err="1" smtClean="0">
                <a:solidFill>
                  <a:srgbClr val="003A69"/>
                </a:solidFill>
              </a:rPr>
              <a:t>been</a:t>
            </a:r>
            <a:r>
              <a:rPr lang="it-IT" sz="1700" dirty="0" smtClean="0">
                <a:solidFill>
                  <a:srgbClr val="003A69"/>
                </a:solidFill>
              </a:rPr>
              <a:t> </a:t>
            </a:r>
            <a:r>
              <a:rPr lang="it-IT" sz="1700" dirty="0" err="1" smtClean="0">
                <a:solidFill>
                  <a:srgbClr val="003A69"/>
                </a:solidFill>
              </a:rPr>
              <a:t>asked</a:t>
            </a:r>
            <a:r>
              <a:rPr lang="it-IT" sz="1700" dirty="0" smtClean="0">
                <a:solidFill>
                  <a:srgbClr val="003A69"/>
                </a:solidFill>
              </a:rPr>
              <a:t> to </a:t>
            </a:r>
            <a:r>
              <a:rPr lang="it-IT" sz="1700" dirty="0" err="1" smtClean="0">
                <a:solidFill>
                  <a:srgbClr val="003A69"/>
                </a:solidFill>
              </a:rPr>
              <a:t>act</a:t>
            </a:r>
            <a:r>
              <a:rPr lang="it-IT" sz="1700" dirty="0" smtClean="0">
                <a:solidFill>
                  <a:srgbClr val="003A69"/>
                </a:solidFill>
              </a:rPr>
              <a:t> </a:t>
            </a:r>
            <a:r>
              <a:rPr lang="it-IT" sz="1700" dirty="0" err="1" smtClean="0">
                <a:solidFill>
                  <a:srgbClr val="003A69"/>
                </a:solidFill>
              </a:rPr>
              <a:t>as</a:t>
            </a:r>
            <a:r>
              <a:rPr lang="it-IT" sz="1700" dirty="0" smtClean="0">
                <a:solidFill>
                  <a:srgbClr val="003A69"/>
                </a:solidFill>
              </a:rPr>
              <a:t> a </a:t>
            </a:r>
            <a:r>
              <a:rPr lang="it-IT" sz="1700" dirty="0" err="1" smtClean="0">
                <a:solidFill>
                  <a:srgbClr val="003A69"/>
                </a:solidFill>
              </a:rPr>
              <a:t>national</a:t>
            </a:r>
            <a:r>
              <a:rPr lang="it-IT" sz="1700" dirty="0" smtClean="0">
                <a:solidFill>
                  <a:srgbClr val="003A69"/>
                </a:solidFill>
              </a:rPr>
              <a:t> </a:t>
            </a:r>
            <a:r>
              <a:rPr lang="it-IT" sz="1700" dirty="0" err="1" smtClean="0">
                <a:solidFill>
                  <a:srgbClr val="003A69"/>
                </a:solidFill>
              </a:rPr>
              <a:t>hub</a:t>
            </a:r>
            <a:r>
              <a:rPr lang="it-IT" sz="1700" dirty="0" smtClean="0">
                <a:solidFill>
                  <a:srgbClr val="003A69"/>
                </a:solidFill>
              </a:rPr>
              <a:t>, an </a:t>
            </a:r>
            <a:r>
              <a:rPr lang="it-IT" sz="1700" dirty="0" err="1" smtClean="0">
                <a:solidFill>
                  <a:srgbClr val="003A69"/>
                </a:solidFill>
              </a:rPr>
              <a:t>interface</a:t>
            </a:r>
            <a:r>
              <a:rPr lang="it-IT" sz="1700" dirty="0" smtClean="0">
                <a:solidFill>
                  <a:srgbClr val="003A69"/>
                </a:solidFill>
              </a:rPr>
              <a:t> </a:t>
            </a:r>
            <a:r>
              <a:rPr lang="it-IT" sz="1700" dirty="0" err="1" smtClean="0">
                <a:solidFill>
                  <a:srgbClr val="003A69"/>
                </a:solidFill>
              </a:rPr>
              <a:t>between</a:t>
            </a:r>
            <a:r>
              <a:rPr lang="it-IT" sz="1700" dirty="0" smtClean="0">
                <a:solidFill>
                  <a:srgbClr val="003A69"/>
                </a:solidFill>
              </a:rPr>
              <a:t> </a:t>
            </a:r>
            <a:r>
              <a:rPr lang="it-IT" sz="1700" dirty="0" err="1" smtClean="0">
                <a:solidFill>
                  <a:srgbClr val="003A69"/>
                </a:solidFill>
              </a:rPr>
              <a:t>Italian</a:t>
            </a:r>
            <a:r>
              <a:rPr lang="it-IT" sz="1700" dirty="0" smtClean="0">
                <a:solidFill>
                  <a:srgbClr val="003A69"/>
                </a:solidFill>
              </a:rPr>
              <a:t> </a:t>
            </a:r>
            <a:r>
              <a:rPr lang="it-IT" sz="1700" dirty="0" err="1" smtClean="0">
                <a:solidFill>
                  <a:srgbClr val="003A69"/>
                </a:solidFill>
              </a:rPr>
              <a:t>Circular</a:t>
            </a:r>
            <a:r>
              <a:rPr lang="it-IT" sz="1700" dirty="0" smtClean="0">
                <a:solidFill>
                  <a:srgbClr val="003A69"/>
                </a:solidFill>
              </a:rPr>
              <a:t> Economy Stakeholder and the </a:t>
            </a:r>
            <a:r>
              <a:rPr lang="it-IT" sz="1700" dirty="0" err="1" smtClean="0">
                <a:solidFill>
                  <a:srgbClr val="003A69"/>
                </a:solidFill>
              </a:rPr>
              <a:t>European</a:t>
            </a:r>
            <a:r>
              <a:rPr lang="it-IT" sz="1700" dirty="0" smtClean="0">
                <a:solidFill>
                  <a:srgbClr val="003A69"/>
                </a:solidFill>
              </a:rPr>
              <a:t> Platform, with the </a:t>
            </a:r>
            <a:r>
              <a:rPr lang="it-IT" sz="1700" dirty="0" err="1" smtClean="0">
                <a:solidFill>
                  <a:srgbClr val="003A69"/>
                </a:solidFill>
              </a:rPr>
              <a:t>main</a:t>
            </a:r>
            <a:r>
              <a:rPr lang="it-IT" sz="1700" dirty="0" smtClean="0">
                <a:solidFill>
                  <a:srgbClr val="003A69"/>
                </a:solidFill>
              </a:rPr>
              <a:t> </a:t>
            </a:r>
            <a:r>
              <a:rPr lang="it-IT" sz="1700" dirty="0" err="1" smtClean="0">
                <a:solidFill>
                  <a:srgbClr val="003A69"/>
                </a:solidFill>
              </a:rPr>
              <a:t>objective</a:t>
            </a:r>
            <a:r>
              <a:rPr lang="it-IT" sz="1700" dirty="0" smtClean="0">
                <a:solidFill>
                  <a:srgbClr val="003A69"/>
                </a:solidFill>
              </a:rPr>
              <a:t> to </a:t>
            </a:r>
            <a:r>
              <a:rPr lang="it-IT" sz="1700" dirty="0" err="1" smtClean="0">
                <a:solidFill>
                  <a:srgbClr val="003A69"/>
                </a:solidFill>
              </a:rPr>
              <a:t>promote</a:t>
            </a:r>
            <a:r>
              <a:rPr lang="it-IT" sz="1700" dirty="0" smtClean="0">
                <a:solidFill>
                  <a:srgbClr val="003A69"/>
                </a:solidFill>
              </a:rPr>
              <a:t> the </a:t>
            </a:r>
            <a:r>
              <a:rPr lang="it-IT" sz="1700" dirty="0" err="1" smtClean="0">
                <a:solidFill>
                  <a:srgbClr val="003A69"/>
                </a:solidFill>
              </a:rPr>
              <a:t>sharing</a:t>
            </a:r>
            <a:r>
              <a:rPr lang="it-IT" sz="1700" dirty="0" smtClean="0">
                <a:solidFill>
                  <a:srgbClr val="003A69"/>
                </a:solidFill>
              </a:rPr>
              <a:t> of best </a:t>
            </a:r>
            <a:r>
              <a:rPr lang="it-IT" sz="1700" dirty="0" err="1" smtClean="0">
                <a:solidFill>
                  <a:srgbClr val="003A69"/>
                </a:solidFill>
              </a:rPr>
              <a:t>practices</a:t>
            </a:r>
            <a:r>
              <a:rPr lang="it-IT" sz="1700" dirty="0" smtClean="0">
                <a:solidFill>
                  <a:srgbClr val="003A69"/>
                </a:solidFill>
              </a:rPr>
              <a:t> for </a:t>
            </a:r>
            <a:r>
              <a:rPr lang="it-IT" sz="1700" dirty="0" err="1" smtClean="0">
                <a:solidFill>
                  <a:srgbClr val="003A69"/>
                </a:solidFill>
              </a:rPr>
              <a:t>circular</a:t>
            </a:r>
            <a:r>
              <a:rPr lang="it-IT" sz="1700" dirty="0" smtClean="0">
                <a:solidFill>
                  <a:srgbClr val="003A69"/>
                </a:solidFill>
              </a:rPr>
              <a:t> economy </a:t>
            </a:r>
            <a:r>
              <a:rPr lang="it-IT" sz="1700" dirty="0" err="1" smtClean="0">
                <a:solidFill>
                  <a:srgbClr val="003A69"/>
                </a:solidFill>
              </a:rPr>
              <a:t>implementation</a:t>
            </a:r>
            <a:r>
              <a:rPr lang="it-IT" sz="1700" dirty="0" smtClean="0">
                <a:solidFill>
                  <a:srgbClr val="003A69"/>
                </a:solidFill>
              </a:rPr>
              <a:t> on the </a:t>
            </a:r>
            <a:r>
              <a:rPr lang="it-IT" sz="1700" dirty="0" err="1">
                <a:solidFill>
                  <a:srgbClr val="003A69"/>
                </a:solidFill>
              </a:rPr>
              <a:t>I</a:t>
            </a:r>
            <a:r>
              <a:rPr lang="it-IT" sz="1700" dirty="0" err="1" smtClean="0">
                <a:solidFill>
                  <a:srgbClr val="003A69"/>
                </a:solidFill>
              </a:rPr>
              <a:t>talian</a:t>
            </a:r>
            <a:r>
              <a:rPr lang="it-IT" sz="1700" dirty="0" smtClean="0">
                <a:solidFill>
                  <a:srgbClr val="003A69"/>
                </a:solidFill>
              </a:rPr>
              <a:t> </a:t>
            </a:r>
            <a:r>
              <a:rPr lang="it-IT" sz="1700" dirty="0" err="1" smtClean="0">
                <a:solidFill>
                  <a:srgbClr val="003A69"/>
                </a:solidFill>
              </a:rPr>
              <a:t>territory</a:t>
            </a:r>
            <a:r>
              <a:rPr lang="it-IT" sz="1700" dirty="0" smtClean="0">
                <a:solidFill>
                  <a:srgbClr val="003A69"/>
                </a:solidFill>
              </a:rPr>
              <a:t>.</a:t>
            </a:r>
          </a:p>
        </p:txBody>
      </p:sp>
      <p:sp>
        <p:nvSpPr>
          <p:cNvPr id="14" name="Titolo 1"/>
          <p:cNvSpPr txBox="1">
            <a:spLocks/>
          </p:cNvSpPr>
          <p:nvPr/>
        </p:nvSpPr>
        <p:spPr>
          <a:xfrm>
            <a:off x="413414" y="103748"/>
            <a:ext cx="8229600" cy="800219"/>
          </a:xfrm>
          <a:prstGeom prst="rect">
            <a:avLst/>
          </a:prstGeom>
        </p:spPr>
        <p:txBody>
          <a:bodyPr vert="horz" lIns="91440" tIns="0" rIns="91440" bIns="0" rtlCol="0" anchor="ctr" anchorCtr="0">
            <a:spAutoFit/>
          </a:bodyPr>
          <a:lstStyle>
            <a:lvl1pPr algn="l" defTabSz="457200" rtl="0" eaLnBrk="1" latinLnBrk="0" hangingPunct="1">
              <a:spcBef>
                <a:spcPct val="0"/>
              </a:spcBef>
              <a:buNone/>
              <a:defRPr sz="2600" b="1" kern="1200">
                <a:solidFill>
                  <a:srgbClr val="FFFFFF"/>
                </a:solidFill>
                <a:latin typeface="+mj-lt"/>
                <a:ea typeface="+mj-ea"/>
                <a:cs typeface="+mj-cs"/>
              </a:defRPr>
            </a:lvl1pPr>
          </a:lstStyle>
          <a:p>
            <a:pPr>
              <a:defRPr/>
            </a:pPr>
            <a:r>
              <a:rPr lang="it-IT" dirty="0" err="1" smtClean="0"/>
              <a:t>European</a:t>
            </a:r>
            <a:r>
              <a:rPr lang="it-IT" dirty="0" smtClean="0"/>
              <a:t> </a:t>
            </a:r>
            <a:r>
              <a:rPr lang="it-IT" dirty="0" err="1" smtClean="0"/>
              <a:t>Commission</a:t>
            </a:r>
            <a:r>
              <a:rPr lang="it-IT" dirty="0" smtClean="0"/>
              <a:t> </a:t>
            </a:r>
            <a:r>
              <a:rPr lang="it-IT" dirty="0" err="1"/>
              <a:t>a</a:t>
            </a:r>
            <a:r>
              <a:rPr lang="it-IT" dirty="0" err="1" smtClean="0"/>
              <a:t>ction</a:t>
            </a:r>
            <a:r>
              <a:rPr lang="it-IT" dirty="0" smtClean="0"/>
              <a:t> </a:t>
            </a:r>
            <a:r>
              <a:rPr lang="it-IT" dirty="0" err="1" smtClean="0"/>
              <a:t>plan</a:t>
            </a:r>
            <a:r>
              <a:rPr lang="it-IT" dirty="0" smtClean="0"/>
              <a:t> for </a:t>
            </a:r>
            <a:r>
              <a:rPr lang="it-IT" dirty="0" err="1" smtClean="0"/>
              <a:t>Circular</a:t>
            </a:r>
            <a:r>
              <a:rPr lang="it-IT" dirty="0" smtClean="0"/>
              <a:t> Economy</a:t>
            </a:r>
            <a:endParaRPr lang="it-IT" dirty="0"/>
          </a:p>
        </p:txBody>
      </p:sp>
      <p:graphicFrame>
        <p:nvGraphicFramePr>
          <p:cNvPr id="2" name="Diagramma 1"/>
          <p:cNvGraphicFramePr/>
          <p:nvPr>
            <p:extLst>
              <p:ext uri="{D42A27DB-BD31-4B8C-83A1-F6EECF244321}">
                <p14:modId xmlns:p14="http://schemas.microsoft.com/office/powerpoint/2010/main" val="1775680884"/>
              </p:ext>
            </p:extLst>
          </p:nvPr>
        </p:nvGraphicFramePr>
        <p:xfrm>
          <a:off x="706841" y="3332783"/>
          <a:ext cx="7642746" cy="1323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82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986" y="72971"/>
            <a:ext cx="8229600" cy="861774"/>
          </a:xfrm>
        </p:spPr>
        <p:txBody>
          <a:bodyPr>
            <a:normAutofit/>
          </a:bodyPr>
          <a:lstStyle/>
          <a:p>
            <a:r>
              <a:rPr lang="it-IT" sz="2800" b="0" dirty="0" err="1"/>
              <a:t>Italian</a:t>
            </a:r>
            <a:r>
              <a:rPr lang="it-IT" sz="2800" b="0" dirty="0"/>
              <a:t> </a:t>
            </a:r>
            <a:r>
              <a:rPr lang="it-IT" sz="2800" b="0" dirty="0" err="1"/>
              <a:t>Circular</a:t>
            </a:r>
            <a:r>
              <a:rPr lang="it-IT" sz="2800" b="0" dirty="0"/>
              <a:t> Economy Stakeholder </a:t>
            </a:r>
            <a:r>
              <a:rPr lang="it-IT" sz="2800" b="0" dirty="0" smtClean="0"/>
              <a:t>Platform - ICESP</a:t>
            </a:r>
            <a:endParaRPr lang="it-IT" sz="2800" b="0" dirty="0"/>
          </a:p>
        </p:txBody>
      </p:sp>
      <p:pic>
        <p:nvPicPr>
          <p:cNvPr id="9" name="Immagine 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9986" y="1095927"/>
            <a:ext cx="7676693" cy="5528157"/>
          </a:xfrm>
          <a:prstGeom prst="rect">
            <a:avLst/>
          </a:prstGeom>
        </p:spPr>
      </p:pic>
    </p:spTree>
    <p:extLst>
      <p:ext uri="{BB962C8B-B14F-4D97-AF65-F5344CB8AC3E}">
        <p14:creationId xmlns:p14="http://schemas.microsoft.com/office/powerpoint/2010/main" val="62872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303802"/>
            <a:ext cx="8229600" cy="400110"/>
          </a:xfrm>
        </p:spPr>
        <p:txBody>
          <a:bodyPr/>
          <a:lstStyle/>
          <a:p>
            <a:r>
              <a:rPr lang="it-IT" dirty="0" smtClean="0"/>
              <a:t>ENEA in </a:t>
            </a:r>
            <a:r>
              <a:rPr lang="it-IT" dirty="0" err="1" smtClean="0"/>
              <a:t>figures</a:t>
            </a:r>
            <a:endParaRPr lang="it-IT" dirty="0"/>
          </a:p>
        </p:txBody>
      </p:sp>
      <p:sp>
        <p:nvSpPr>
          <p:cNvPr id="3" name="Segnaposto numero diapositiva 2"/>
          <p:cNvSpPr>
            <a:spLocks noGrp="1"/>
          </p:cNvSpPr>
          <p:nvPr>
            <p:ph type="sldNum" sz="quarter" idx="4294967295"/>
          </p:nvPr>
        </p:nvSpPr>
        <p:spPr>
          <a:xfrm>
            <a:off x="6553200" y="6356352"/>
            <a:ext cx="2133600" cy="365125"/>
          </a:xfrm>
          <a:prstGeom prst="rect">
            <a:avLst/>
          </a:prstGeom>
        </p:spPr>
        <p:txBody>
          <a:bodyPr/>
          <a:lstStyle/>
          <a:p>
            <a:fld id="{02C7C199-0D0D-7840-A88D-785280B31CF7}" type="slidenum">
              <a:rPr lang="it-IT" smtClean="0"/>
              <a:pPr/>
              <a:t>2</a:t>
            </a:fld>
            <a:endParaRPr lang="it-IT" dirty="0"/>
          </a:p>
        </p:txBody>
      </p:sp>
      <p:pic>
        <p:nvPicPr>
          <p:cNvPr id="10" name="Picture 9"/>
          <p:cNvPicPr>
            <a:picLocks noChangeAspect="1" noChangeArrowheads="1"/>
          </p:cNvPicPr>
          <p:nvPr/>
        </p:nvPicPr>
        <p:blipFill>
          <a:blip r:embed="rId3" cstate="print"/>
          <a:srcRect/>
          <a:stretch>
            <a:fillRect/>
          </a:stretch>
        </p:blipFill>
        <p:spPr bwMode="auto">
          <a:xfrm>
            <a:off x="4103687" y="1090615"/>
            <a:ext cx="4899025" cy="5630862"/>
          </a:xfrm>
          <a:prstGeom prst="rect">
            <a:avLst/>
          </a:prstGeom>
          <a:noFill/>
          <a:ln w="9525">
            <a:noFill/>
            <a:miter lim="800000"/>
            <a:headEnd/>
            <a:tailEnd/>
          </a:ln>
        </p:spPr>
      </p:pic>
      <p:sp>
        <p:nvSpPr>
          <p:cNvPr id="13" name="Rettangolo 5"/>
          <p:cNvSpPr>
            <a:spLocks noChangeArrowheads="1"/>
          </p:cNvSpPr>
          <p:nvPr/>
        </p:nvSpPr>
        <p:spPr bwMode="auto">
          <a:xfrm>
            <a:off x="413414" y="2912759"/>
            <a:ext cx="3287729" cy="606968"/>
          </a:xfrm>
          <a:prstGeom prst="rect">
            <a:avLst/>
          </a:prstGeom>
          <a:noFill/>
          <a:ln w="9525">
            <a:noFill/>
            <a:miter lim="800000"/>
            <a:headEnd/>
            <a:tailEnd/>
          </a:ln>
        </p:spPr>
        <p:txBody>
          <a:bodyPr wrap="square" lIns="82936" tIns="41469" rIns="82936" bIns="41469">
            <a:spAutoFit/>
          </a:bodyPr>
          <a:lstStyle/>
          <a:p>
            <a:r>
              <a:rPr lang="it-IT" sz="1700" dirty="0" smtClean="0">
                <a:solidFill>
                  <a:schemeClr val="tx1"/>
                </a:solidFill>
                <a:latin typeface="Tahoma" pitchFamily="34" charset="0"/>
                <a:ea typeface="MS Gothic" pitchFamily="49" charset="-128"/>
              </a:rPr>
              <a:t>ENEA STAFF up to 30/06/2017: </a:t>
            </a:r>
          </a:p>
          <a:p>
            <a:r>
              <a:rPr lang="it-IT" sz="1700" dirty="0" smtClean="0">
                <a:solidFill>
                  <a:schemeClr val="tx1"/>
                </a:solidFill>
                <a:latin typeface="Tahoma" pitchFamily="34" charset="0"/>
                <a:ea typeface="MS Gothic" pitchFamily="49" charset="-128"/>
              </a:rPr>
              <a:t>2425 </a:t>
            </a:r>
            <a:r>
              <a:rPr lang="it-IT" sz="1700" dirty="0" err="1" smtClean="0">
                <a:solidFill>
                  <a:schemeClr val="tx1"/>
                </a:solidFill>
                <a:latin typeface="Tahoma" pitchFamily="34" charset="0"/>
                <a:ea typeface="MS Gothic" pitchFamily="49" charset="-128"/>
              </a:rPr>
              <a:t>units</a:t>
            </a:r>
            <a:endParaRPr lang="it-IT" sz="1700" dirty="0">
              <a:latin typeface="Tahoma" pitchFamily="34" charset="0"/>
              <a:cs typeface="Tahoma" pitchFamily="34" charset="0"/>
            </a:endParaRPr>
          </a:p>
        </p:txBody>
      </p:sp>
      <p:graphicFrame>
        <p:nvGraphicFramePr>
          <p:cNvPr id="8" name="Grafico 7"/>
          <p:cNvGraphicFramePr>
            <a:graphicFrameLocks/>
          </p:cNvGraphicFramePr>
          <p:nvPr>
            <p:extLst>
              <p:ext uri="{D42A27DB-BD31-4B8C-83A1-F6EECF244321}">
                <p14:modId xmlns:p14="http://schemas.microsoft.com/office/powerpoint/2010/main" val="2030605592"/>
              </p:ext>
            </p:extLst>
          </p:nvPr>
        </p:nvGraphicFramePr>
        <p:xfrm>
          <a:off x="413414" y="3717360"/>
          <a:ext cx="3461900" cy="2360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9457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9657" y="303803"/>
            <a:ext cx="2945208" cy="400110"/>
          </a:xfrm>
        </p:spPr>
        <p:txBody>
          <a:bodyPr/>
          <a:lstStyle/>
          <a:p>
            <a:r>
              <a:rPr lang="it-IT" b="0" dirty="0" smtClean="0"/>
              <a:t>ICESP vs ECESP</a:t>
            </a:r>
            <a:endParaRPr lang="it-IT" b="0" dirty="0"/>
          </a:p>
        </p:txBody>
      </p:sp>
      <p:sp>
        <p:nvSpPr>
          <p:cNvPr id="3" name="Segnaposto testo 2"/>
          <p:cNvSpPr>
            <a:spLocks noGrp="1"/>
          </p:cNvSpPr>
          <p:nvPr>
            <p:ph type="body" sz="quarter" idx="13"/>
          </p:nvPr>
        </p:nvSpPr>
        <p:spPr>
          <a:xfrm>
            <a:off x="413414" y="1040407"/>
            <a:ext cx="8229600" cy="461665"/>
          </a:xfrm>
        </p:spPr>
        <p:txBody>
          <a:bodyPr/>
          <a:lstStyle/>
          <a:p>
            <a:r>
              <a:rPr lang="it-IT" sz="2400" dirty="0" smtClean="0">
                <a:solidFill>
                  <a:srgbClr val="FF0000"/>
                </a:solidFill>
              </a:rPr>
              <a:t>ECESP </a:t>
            </a:r>
            <a:r>
              <a:rPr lang="it-IT" sz="2400" dirty="0" err="1" smtClean="0">
                <a:solidFill>
                  <a:srgbClr val="FF0000"/>
                </a:solidFill>
              </a:rPr>
              <a:t>tasks</a:t>
            </a:r>
            <a:endParaRPr lang="it-IT" sz="2400" dirty="0">
              <a:solidFill>
                <a:srgbClr val="FF0000"/>
              </a:solidFill>
            </a:endParaRPr>
          </a:p>
        </p:txBody>
      </p:sp>
      <p:sp>
        <p:nvSpPr>
          <p:cNvPr id="4" name="Segnaposto testo 3"/>
          <p:cNvSpPr>
            <a:spLocks noGrp="1"/>
          </p:cNvSpPr>
          <p:nvPr>
            <p:ph type="body" sz="quarter" idx="14"/>
          </p:nvPr>
        </p:nvSpPr>
        <p:spPr>
          <a:xfrm>
            <a:off x="-86316" y="1547469"/>
            <a:ext cx="8575311" cy="929485"/>
          </a:xfrm>
        </p:spPr>
        <p:txBody>
          <a:bodyPr/>
          <a:lstStyle/>
          <a:p>
            <a:pPr marL="800100" lvl="1" indent="-342900" algn="just">
              <a:buFont typeface="Wingdings" panose="05000000000000000000" pitchFamily="2" charset="2"/>
              <a:buChar char="Ø"/>
            </a:pPr>
            <a:r>
              <a:rPr lang="en-GB" sz="1600" smtClean="0"/>
              <a:t>promote the dissemination of knowledge</a:t>
            </a:r>
          </a:p>
          <a:p>
            <a:pPr marL="800100" lvl="1" indent="-342900" algn="just">
              <a:buFont typeface="Wingdings" panose="05000000000000000000" pitchFamily="2" charset="2"/>
              <a:buChar char="Ø"/>
            </a:pPr>
            <a:r>
              <a:rPr lang="en-GB" sz="1600" smtClean="0"/>
              <a:t>foster dialogue and identification of possible synergies</a:t>
            </a:r>
          </a:p>
          <a:p>
            <a:pPr marL="800100" lvl="1" indent="-342900" algn="just">
              <a:buFont typeface="Wingdings" panose="05000000000000000000" pitchFamily="2" charset="2"/>
              <a:buChar char="Ø"/>
            </a:pPr>
            <a:r>
              <a:rPr lang="en-GB" sz="1600" smtClean="0"/>
              <a:t>map good circular economy practices</a:t>
            </a:r>
          </a:p>
        </p:txBody>
      </p:sp>
      <p:sp>
        <p:nvSpPr>
          <p:cNvPr id="8" name="Segnaposto testo 2"/>
          <p:cNvSpPr>
            <a:spLocks noGrp="1"/>
          </p:cNvSpPr>
          <p:nvPr>
            <p:ph type="body" sz="quarter" idx="13"/>
          </p:nvPr>
        </p:nvSpPr>
        <p:spPr>
          <a:xfrm>
            <a:off x="487851" y="2649888"/>
            <a:ext cx="8229600" cy="461665"/>
          </a:xfrm>
        </p:spPr>
        <p:txBody>
          <a:bodyPr/>
          <a:lstStyle/>
          <a:p>
            <a:r>
              <a:rPr lang="it-IT" sz="2400" dirty="0" smtClean="0">
                <a:solidFill>
                  <a:srgbClr val="FF0000"/>
                </a:solidFill>
              </a:rPr>
              <a:t>ICESP </a:t>
            </a:r>
            <a:r>
              <a:rPr lang="it-IT" sz="2400" dirty="0" err="1" smtClean="0">
                <a:solidFill>
                  <a:srgbClr val="FF0000"/>
                </a:solidFill>
              </a:rPr>
              <a:t>purposes</a:t>
            </a:r>
            <a:endParaRPr lang="it-IT" sz="2400" dirty="0">
              <a:solidFill>
                <a:srgbClr val="FF0000"/>
              </a:solidFill>
            </a:endParaRPr>
          </a:p>
        </p:txBody>
      </p:sp>
      <p:sp>
        <p:nvSpPr>
          <p:cNvPr id="9" name="Segnaposto testo 3"/>
          <p:cNvSpPr>
            <a:spLocks noGrp="1"/>
          </p:cNvSpPr>
          <p:nvPr>
            <p:ph type="body" sz="quarter" idx="14"/>
          </p:nvPr>
        </p:nvSpPr>
        <p:spPr>
          <a:xfrm>
            <a:off x="413414" y="3196617"/>
            <a:ext cx="8575311" cy="3096232"/>
          </a:xfrm>
        </p:spPr>
        <p:txBody>
          <a:bodyPr/>
          <a:lstStyle/>
          <a:p>
            <a:pPr marL="0" indent="0" algn="just">
              <a:buNone/>
            </a:pPr>
            <a:r>
              <a:rPr lang="en-GB" sz="1600" dirty="0" smtClean="0"/>
              <a:t>Carry on the European mandate to promote greater harmonization and integration between existing actions in Italy and in European countries:</a:t>
            </a:r>
          </a:p>
          <a:p>
            <a:pPr marL="285750" indent="-285750" algn="just">
              <a:buFont typeface="Wingdings" charset="2"/>
              <a:buChar char="Ø"/>
            </a:pPr>
            <a:r>
              <a:rPr lang="en-GB" sz="1600" dirty="0" smtClean="0"/>
              <a:t>promote the dissemination of knowledge;</a:t>
            </a:r>
          </a:p>
          <a:p>
            <a:pPr marL="285750" indent="-285750" algn="just">
              <a:buFont typeface="Wingdings" charset="2"/>
              <a:buChar char="Ø"/>
            </a:pPr>
            <a:r>
              <a:rPr lang="en-GB" sz="1600" dirty="0" smtClean="0"/>
              <a:t>foster dialogue and possible synergies between Italian stakeholders;</a:t>
            </a:r>
          </a:p>
          <a:p>
            <a:pPr marL="285750" indent="-285750" algn="just">
              <a:buFont typeface="Wingdings" charset="2"/>
              <a:buChar char="Ø"/>
            </a:pPr>
            <a:r>
              <a:rPr lang="en-GB" sz="1600" dirty="0" smtClean="0"/>
              <a:t>map Italian good practices.</a:t>
            </a:r>
          </a:p>
          <a:p>
            <a:pPr marL="285750" indent="-285750" algn="just">
              <a:buFont typeface="Wingdings" charset="2"/>
              <a:buChar char="Ø"/>
            </a:pPr>
            <a:r>
              <a:rPr lang="en-GB" sz="1600" dirty="0" smtClean="0"/>
              <a:t>encourage the integration of initiatives at the Italian level;</a:t>
            </a:r>
          </a:p>
          <a:p>
            <a:pPr marL="285750" indent="-285750" algn="just">
              <a:buFont typeface="Wingdings" charset="2"/>
              <a:buChar char="Ø"/>
            </a:pPr>
            <a:r>
              <a:rPr lang="en-GB" sz="1600" dirty="0" smtClean="0"/>
              <a:t>create a permanent operational tool that can promote and facilitate cross-</a:t>
            </a:r>
            <a:r>
              <a:rPr lang="en-GB" sz="1600" dirty="0" err="1" smtClean="0"/>
              <a:t>sectoral</a:t>
            </a:r>
            <a:r>
              <a:rPr lang="en-GB" sz="1600" dirty="0" smtClean="0"/>
              <a:t> dialogue and interactions;</a:t>
            </a:r>
          </a:p>
          <a:p>
            <a:pPr marL="285750" indent="-285750" algn="just">
              <a:buFont typeface="Wingdings" charset="2"/>
              <a:buChar char="Ø"/>
            </a:pPr>
            <a:r>
              <a:rPr lang="en-GB" sz="1600" dirty="0" smtClean="0"/>
              <a:t>spread Italian excellence and the Italian way of doing circular economy, starting from the traditions and typical issues of our country and the related cultural, social and entrepreneurial models: "</a:t>
            </a:r>
            <a:r>
              <a:rPr lang="en-GB" sz="1600" b="1" dirty="0" smtClean="0"/>
              <a:t>The Italian way for circular economy</a:t>
            </a:r>
            <a:r>
              <a:rPr lang="en-GB" sz="1600" dirty="0" smtClean="0"/>
              <a:t>"</a:t>
            </a:r>
            <a:endParaRPr lang="en-GB" sz="1600" dirty="0"/>
          </a:p>
        </p:txBody>
      </p:sp>
    </p:spTree>
    <p:extLst>
      <p:ext uri="{BB962C8B-B14F-4D97-AF65-F5344CB8AC3E}">
        <p14:creationId xmlns:p14="http://schemas.microsoft.com/office/powerpoint/2010/main" val="181853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468" y="288414"/>
            <a:ext cx="8229600" cy="430887"/>
          </a:xfrm>
        </p:spPr>
        <p:txBody>
          <a:bodyPr/>
          <a:lstStyle/>
          <a:p>
            <a:r>
              <a:rPr lang="it-IT" sz="2800" b="0" dirty="0" smtClean="0"/>
              <a:t>ICESP  - </a:t>
            </a:r>
            <a:r>
              <a:rPr lang="it-IT" sz="2500" b="0" dirty="0" smtClean="0">
                <a:solidFill>
                  <a:srgbClr val="FFFF00"/>
                </a:solidFill>
              </a:rPr>
              <a:t>Organizzazione </a:t>
            </a:r>
            <a:endParaRPr lang="it-IT" sz="2500" b="0" dirty="0">
              <a:solidFill>
                <a:srgbClr val="FFFF00"/>
              </a:solidFill>
            </a:endParaRPr>
          </a:p>
        </p:txBody>
      </p:sp>
      <p:sp>
        <p:nvSpPr>
          <p:cNvPr id="4" name="Segnaposto testo 3"/>
          <p:cNvSpPr>
            <a:spLocks noGrp="1"/>
          </p:cNvSpPr>
          <p:nvPr>
            <p:ph type="body" sz="quarter" idx="14"/>
          </p:nvPr>
        </p:nvSpPr>
        <p:spPr>
          <a:xfrm>
            <a:off x="0" y="1008936"/>
            <a:ext cx="8229599" cy="1224951"/>
          </a:xfrm>
        </p:spPr>
        <p:txBody>
          <a:bodyPr/>
          <a:lstStyle/>
          <a:p>
            <a:pPr>
              <a:buFont typeface="Wingdings" charset="2"/>
              <a:buChar char="Ø"/>
            </a:pPr>
            <a:r>
              <a:rPr lang="it-IT" sz="1600" b="1" dirty="0" err="1" smtClean="0">
                <a:latin typeface="Calibri" panose="020F0502020204030204" pitchFamily="34" charset="0"/>
              </a:rPr>
              <a:t>Coordination</a:t>
            </a:r>
            <a:r>
              <a:rPr lang="it-IT" sz="1600" b="1" dirty="0" smtClean="0">
                <a:latin typeface="Calibri" panose="020F0502020204030204" pitchFamily="34" charset="0"/>
              </a:rPr>
              <a:t> (ENEA)</a:t>
            </a:r>
          </a:p>
          <a:p>
            <a:pPr marL="742950" lvl="1" indent="-285750">
              <a:buFont typeface="Wingdings" panose="05000000000000000000" pitchFamily="2" charset="2"/>
              <a:buChar char="ü"/>
            </a:pPr>
            <a:r>
              <a:rPr lang="it-IT" sz="1600" dirty="0" smtClean="0">
                <a:latin typeface="Calibri" panose="020F0502020204030204" pitchFamily="34" charset="0"/>
              </a:rPr>
              <a:t> Chair: Roberto Morabito</a:t>
            </a:r>
          </a:p>
          <a:p>
            <a:pPr marL="742950" lvl="1" indent="-285750">
              <a:buFont typeface="Wingdings" panose="05000000000000000000" pitchFamily="2" charset="2"/>
              <a:buChar char="ü"/>
            </a:pPr>
            <a:r>
              <a:rPr lang="it-IT" sz="1600" dirty="0" smtClean="0">
                <a:latin typeface="Calibri" panose="020F0502020204030204" pitchFamily="34" charset="0"/>
              </a:rPr>
              <a:t> ECESP </a:t>
            </a:r>
            <a:r>
              <a:rPr lang="it-IT" sz="1600" dirty="0" err="1" smtClean="0">
                <a:latin typeface="Calibri" panose="020F0502020204030204" pitchFamily="34" charset="0"/>
              </a:rPr>
              <a:t>interface</a:t>
            </a:r>
            <a:r>
              <a:rPr lang="it-IT" sz="1600" dirty="0" smtClean="0">
                <a:latin typeface="Calibri" panose="020F0502020204030204" pitchFamily="34" charset="0"/>
              </a:rPr>
              <a:t>: Laura Cutaia</a:t>
            </a:r>
          </a:p>
          <a:p>
            <a:pPr marL="742950" lvl="1" indent="-285750">
              <a:buFont typeface="Wingdings" panose="05000000000000000000" pitchFamily="2" charset="2"/>
              <a:buChar char="ü"/>
            </a:pPr>
            <a:r>
              <a:rPr lang="it-IT" sz="1600" dirty="0" smtClean="0">
                <a:latin typeface="Calibri" panose="020F0502020204030204" pitchFamily="34" charset="0"/>
              </a:rPr>
              <a:t> Technical </a:t>
            </a:r>
            <a:r>
              <a:rPr lang="it-IT" sz="1600" dirty="0" err="1" smtClean="0">
                <a:latin typeface="Calibri" panose="020F0502020204030204" pitchFamily="34" charset="0"/>
              </a:rPr>
              <a:t>coordination</a:t>
            </a:r>
            <a:r>
              <a:rPr lang="it-IT" sz="1600" dirty="0" smtClean="0">
                <a:latin typeface="Calibri" panose="020F0502020204030204" pitchFamily="34" charset="0"/>
              </a:rPr>
              <a:t>: Grazia </a:t>
            </a:r>
            <a:r>
              <a:rPr lang="it-IT" sz="1600" dirty="0" err="1" smtClean="0">
                <a:latin typeface="Calibri" panose="020F0502020204030204" pitchFamily="34" charset="0"/>
              </a:rPr>
              <a:t>Barberio</a:t>
            </a:r>
            <a:r>
              <a:rPr lang="it-IT" sz="1600" dirty="0" smtClean="0">
                <a:latin typeface="Calibri" panose="020F0502020204030204" pitchFamily="34" charset="0"/>
              </a:rPr>
              <a:t> </a:t>
            </a:r>
          </a:p>
        </p:txBody>
      </p:sp>
      <p:graphicFrame>
        <p:nvGraphicFramePr>
          <p:cNvPr id="7" name="Tabella 6"/>
          <p:cNvGraphicFramePr>
            <a:graphicFrameLocks noGrp="1"/>
          </p:cNvGraphicFramePr>
          <p:nvPr>
            <p:extLst>
              <p:ext uri="{D42A27DB-BD31-4B8C-83A1-F6EECF244321}">
                <p14:modId xmlns:p14="http://schemas.microsoft.com/office/powerpoint/2010/main" val="1252398637"/>
              </p:ext>
            </p:extLst>
          </p:nvPr>
        </p:nvGraphicFramePr>
        <p:xfrm>
          <a:off x="68467" y="2362946"/>
          <a:ext cx="9075532" cy="4546600"/>
        </p:xfrm>
        <a:graphic>
          <a:graphicData uri="http://schemas.openxmlformats.org/drawingml/2006/table">
            <a:tbl>
              <a:tblPr firstRow="1" bandRow="1">
                <a:tableStyleId>{5C22544A-7EE6-4342-B048-85BDC9FD1C3A}</a:tableStyleId>
              </a:tblPr>
              <a:tblGrid>
                <a:gridCol w="4537766"/>
                <a:gridCol w="4537766"/>
              </a:tblGrid>
              <a:tr h="370840">
                <a:tc>
                  <a:txBody>
                    <a:bodyPr/>
                    <a:lstStyle/>
                    <a:p>
                      <a:r>
                        <a:rPr lang="it-IT" sz="1400" dirty="0" err="1" smtClean="0"/>
                        <a:t>Working</a:t>
                      </a:r>
                      <a:r>
                        <a:rPr lang="it-IT" sz="1400" dirty="0" smtClean="0"/>
                        <a:t> </a:t>
                      </a:r>
                      <a:r>
                        <a:rPr lang="it-IT" sz="1400" dirty="0" err="1" smtClean="0"/>
                        <a:t>group</a:t>
                      </a:r>
                      <a:endParaRPr lang="it-IT" sz="1400" dirty="0"/>
                    </a:p>
                  </a:txBody>
                  <a:tcPr/>
                </a:tc>
                <a:tc>
                  <a:txBody>
                    <a:bodyPr/>
                    <a:lstStyle/>
                    <a:p>
                      <a:r>
                        <a:rPr lang="it-IT" sz="1400" dirty="0" err="1" smtClean="0"/>
                        <a:t>Coordinators</a:t>
                      </a:r>
                      <a:endParaRPr lang="it-IT" sz="1400" dirty="0"/>
                    </a:p>
                  </a:txBody>
                  <a:tcPr/>
                </a:tc>
              </a:tr>
              <a:tr h="370840">
                <a:tc>
                  <a:txBody>
                    <a:bodyPr/>
                    <a:lstStyle/>
                    <a:p>
                      <a:r>
                        <a:rPr lang="it-IT" sz="1400" dirty="0" err="1" smtClean="0"/>
                        <a:t>Research</a:t>
                      </a:r>
                      <a:r>
                        <a:rPr lang="it-IT" sz="1400" dirty="0" smtClean="0"/>
                        <a:t> and </a:t>
                      </a:r>
                      <a:r>
                        <a:rPr lang="it-IT" sz="1400" dirty="0" err="1" smtClean="0"/>
                        <a:t>innovation</a:t>
                      </a:r>
                      <a:r>
                        <a:rPr lang="it-IT" sz="1400" dirty="0" smtClean="0"/>
                        <a:t>, </a:t>
                      </a:r>
                      <a:r>
                        <a:rPr lang="it-IT" sz="1400" dirty="0" err="1" smtClean="0"/>
                        <a:t>knowledge</a:t>
                      </a:r>
                      <a:r>
                        <a:rPr lang="it-IT" sz="1400" dirty="0" smtClean="0"/>
                        <a:t> </a:t>
                      </a:r>
                      <a:r>
                        <a:rPr lang="it-IT" sz="1400" dirty="0" err="1" smtClean="0"/>
                        <a:t>diffusion</a:t>
                      </a:r>
                      <a:r>
                        <a:rPr lang="it-IT" sz="1400" dirty="0" smtClean="0"/>
                        <a:t> and training/</a:t>
                      </a:r>
                      <a:r>
                        <a:rPr lang="it-IT" sz="1400" dirty="0" err="1" smtClean="0"/>
                        <a:t>education</a:t>
                      </a:r>
                      <a:endParaRPr lang="it-IT" sz="1400" dirty="0"/>
                    </a:p>
                  </a:txBody>
                  <a:tcPr/>
                </a:tc>
                <a:tc>
                  <a:txBody>
                    <a:bodyPr/>
                    <a:lstStyle/>
                    <a:p>
                      <a:r>
                        <a:rPr lang="it-IT" sz="1400" dirty="0" smtClean="0"/>
                        <a:t>Università di Bologna</a:t>
                      </a:r>
                    </a:p>
                    <a:p>
                      <a:r>
                        <a:rPr lang="it-IT" sz="1400" dirty="0" smtClean="0"/>
                        <a:t>Regione Puglia-ARTI</a:t>
                      </a:r>
                    </a:p>
                    <a:p>
                      <a:r>
                        <a:rPr lang="it-IT" sz="1400" dirty="0" smtClean="0"/>
                        <a:t>CNA</a:t>
                      </a:r>
                    </a:p>
                  </a:txBody>
                  <a:tcPr/>
                </a:tc>
              </a:tr>
              <a:tr h="370840">
                <a:tc>
                  <a:txBody>
                    <a:bodyPr/>
                    <a:lstStyle/>
                    <a:p>
                      <a:r>
                        <a:rPr lang="it-IT" sz="1400" dirty="0" smtClean="0"/>
                        <a:t>Policy and </a:t>
                      </a:r>
                      <a:r>
                        <a:rPr lang="it-IT" sz="1400" dirty="0" err="1" smtClean="0"/>
                        <a:t>Governance</a:t>
                      </a:r>
                      <a:r>
                        <a:rPr lang="it-IT" sz="1400" dirty="0" smtClean="0"/>
                        <a:t> </a:t>
                      </a:r>
                      <a:r>
                        <a:rPr lang="it-IT" sz="1400" dirty="0" err="1" smtClean="0"/>
                        <a:t>tools</a:t>
                      </a:r>
                      <a:endParaRPr lang="it-IT" sz="1400" dirty="0"/>
                    </a:p>
                  </a:txBody>
                  <a:tcPr/>
                </a:tc>
                <a:tc>
                  <a:txBody>
                    <a:bodyPr/>
                    <a:lstStyle/>
                    <a:p>
                      <a:r>
                        <a:rPr lang="fr-FR" sz="1400" dirty="0" smtClean="0"/>
                        <a:t>MATTM–DG RIN</a:t>
                      </a:r>
                    </a:p>
                    <a:p>
                      <a:r>
                        <a:rPr lang="fr-FR" sz="1400" dirty="0" err="1" smtClean="0"/>
                        <a:t>MiSE</a:t>
                      </a:r>
                      <a:endParaRPr lang="fr-FR" sz="1400" dirty="0" smtClean="0"/>
                    </a:p>
                    <a:p>
                      <a:r>
                        <a:rPr lang="fr-FR" sz="1400" dirty="0" err="1" smtClean="0"/>
                        <a:t>Unicircular</a:t>
                      </a:r>
                      <a:endParaRPr lang="it-IT" sz="1400" dirty="0"/>
                    </a:p>
                  </a:txBody>
                  <a:tcPr/>
                </a:tc>
              </a:tr>
              <a:tr h="370840">
                <a:tc>
                  <a:txBody>
                    <a:bodyPr/>
                    <a:lstStyle/>
                    <a:p>
                      <a:r>
                        <a:rPr lang="it-IT" sz="1400" dirty="0" err="1" smtClean="0"/>
                        <a:t>Measurment</a:t>
                      </a:r>
                      <a:r>
                        <a:rPr lang="it-IT" sz="1400" baseline="0" dirty="0" smtClean="0"/>
                        <a:t>  </a:t>
                      </a:r>
                      <a:r>
                        <a:rPr lang="it-IT" sz="1400" baseline="0" dirty="0" err="1" smtClean="0"/>
                        <a:t>tools</a:t>
                      </a:r>
                      <a:endParaRPr lang="it-IT" sz="1400" dirty="0"/>
                    </a:p>
                  </a:txBody>
                  <a:tcPr/>
                </a:tc>
                <a:tc>
                  <a:txBody>
                    <a:bodyPr/>
                    <a:lstStyle/>
                    <a:p>
                      <a:r>
                        <a:rPr lang="it-IT" sz="1400" dirty="0" smtClean="0"/>
                        <a:t>MATTM–DG SVI</a:t>
                      </a:r>
                    </a:p>
                    <a:p>
                      <a:r>
                        <a:rPr lang="it-IT" sz="1400" dirty="0" smtClean="0"/>
                        <a:t>ENEA</a:t>
                      </a:r>
                      <a:endParaRPr lang="it-IT" sz="1400" dirty="0"/>
                    </a:p>
                  </a:txBody>
                  <a:tcPr/>
                </a:tc>
              </a:tr>
              <a:tr h="370840">
                <a:tc>
                  <a:txBody>
                    <a:bodyPr/>
                    <a:lstStyle/>
                    <a:p>
                      <a:r>
                        <a:rPr lang="it-IT" sz="1400" dirty="0" err="1" smtClean="0"/>
                        <a:t>Sustainable</a:t>
                      </a:r>
                      <a:r>
                        <a:rPr lang="it-IT" sz="1400" dirty="0" smtClean="0"/>
                        <a:t> and </a:t>
                      </a:r>
                      <a:r>
                        <a:rPr lang="it-IT" sz="1400" dirty="0" err="1" smtClean="0"/>
                        <a:t>circular</a:t>
                      </a:r>
                      <a:r>
                        <a:rPr lang="it-IT" sz="1400" dirty="0" smtClean="0"/>
                        <a:t> </a:t>
                      </a:r>
                      <a:r>
                        <a:rPr lang="it-IT" sz="1400" dirty="0" err="1" smtClean="0"/>
                        <a:t>systems</a:t>
                      </a:r>
                      <a:r>
                        <a:rPr lang="it-IT" sz="1400" dirty="0" smtClean="0"/>
                        <a:t> for design,</a:t>
                      </a:r>
                      <a:r>
                        <a:rPr lang="it-IT" sz="1400" baseline="0" dirty="0" smtClean="0"/>
                        <a:t> production, </a:t>
                      </a:r>
                      <a:r>
                        <a:rPr lang="it-IT" sz="1400" baseline="0" dirty="0" err="1" smtClean="0"/>
                        <a:t>distribution</a:t>
                      </a:r>
                      <a:r>
                        <a:rPr lang="it-IT" sz="1400" baseline="0" dirty="0" smtClean="0"/>
                        <a:t> and </a:t>
                      </a:r>
                      <a:r>
                        <a:rPr lang="it-IT" sz="1400" baseline="0" dirty="0" err="1" smtClean="0"/>
                        <a:t>consumption</a:t>
                      </a:r>
                      <a:r>
                        <a:rPr lang="it-IT" sz="1400" baseline="0" dirty="0" smtClean="0"/>
                        <a:t> </a:t>
                      </a:r>
                      <a:endParaRPr lang="it-IT" sz="1400" dirty="0"/>
                    </a:p>
                  </a:txBody>
                  <a:tcPr/>
                </a:tc>
                <a:tc>
                  <a:txBody>
                    <a:bodyPr/>
                    <a:lstStyle/>
                    <a:p>
                      <a:r>
                        <a:rPr lang="it-IT" sz="1400" dirty="0" smtClean="0"/>
                        <a:t>ENEL</a:t>
                      </a:r>
                    </a:p>
                    <a:p>
                      <a:r>
                        <a:rPr lang="it-IT" sz="1400" dirty="0" smtClean="0"/>
                        <a:t>ENEA</a:t>
                      </a:r>
                    </a:p>
                    <a:p>
                      <a:r>
                        <a:rPr lang="it-IT" sz="1400" dirty="0" smtClean="0"/>
                        <a:t>Intesa</a:t>
                      </a:r>
                      <a:r>
                        <a:rPr lang="it-IT" sz="1400" baseline="0" dirty="0" smtClean="0"/>
                        <a:t> Sanpaolo </a:t>
                      </a:r>
                      <a:r>
                        <a:rPr lang="it-IT" sz="1400" baseline="0" dirty="0" err="1" smtClean="0"/>
                        <a:t>Innovation</a:t>
                      </a:r>
                      <a:r>
                        <a:rPr lang="it-IT" sz="1400" baseline="0" dirty="0" smtClean="0"/>
                        <a:t> Center</a:t>
                      </a:r>
                      <a:endParaRPr lang="it-IT" sz="1400" dirty="0"/>
                    </a:p>
                  </a:txBody>
                  <a:tcPr/>
                </a:tc>
              </a:tr>
              <a:tr h="370840">
                <a:tc>
                  <a:txBody>
                    <a:bodyPr/>
                    <a:lstStyle/>
                    <a:p>
                      <a:r>
                        <a:rPr lang="it-IT" sz="1400" dirty="0" err="1" smtClean="0"/>
                        <a:t>Cities</a:t>
                      </a:r>
                      <a:r>
                        <a:rPr lang="it-IT" sz="1400" dirty="0" smtClean="0"/>
                        <a:t> and </a:t>
                      </a:r>
                      <a:r>
                        <a:rPr lang="it-IT" sz="1400" dirty="0" err="1" smtClean="0"/>
                        <a:t>territory</a:t>
                      </a:r>
                      <a:endParaRPr lang="it-IT" sz="1400" dirty="0"/>
                    </a:p>
                  </a:txBody>
                  <a:tcPr/>
                </a:tc>
                <a:tc>
                  <a:txBody>
                    <a:bodyPr/>
                    <a:lstStyle/>
                    <a:p>
                      <a:r>
                        <a:rPr lang="it-IT" sz="1400" dirty="0" smtClean="0"/>
                        <a:t>ENEA </a:t>
                      </a:r>
                    </a:p>
                    <a:p>
                      <a:r>
                        <a:rPr lang="it-IT" sz="1400" dirty="0" smtClean="0"/>
                        <a:t>ACT</a:t>
                      </a:r>
                    </a:p>
                    <a:p>
                      <a:r>
                        <a:rPr lang="it-IT" sz="1400" dirty="0" smtClean="0"/>
                        <a:t>FONDAZIONE SVILUPPO SOSTENIBILE</a:t>
                      </a:r>
                      <a:endParaRPr lang="it-IT" sz="1400" dirty="0"/>
                    </a:p>
                  </a:txBody>
                  <a:tcPr/>
                </a:tc>
              </a:tr>
              <a:tr h="370840">
                <a:tc>
                  <a:txBody>
                    <a:bodyPr/>
                    <a:lstStyle/>
                    <a:p>
                      <a:r>
                        <a:rPr lang="it-IT" sz="1400" dirty="0" smtClean="0"/>
                        <a:t>Best </a:t>
                      </a:r>
                      <a:r>
                        <a:rPr lang="it-IT" sz="1400" dirty="0" err="1" smtClean="0"/>
                        <a:t>practices</a:t>
                      </a:r>
                      <a:r>
                        <a:rPr lang="it-IT" sz="1400" baseline="0" dirty="0" smtClean="0"/>
                        <a:t> and </a:t>
                      </a:r>
                      <a:r>
                        <a:rPr lang="it-IT" sz="1400" baseline="0" dirty="0" err="1" smtClean="0"/>
                        <a:t>integrated</a:t>
                      </a:r>
                      <a:r>
                        <a:rPr lang="it-IT" sz="1400" baseline="0" dirty="0" smtClean="0"/>
                        <a:t> </a:t>
                      </a:r>
                      <a:r>
                        <a:rPr lang="it-IT" sz="1400" baseline="0" dirty="0" err="1" smtClean="0"/>
                        <a:t>approaches</a:t>
                      </a:r>
                      <a:endParaRPr lang="it-IT" sz="1400" dirty="0"/>
                    </a:p>
                  </a:txBody>
                  <a:tcPr/>
                </a:tc>
                <a:tc>
                  <a:txBody>
                    <a:bodyPr/>
                    <a:lstStyle/>
                    <a:p>
                      <a:r>
                        <a:rPr lang="it-IT" sz="1400" dirty="0" smtClean="0"/>
                        <a:t>Regione Puglia-ARTI</a:t>
                      </a:r>
                    </a:p>
                    <a:p>
                      <a:r>
                        <a:rPr lang="it-IT" sz="1400" dirty="0" err="1" smtClean="0"/>
                        <a:t>Unioncamere</a:t>
                      </a:r>
                      <a:r>
                        <a:rPr lang="it-IT" sz="1400" dirty="0" smtClean="0"/>
                        <a:t>,</a:t>
                      </a:r>
                    </a:p>
                    <a:p>
                      <a:r>
                        <a:rPr lang="it-IT" sz="1400" dirty="0" smtClean="0"/>
                        <a:t>ENEA</a:t>
                      </a:r>
                      <a:endParaRPr lang="it-IT" sz="1400" dirty="0"/>
                    </a:p>
                  </a:txBody>
                  <a:tcPr/>
                </a:tc>
              </a:tr>
            </a:tbl>
          </a:graphicData>
        </a:graphic>
      </p:graphicFrame>
      <p:sp>
        <p:nvSpPr>
          <p:cNvPr id="3" name="Segnaposto numero diapositiva 2"/>
          <p:cNvSpPr>
            <a:spLocks noGrp="1"/>
          </p:cNvSpPr>
          <p:nvPr>
            <p:ph type="sldNum" sz="quarter" idx="12"/>
          </p:nvPr>
        </p:nvSpPr>
        <p:spPr/>
        <p:txBody>
          <a:bodyPr/>
          <a:lstStyle/>
          <a:p>
            <a:fld id="{02C7C199-0D0D-7840-A88D-785280B31CF7}" type="slidenum">
              <a:rPr lang="it-IT" smtClean="0"/>
              <a:pPr/>
              <a:t>21</a:t>
            </a:fld>
            <a:endParaRPr lang="it-IT" dirty="0"/>
          </a:p>
        </p:txBody>
      </p:sp>
    </p:spTree>
    <p:extLst>
      <p:ext uri="{BB962C8B-B14F-4D97-AF65-F5344CB8AC3E}">
        <p14:creationId xmlns:p14="http://schemas.microsoft.com/office/powerpoint/2010/main" val="377473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a:spLocks noGrp="1"/>
          </p:cNvSpPr>
          <p:nvPr>
            <p:ph type="title"/>
          </p:nvPr>
        </p:nvSpPr>
        <p:spPr>
          <a:xfrm>
            <a:off x="68468" y="288414"/>
            <a:ext cx="8229600" cy="430887"/>
          </a:xfrm>
        </p:spPr>
        <p:txBody>
          <a:bodyPr>
            <a:normAutofit/>
          </a:bodyPr>
          <a:lstStyle/>
          <a:p>
            <a:r>
              <a:rPr lang="it-IT" sz="2800" b="0" dirty="0" smtClean="0"/>
              <a:t>ICESP – </a:t>
            </a:r>
            <a:r>
              <a:rPr lang="it-IT" sz="2500" b="0" dirty="0" err="1" smtClean="0">
                <a:solidFill>
                  <a:srgbClr val="FFFF00"/>
                </a:solidFill>
              </a:rPr>
              <a:t>Interactions</a:t>
            </a:r>
            <a:r>
              <a:rPr lang="it-IT" sz="2500" b="0" dirty="0" smtClean="0">
                <a:solidFill>
                  <a:srgbClr val="FFFF00"/>
                </a:solidFill>
              </a:rPr>
              <a:t> with ECESP </a:t>
            </a:r>
            <a:endParaRPr lang="it-IT" sz="2500" b="0" dirty="0">
              <a:solidFill>
                <a:srgbClr val="FFFF00"/>
              </a:solidFill>
            </a:endParaRPr>
          </a:p>
        </p:txBody>
      </p:sp>
      <p:graphicFrame>
        <p:nvGraphicFramePr>
          <p:cNvPr id="3" name="Diagramma 2"/>
          <p:cNvGraphicFramePr/>
          <p:nvPr>
            <p:extLst>
              <p:ext uri="{D42A27DB-BD31-4B8C-83A1-F6EECF244321}">
                <p14:modId xmlns:p14="http://schemas.microsoft.com/office/powerpoint/2010/main" val="838599989"/>
              </p:ext>
            </p:extLst>
          </p:nvPr>
        </p:nvGraphicFramePr>
        <p:xfrm>
          <a:off x="1115616" y="1340768"/>
          <a:ext cx="756084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ccia a destra 4"/>
          <p:cNvSpPr/>
          <p:nvPr/>
        </p:nvSpPr>
        <p:spPr>
          <a:xfrm>
            <a:off x="2555776" y="2060848"/>
            <a:ext cx="1224136" cy="64807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23528" y="1951681"/>
            <a:ext cx="2088232" cy="1169551"/>
          </a:xfrm>
          <a:prstGeom prst="rect">
            <a:avLst/>
          </a:prstGeom>
          <a:solidFill>
            <a:srgbClr val="00B050"/>
          </a:solidFill>
        </p:spPr>
        <p:txBody>
          <a:bodyPr wrap="square" rtlCol="0">
            <a:spAutoFit/>
          </a:bodyPr>
          <a:lstStyle/>
          <a:p>
            <a:r>
              <a:rPr lang="it-IT" sz="2400" b="1" dirty="0" smtClean="0">
                <a:solidFill>
                  <a:schemeClr val="bg1"/>
                </a:solidFill>
              </a:rPr>
              <a:t> ICESP LAUNCH</a:t>
            </a:r>
          </a:p>
          <a:p>
            <a:r>
              <a:rPr lang="it-IT" sz="2200" b="1" dirty="0" smtClean="0">
                <a:solidFill>
                  <a:schemeClr val="bg1"/>
                </a:solidFill>
              </a:rPr>
              <a:t>31 </a:t>
            </a:r>
            <a:r>
              <a:rPr lang="it-IT" sz="2200" b="1" dirty="0" err="1" smtClean="0">
                <a:solidFill>
                  <a:schemeClr val="bg1"/>
                </a:solidFill>
              </a:rPr>
              <a:t>May</a:t>
            </a:r>
            <a:r>
              <a:rPr lang="it-IT" sz="2200" b="1" dirty="0" smtClean="0">
                <a:solidFill>
                  <a:schemeClr val="bg1"/>
                </a:solidFill>
              </a:rPr>
              <a:t> 2018</a:t>
            </a:r>
            <a:endParaRPr lang="it-IT" sz="2200" b="1" dirty="0">
              <a:solidFill>
                <a:schemeClr val="bg1"/>
              </a:solidFill>
            </a:endParaRPr>
          </a:p>
        </p:txBody>
      </p:sp>
      <p:sp>
        <p:nvSpPr>
          <p:cNvPr id="2" name="CasellaDiTesto 1"/>
          <p:cNvSpPr txBox="1"/>
          <p:nvPr/>
        </p:nvSpPr>
        <p:spPr>
          <a:xfrm>
            <a:off x="6096749" y="3460938"/>
            <a:ext cx="851515" cy="400110"/>
          </a:xfrm>
          <a:prstGeom prst="rect">
            <a:avLst/>
          </a:prstGeom>
          <a:noFill/>
        </p:spPr>
        <p:txBody>
          <a:bodyPr wrap="none" rtlCol="0">
            <a:spAutoFit/>
          </a:bodyPr>
          <a:lstStyle/>
          <a:p>
            <a:r>
              <a:rPr lang="it-IT" sz="2000" b="1" dirty="0" smtClean="0">
                <a:solidFill>
                  <a:schemeClr val="accent3">
                    <a:lumMod val="75000"/>
                  </a:schemeClr>
                </a:solidFill>
              </a:rPr>
              <a:t>INPUT</a:t>
            </a:r>
            <a:endParaRPr lang="it-IT" sz="2000" b="1" dirty="0">
              <a:solidFill>
                <a:schemeClr val="accent3">
                  <a:lumMod val="75000"/>
                </a:schemeClr>
              </a:solidFill>
            </a:endParaRPr>
          </a:p>
        </p:txBody>
      </p:sp>
      <p:sp>
        <p:nvSpPr>
          <p:cNvPr id="8" name="CasellaDiTesto 7"/>
          <p:cNvSpPr txBox="1"/>
          <p:nvPr/>
        </p:nvSpPr>
        <p:spPr>
          <a:xfrm>
            <a:off x="4572000" y="5589240"/>
            <a:ext cx="851515" cy="400110"/>
          </a:xfrm>
          <a:prstGeom prst="rect">
            <a:avLst/>
          </a:prstGeom>
          <a:noFill/>
        </p:spPr>
        <p:txBody>
          <a:bodyPr wrap="none" rtlCol="0">
            <a:spAutoFit/>
          </a:bodyPr>
          <a:lstStyle/>
          <a:p>
            <a:r>
              <a:rPr lang="it-IT" sz="2000" b="1" dirty="0" smtClean="0">
                <a:solidFill>
                  <a:schemeClr val="accent5">
                    <a:lumMod val="75000"/>
                  </a:schemeClr>
                </a:solidFill>
              </a:rPr>
              <a:t>INPUT</a:t>
            </a:r>
            <a:endParaRPr lang="it-IT" sz="2000" b="1" dirty="0">
              <a:solidFill>
                <a:schemeClr val="accent5">
                  <a:lumMod val="75000"/>
                </a:schemeClr>
              </a:solidFill>
            </a:endParaRPr>
          </a:p>
        </p:txBody>
      </p:sp>
      <p:sp>
        <p:nvSpPr>
          <p:cNvPr id="9" name="CasellaDiTesto 8"/>
          <p:cNvSpPr txBox="1"/>
          <p:nvPr/>
        </p:nvSpPr>
        <p:spPr>
          <a:xfrm>
            <a:off x="2627784" y="3491716"/>
            <a:ext cx="1080745" cy="400110"/>
          </a:xfrm>
          <a:prstGeom prst="rect">
            <a:avLst/>
          </a:prstGeom>
          <a:noFill/>
        </p:spPr>
        <p:txBody>
          <a:bodyPr wrap="none" rtlCol="0">
            <a:spAutoFit/>
          </a:bodyPr>
          <a:lstStyle/>
          <a:p>
            <a:r>
              <a:rPr lang="it-IT" sz="2000" b="1" dirty="0" smtClean="0">
                <a:solidFill>
                  <a:srgbClr val="9966FF"/>
                </a:solidFill>
              </a:rPr>
              <a:t>OUTPUT</a:t>
            </a:r>
            <a:endParaRPr lang="it-IT" sz="2000" b="1" dirty="0">
              <a:solidFill>
                <a:srgbClr val="9966FF"/>
              </a:solidFill>
            </a:endParaRPr>
          </a:p>
        </p:txBody>
      </p:sp>
    </p:spTree>
    <p:extLst>
      <p:ext uri="{BB962C8B-B14F-4D97-AF65-F5344CB8AC3E}">
        <p14:creationId xmlns:p14="http://schemas.microsoft.com/office/powerpoint/2010/main" val="262820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CICERONE PROJECT - </a:t>
            </a:r>
            <a:r>
              <a:rPr lang="en-US" dirty="0"/>
              <a:t>- Circular economy platform for European strategic research and innovation agenda</a:t>
            </a:r>
            <a:endParaRPr lang="it-IT" b="1" dirty="0"/>
          </a:p>
        </p:txBody>
      </p:sp>
      <p:sp>
        <p:nvSpPr>
          <p:cNvPr id="4" name="Segnaposto testo 3"/>
          <p:cNvSpPr>
            <a:spLocks noGrp="1"/>
          </p:cNvSpPr>
          <p:nvPr>
            <p:ph type="body" sz="quarter" idx="14"/>
          </p:nvPr>
        </p:nvSpPr>
        <p:spPr>
          <a:xfrm>
            <a:off x="395536" y="1219598"/>
            <a:ext cx="8229599" cy="2086725"/>
          </a:xfrm>
        </p:spPr>
        <p:txBody>
          <a:bodyPr/>
          <a:lstStyle/>
          <a:p>
            <a:pPr marL="0" indent="0">
              <a:buNone/>
            </a:pPr>
            <a:r>
              <a:rPr lang="it-IT" sz="1800" dirty="0" smtClean="0"/>
              <a:t>Project </a:t>
            </a:r>
            <a:r>
              <a:rPr lang="it-IT" sz="1800" dirty="0" err="1" smtClean="0"/>
              <a:t>proposal</a:t>
            </a:r>
            <a:r>
              <a:rPr lang="it-IT" sz="1800" dirty="0" smtClean="0"/>
              <a:t> under the </a:t>
            </a:r>
            <a:r>
              <a:rPr lang="it-IT" sz="1800" i="1" dirty="0" smtClean="0"/>
              <a:t>call </a:t>
            </a:r>
            <a:r>
              <a:rPr lang="it-IT" sz="1800" i="1" dirty="0" err="1" smtClean="0"/>
              <a:t>Horizon</a:t>
            </a:r>
            <a:r>
              <a:rPr lang="it-IT" sz="1800" i="1" dirty="0" smtClean="0"/>
              <a:t> 2020 CE-SC5-05-2018: </a:t>
            </a:r>
            <a:r>
              <a:rPr lang="it-IT" sz="1800" i="1" dirty="0" err="1" smtClean="0"/>
              <a:t>Coordinated</a:t>
            </a:r>
            <a:r>
              <a:rPr lang="it-IT" sz="1800" i="1" dirty="0" smtClean="0"/>
              <a:t> </a:t>
            </a:r>
            <a:r>
              <a:rPr lang="it-IT" sz="1800" i="1" dirty="0" err="1" smtClean="0"/>
              <a:t>approaches</a:t>
            </a:r>
            <a:r>
              <a:rPr lang="it-IT" sz="1800" i="1" dirty="0" smtClean="0"/>
              <a:t> to </a:t>
            </a:r>
            <a:r>
              <a:rPr lang="it-IT" sz="1800" i="1" dirty="0" err="1" smtClean="0"/>
              <a:t>funding</a:t>
            </a:r>
            <a:r>
              <a:rPr lang="it-IT" sz="1800" i="1" dirty="0" smtClean="0"/>
              <a:t> and promotion of </a:t>
            </a:r>
            <a:r>
              <a:rPr lang="it-IT" sz="1800" i="1" dirty="0" err="1" smtClean="0"/>
              <a:t>research</a:t>
            </a:r>
            <a:r>
              <a:rPr lang="it-IT" sz="1800" i="1" dirty="0" smtClean="0"/>
              <a:t> and </a:t>
            </a:r>
            <a:r>
              <a:rPr lang="it-IT" sz="1800" i="1" dirty="0" err="1" smtClean="0"/>
              <a:t>innovation</a:t>
            </a:r>
            <a:r>
              <a:rPr lang="it-IT" sz="1800" i="1" dirty="0" smtClean="0"/>
              <a:t> for the </a:t>
            </a:r>
            <a:r>
              <a:rPr lang="it-IT" sz="1800" i="1" dirty="0" err="1" smtClean="0"/>
              <a:t>circular</a:t>
            </a:r>
            <a:r>
              <a:rPr lang="it-IT" sz="1800" i="1" dirty="0" smtClean="0"/>
              <a:t> economy.</a:t>
            </a:r>
          </a:p>
          <a:p>
            <a:pPr marL="0" indent="0">
              <a:buNone/>
            </a:pPr>
            <a:r>
              <a:rPr lang="it-IT" sz="1800" dirty="0" err="1" smtClean="0"/>
              <a:t>Objective</a:t>
            </a:r>
            <a:r>
              <a:rPr lang="it-IT" sz="1800" dirty="0" smtClean="0"/>
              <a:t>:  </a:t>
            </a:r>
            <a:r>
              <a:rPr lang="it-IT" sz="1800" dirty="0" err="1" smtClean="0"/>
              <a:t>elaboration</a:t>
            </a:r>
            <a:r>
              <a:rPr lang="it-IT" sz="1800" dirty="0" smtClean="0"/>
              <a:t> of the </a:t>
            </a:r>
            <a:r>
              <a:rPr lang="it-IT" sz="1800" b="1" dirty="0" err="1" smtClean="0"/>
              <a:t>European</a:t>
            </a:r>
            <a:r>
              <a:rPr lang="it-IT" sz="1800" b="1" dirty="0" smtClean="0"/>
              <a:t> </a:t>
            </a:r>
            <a:r>
              <a:rPr lang="it-IT" sz="1800" b="1" dirty="0" err="1" smtClean="0"/>
              <a:t>strategic</a:t>
            </a:r>
            <a:r>
              <a:rPr lang="it-IT" sz="1800" b="1" dirty="0" smtClean="0"/>
              <a:t> agenda for </a:t>
            </a:r>
            <a:r>
              <a:rPr lang="it-IT" sz="1800" b="1" dirty="0" err="1"/>
              <a:t>r</a:t>
            </a:r>
            <a:r>
              <a:rPr lang="it-IT" sz="1800" b="1" dirty="0" err="1" smtClean="0"/>
              <a:t>esearch</a:t>
            </a:r>
            <a:r>
              <a:rPr lang="it-IT" sz="1800" b="1" dirty="0" smtClean="0"/>
              <a:t> and </a:t>
            </a:r>
            <a:r>
              <a:rPr lang="it-IT" sz="1800" b="1" dirty="0" err="1" smtClean="0"/>
              <a:t>Innovation</a:t>
            </a:r>
            <a:r>
              <a:rPr lang="it-IT" sz="1800" b="1" dirty="0" smtClean="0"/>
              <a:t> </a:t>
            </a:r>
            <a:r>
              <a:rPr lang="it-IT" sz="1800" b="1" dirty="0" err="1" smtClean="0"/>
              <a:t>funding</a:t>
            </a:r>
            <a:r>
              <a:rPr lang="it-IT" sz="1800" b="1" dirty="0" smtClean="0"/>
              <a:t> for </a:t>
            </a:r>
            <a:r>
              <a:rPr lang="it-IT" sz="1800" b="1" dirty="0" err="1" smtClean="0"/>
              <a:t>circular</a:t>
            </a:r>
            <a:r>
              <a:rPr lang="it-IT" sz="1800" b="1" dirty="0" smtClean="0"/>
              <a:t> economy</a:t>
            </a:r>
            <a:r>
              <a:rPr lang="it-IT" sz="1800" dirty="0" smtClean="0"/>
              <a:t>, </a:t>
            </a:r>
            <a:r>
              <a:rPr lang="it-IT" sz="1800" dirty="0" err="1" smtClean="0"/>
              <a:t>allowing</a:t>
            </a:r>
            <a:r>
              <a:rPr lang="it-IT" sz="1800" dirty="0" smtClean="0"/>
              <a:t> </a:t>
            </a:r>
            <a:r>
              <a:rPr lang="it-IT" sz="1800" dirty="0" err="1" smtClean="0"/>
              <a:t>efficient</a:t>
            </a:r>
            <a:r>
              <a:rPr lang="it-IT" sz="1800" dirty="0" smtClean="0"/>
              <a:t> use of </a:t>
            </a:r>
            <a:r>
              <a:rPr lang="it-IT" sz="1800" dirty="0" err="1" smtClean="0"/>
              <a:t>funding</a:t>
            </a:r>
            <a:r>
              <a:rPr lang="it-IT" sz="1800" dirty="0" smtClean="0"/>
              <a:t> </a:t>
            </a:r>
            <a:r>
              <a:rPr lang="it-IT" sz="1800" dirty="0" err="1" smtClean="0"/>
              <a:t>resources</a:t>
            </a:r>
            <a:r>
              <a:rPr lang="it-IT" sz="1800" dirty="0" smtClean="0"/>
              <a:t> </a:t>
            </a:r>
            <a:r>
              <a:rPr lang="it-IT" sz="1800" dirty="0" err="1" smtClean="0"/>
              <a:t>avoiding</a:t>
            </a:r>
            <a:r>
              <a:rPr lang="it-IT" sz="1800" dirty="0" smtClean="0"/>
              <a:t> </a:t>
            </a:r>
            <a:r>
              <a:rPr lang="it-IT" sz="1800" dirty="0" err="1" smtClean="0"/>
              <a:t>duplicance</a:t>
            </a:r>
            <a:r>
              <a:rPr lang="it-IT" sz="1800" dirty="0" smtClean="0"/>
              <a:t> for </a:t>
            </a:r>
            <a:r>
              <a:rPr lang="it-IT" sz="1800" dirty="0" err="1" smtClean="0"/>
              <a:t>similar</a:t>
            </a:r>
            <a:r>
              <a:rPr lang="it-IT" sz="1800" dirty="0" smtClean="0"/>
              <a:t> </a:t>
            </a:r>
            <a:r>
              <a:rPr lang="it-IT" sz="1800" dirty="0" err="1" smtClean="0"/>
              <a:t>initiatives</a:t>
            </a:r>
            <a:r>
              <a:rPr lang="it-IT" sz="1800" dirty="0" smtClean="0"/>
              <a:t> and </a:t>
            </a:r>
            <a:r>
              <a:rPr lang="it-IT" sz="1800" dirty="0" err="1" smtClean="0"/>
              <a:t>overcoming</a:t>
            </a:r>
            <a:r>
              <a:rPr lang="it-IT" sz="1800" dirty="0" smtClean="0"/>
              <a:t> </a:t>
            </a:r>
            <a:r>
              <a:rPr lang="it-IT" sz="1800" dirty="0" err="1" smtClean="0"/>
              <a:t>their</a:t>
            </a:r>
            <a:r>
              <a:rPr lang="it-IT" sz="1800" dirty="0" smtClean="0"/>
              <a:t> </a:t>
            </a:r>
            <a:r>
              <a:rPr lang="it-IT" sz="1800" dirty="0" err="1" smtClean="0"/>
              <a:t>fragmentation</a:t>
            </a:r>
            <a:r>
              <a:rPr lang="it-IT" sz="1800" dirty="0" smtClean="0"/>
              <a:t> </a:t>
            </a:r>
            <a:r>
              <a:rPr lang="it-IT" sz="1800" dirty="0" err="1" smtClean="0"/>
              <a:t>through</a:t>
            </a:r>
            <a:r>
              <a:rPr lang="it-IT" sz="1800" dirty="0" smtClean="0"/>
              <a:t> joint </a:t>
            </a:r>
            <a:r>
              <a:rPr lang="it-IT" sz="1800" dirty="0" err="1" smtClean="0"/>
              <a:t>initiatives</a:t>
            </a:r>
            <a:r>
              <a:rPr lang="it-IT" sz="1800" dirty="0" smtClean="0"/>
              <a:t>.</a:t>
            </a:r>
            <a:endParaRPr lang="it-IT" sz="1800" dirty="0"/>
          </a:p>
        </p:txBody>
      </p:sp>
      <p:graphicFrame>
        <p:nvGraphicFramePr>
          <p:cNvPr id="9" name="Espace réservé du contenu 4"/>
          <p:cNvGraphicFramePr>
            <a:graphicFrameLocks/>
          </p:cNvGraphicFramePr>
          <p:nvPr>
            <p:extLst>
              <p:ext uri="{D42A27DB-BD31-4B8C-83A1-F6EECF244321}">
                <p14:modId xmlns:p14="http://schemas.microsoft.com/office/powerpoint/2010/main" val="3742533256"/>
              </p:ext>
            </p:extLst>
          </p:nvPr>
        </p:nvGraphicFramePr>
        <p:xfrm>
          <a:off x="4356478" y="3135086"/>
          <a:ext cx="4482722" cy="34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egnaposto testo 4"/>
          <p:cNvSpPr>
            <a:spLocks noGrp="1"/>
          </p:cNvSpPr>
          <p:nvPr>
            <p:ph type="body" sz="quarter" idx="15"/>
          </p:nvPr>
        </p:nvSpPr>
        <p:spPr>
          <a:xfrm>
            <a:off x="413415" y="3413355"/>
            <a:ext cx="4274700" cy="3277820"/>
          </a:xfrm>
        </p:spPr>
        <p:txBody>
          <a:bodyPr/>
          <a:lstStyle/>
          <a:p>
            <a:r>
              <a:rPr lang="it-IT" sz="1500" dirty="0" smtClean="0"/>
              <a:t>General Coordinator (</a:t>
            </a:r>
            <a:r>
              <a:rPr lang="it-IT" sz="1500" dirty="0" err="1" smtClean="0"/>
              <a:t>programme</a:t>
            </a:r>
            <a:r>
              <a:rPr lang="it-IT" sz="1500" dirty="0" smtClean="0"/>
              <a:t> </a:t>
            </a:r>
            <a:r>
              <a:rPr lang="it-IT" sz="1500" dirty="0" err="1" smtClean="0"/>
              <a:t>owner</a:t>
            </a:r>
            <a:r>
              <a:rPr lang="it-IT" sz="1500" dirty="0" smtClean="0"/>
              <a:t>): CLIMATE KIC</a:t>
            </a:r>
          </a:p>
          <a:p>
            <a:r>
              <a:rPr lang="it-IT" sz="1500" dirty="0" smtClean="0"/>
              <a:t>Technical Coordinator: ENEA</a:t>
            </a:r>
          </a:p>
          <a:p>
            <a:r>
              <a:rPr lang="it-IT" sz="1500" dirty="0" smtClean="0"/>
              <a:t>Technical </a:t>
            </a:r>
            <a:r>
              <a:rPr lang="it-IT" sz="1500" dirty="0" err="1" smtClean="0"/>
              <a:t>partners</a:t>
            </a:r>
            <a:r>
              <a:rPr lang="it-IT" sz="1500" dirty="0" smtClean="0"/>
              <a:t>: VITO (BE), TNO (NL), IETU (PL), WUPPERTAL (DE), IVL (SE), CEA (FR), VTT (FI)</a:t>
            </a:r>
          </a:p>
          <a:p>
            <a:r>
              <a:rPr lang="it-IT" sz="1500" dirty="0" err="1" smtClean="0"/>
              <a:t>Italian</a:t>
            </a:r>
            <a:r>
              <a:rPr lang="it-IT" sz="1500" dirty="0" smtClean="0"/>
              <a:t> </a:t>
            </a:r>
            <a:r>
              <a:rPr lang="it-IT" sz="1500" dirty="0" err="1" smtClean="0"/>
              <a:t>organizations</a:t>
            </a:r>
            <a:r>
              <a:rPr lang="it-IT" sz="1500" dirty="0" smtClean="0"/>
              <a:t> </a:t>
            </a:r>
            <a:r>
              <a:rPr lang="it-IT" sz="1500" dirty="0" err="1" smtClean="0"/>
              <a:t>participating</a:t>
            </a:r>
            <a:r>
              <a:rPr lang="it-IT" sz="1500" dirty="0" smtClean="0"/>
              <a:t> in </a:t>
            </a:r>
            <a:r>
              <a:rPr lang="it-IT" sz="1500" dirty="0" err="1" smtClean="0"/>
              <a:t>project</a:t>
            </a:r>
            <a:r>
              <a:rPr lang="it-IT" sz="1500" dirty="0" smtClean="0"/>
              <a:t> </a:t>
            </a:r>
            <a:r>
              <a:rPr lang="it-IT" sz="1500" dirty="0" err="1" smtClean="0"/>
              <a:t>consultation</a:t>
            </a:r>
            <a:r>
              <a:rPr lang="it-IT" sz="1500" dirty="0" smtClean="0"/>
              <a:t>: Agenzia di Coesione Territoriale (</a:t>
            </a:r>
            <a:r>
              <a:rPr lang="it-IT" sz="1500" dirty="0" err="1" smtClean="0"/>
              <a:t>Advisory</a:t>
            </a:r>
            <a:r>
              <a:rPr lang="it-IT" sz="1500" dirty="0" smtClean="0"/>
              <a:t> Board ),  Regioni Puglia, Regione Emilia Romagna, ENEL, HERA, INTESA SANPAOLO, UNICIRCULAR, CNA. </a:t>
            </a:r>
          </a:p>
          <a:p>
            <a:endParaRPr lang="it-IT" sz="1500" dirty="0"/>
          </a:p>
        </p:txBody>
      </p:sp>
    </p:spTree>
    <p:extLst>
      <p:ext uri="{BB962C8B-B14F-4D97-AF65-F5344CB8AC3E}">
        <p14:creationId xmlns:p14="http://schemas.microsoft.com/office/powerpoint/2010/main" val="1656365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p:cNvCxnSpPr>
            <a:stCxn id="17" idx="2"/>
          </p:cNvCxnSpPr>
          <p:nvPr/>
        </p:nvCxnSpPr>
        <p:spPr>
          <a:xfrm flipH="1">
            <a:off x="5460952" y="1584519"/>
            <a:ext cx="2" cy="2433144"/>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a:xfrm>
            <a:off x="413414" y="303802"/>
            <a:ext cx="8229600" cy="400110"/>
          </a:xfrm>
        </p:spPr>
        <p:txBody>
          <a:bodyPr/>
          <a:lstStyle/>
          <a:p>
            <a:r>
              <a:rPr lang="it-IT" dirty="0" smtClean="0"/>
              <a:t>ENEA STRUCTURE</a:t>
            </a:r>
            <a:endParaRPr lang="it-IT" dirty="0"/>
          </a:p>
        </p:txBody>
      </p:sp>
      <p:sp>
        <p:nvSpPr>
          <p:cNvPr id="3" name="Segnaposto numero diapositiva 2"/>
          <p:cNvSpPr>
            <a:spLocks noGrp="1"/>
          </p:cNvSpPr>
          <p:nvPr>
            <p:ph type="sldNum" sz="quarter" idx="4294967295"/>
          </p:nvPr>
        </p:nvSpPr>
        <p:spPr>
          <a:xfrm>
            <a:off x="6553200" y="6356352"/>
            <a:ext cx="2133600" cy="365125"/>
          </a:xfrm>
          <a:prstGeom prst="rect">
            <a:avLst/>
          </a:prstGeom>
        </p:spPr>
        <p:txBody>
          <a:bodyPr/>
          <a:lstStyle/>
          <a:p>
            <a:fld id="{02C7C199-0D0D-7840-A88D-785280B31CF7}" type="slidenum">
              <a:rPr lang="it-IT" smtClean="0"/>
              <a:pPr/>
              <a:t>3</a:t>
            </a:fld>
            <a:endParaRPr lang="it-IT" dirty="0"/>
          </a:p>
        </p:txBody>
      </p:sp>
      <p:sp>
        <p:nvSpPr>
          <p:cNvPr id="11" name="CasellaDiTesto 10"/>
          <p:cNvSpPr txBox="1"/>
          <p:nvPr/>
        </p:nvSpPr>
        <p:spPr>
          <a:xfrm>
            <a:off x="217715" y="2099687"/>
            <a:ext cx="2460077" cy="914753"/>
          </a:xfrm>
          <a:prstGeom prst="rect">
            <a:avLst/>
          </a:prstGeom>
          <a:solidFill>
            <a:srgbClr val="0070C0"/>
          </a:solidFill>
        </p:spPr>
        <p:txBody>
          <a:bodyPr wrap="square" lIns="82945" tIns="41473" rIns="82945" bIns="41473" rtlCol="0">
            <a:spAutoFit/>
          </a:bodyPr>
          <a:lstStyle/>
          <a:p>
            <a:r>
              <a:rPr lang="it-IT" dirty="0" err="1" smtClean="0">
                <a:solidFill>
                  <a:schemeClr val="bg1"/>
                </a:solidFill>
              </a:rPr>
              <a:t>Department</a:t>
            </a:r>
            <a:r>
              <a:rPr lang="it-IT" dirty="0" smtClean="0">
                <a:solidFill>
                  <a:schemeClr val="bg1"/>
                </a:solidFill>
              </a:rPr>
              <a:t> </a:t>
            </a:r>
            <a:r>
              <a:rPr lang="it-IT" dirty="0" err="1" smtClean="0">
                <a:solidFill>
                  <a:schemeClr val="bg1"/>
                </a:solidFill>
              </a:rPr>
              <a:t>for</a:t>
            </a:r>
            <a:r>
              <a:rPr lang="it-IT" dirty="0" smtClean="0">
                <a:solidFill>
                  <a:schemeClr val="bg1"/>
                </a:solidFill>
              </a:rPr>
              <a:t> </a:t>
            </a:r>
            <a:r>
              <a:rPr lang="it-IT" dirty="0" err="1" smtClean="0">
                <a:solidFill>
                  <a:schemeClr val="bg1"/>
                </a:solidFill>
              </a:rPr>
              <a:t>Sustainability</a:t>
            </a:r>
            <a:endParaRPr lang="it-IT" dirty="0" smtClean="0">
              <a:solidFill>
                <a:schemeClr val="bg1"/>
              </a:solidFill>
            </a:endParaRPr>
          </a:p>
          <a:p>
            <a:r>
              <a:rPr lang="it-IT" dirty="0" smtClean="0">
                <a:solidFill>
                  <a:schemeClr val="bg1"/>
                </a:solidFill>
              </a:rPr>
              <a:t>SSPT</a:t>
            </a:r>
            <a:endParaRPr lang="it-IT" dirty="0">
              <a:solidFill>
                <a:schemeClr val="bg1"/>
              </a:solidFill>
            </a:endParaRPr>
          </a:p>
        </p:txBody>
      </p:sp>
      <p:sp>
        <p:nvSpPr>
          <p:cNvPr id="12" name="CasellaDiTesto 11"/>
          <p:cNvSpPr txBox="1"/>
          <p:nvPr/>
        </p:nvSpPr>
        <p:spPr>
          <a:xfrm>
            <a:off x="217715" y="3102910"/>
            <a:ext cx="2460078" cy="914753"/>
          </a:xfrm>
          <a:prstGeom prst="rect">
            <a:avLst/>
          </a:prstGeom>
          <a:solidFill>
            <a:srgbClr val="0070C0"/>
          </a:solidFill>
        </p:spPr>
        <p:txBody>
          <a:bodyPr wrap="square" lIns="82945" tIns="41473" rIns="82945" bIns="41473" rtlCol="0">
            <a:spAutoFit/>
          </a:bodyPr>
          <a:lstStyle/>
          <a:p>
            <a:r>
              <a:rPr lang="it-IT" dirty="0" err="1" smtClean="0">
                <a:solidFill>
                  <a:schemeClr val="bg1"/>
                </a:solidFill>
              </a:rPr>
              <a:t>Department</a:t>
            </a:r>
            <a:r>
              <a:rPr lang="it-IT" dirty="0" smtClean="0">
                <a:solidFill>
                  <a:schemeClr val="bg1"/>
                </a:solidFill>
              </a:rPr>
              <a:t> for Energy </a:t>
            </a:r>
            <a:r>
              <a:rPr lang="it-IT" dirty="0" err="1" smtClean="0">
                <a:solidFill>
                  <a:schemeClr val="bg1"/>
                </a:solidFill>
              </a:rPr>
              <a:t>Efficiency</a:t>
            </a:r>
            <a:endParaRPr lang="it-IT" dirty="0" smtClean="0">
              <a:solidFill>
                <a:schemeClr val="bg1"/>
              </a:solidFill>
            </a:endParaRPr>
          </a:p>
          <a:p>
            <a:r>
              <a:rPr lang="it-IT" dirty="0" smtClean="0">
                <a:solidFill>
                  <a:schemeClr val="bg1"/>
                </a:solidFill>
              </a:rPr>
              <a:t>DUEE</a:t>
            </a:r>
            <a:endParaRPr lang="it-IT" dirty="0">
              <a:solidFill>
                <a:schemeClr val="bg1"/>
              </a:solidFill>
            </a:endParaRPr>
          </a:p>
        </p:txBody>
      </p:sp>
      <p:sp>
        <p:nvSpPr>
          <p:cNvPr id="13" name="CasellaDiTesto 12"/>
          <p:cNvSpPr txBox="1"/>
          <p:nvPr/>
        </p:nvSpPr>
        <p:spPr>
          <a:xfrm>
            <a:off x="217715" y="5101259"/>
            <a:ext cx="2460077" cy="1191752"/>
          </a:xfrm>
          <a:prstGeom prst="rect">
            <a:avLst/>
          </a:prstGeom>
          <a:solidFill>
            <a:srgbClr val="0070C0"/>
          </a:solidFill>
        </p:spPr>
        <p:txBody>
          <a:bodyPr wrap="square" lIns="82945" tIns="41473" rIns="82945" bIns="41473" rtlCol="0">
            <a:spAutoFit/>
          </a:bodyPr>
          <a:lstStyle/>
          <a:p>
            <a:r>
              <a:rPr lang="it-IT" dirty="0" err="1" smtClean="0">
                <a:solidFill>
                  <a:schemeClr val="bg1"/>
                </a:solidFill>
              </a:rPr>
              <a:t>Department</a:t>
            </a:r>
            <a:r>
              <a:rPr lang="it-IT" dirty="0" smtClean="0">
                <a:solidFill>
                  <a:schemeClr val="bg1"/>
                </a:solidFill>
              </a:rPr>
              <a:t> for Fusion and </a:t>
            </a:r>
            <a:r>
              <a:rPr lang="it-IT" dirty="0" err="1" smtClean="0">
                <a:solidFill>
                  <a:schemeClr val="bg1"/>
                </a:solidFill>
              </a:rPr>
              <a:t>Nuclear</a:t>
            </a:r>
            <a:r>
              <a:rPr lang="it-IT" dirty="0" smtClean="0">
                <a:solidFill>
                  <a:schemeClr val="bg1"/>
                </a:solidFill>
              </a:rPr>
              <a:t> Security Technologies</a:t>
            </a:r>
          </a:p>
          <a:p>
            <a:r>
              <a:rPr lang="it-IT" dirty="0" smtClean="0">
                <a:solidFill>
                  <a:schemeClr val="bg1"/>
                </a:solidFill>
              </a:rPr>
              <a:t>FUS</a:t>
            </a:r>
            <a:endParaRPr lang="it-IT" dirty="0">
              <a:solidFill>
                <a:schemeClr val="bg1"/>
              </a:solidFill>
            </a:endParaRPr>
          </a:p>
        </p:txBody>
      </p:sp>
      <p:sp>
        <p:nvSpPr>
          <p:cNvPr id="14" name="Parentesi graffa chiusa 13"/>
          <p:cNvSpPr/>
          <p:nvPr/>
        </p:nvSpPr>
        <p:spPr bwMode="auto">
          <a:xfrm>
            <a:off x="2743109" y="2115638"/>
            <a:ext cx="468175" cy="4240714"/>
          </a:xfrm>
          <a:prstGeom prst="rightBrace">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82945" tIns="41473" rIns="82945" bIns="41473" numCol="1" rtlCol="0" anchor="t" anchorCtr="0" compatLnSpc="1">
            <a:prstTxWarp prst="textNoShape">
              <a:avLst/>
            </a:prstTxWarp>
          </a:bodyPr>
          <a:lstStyle/>
          <a:p>
            <a:pPr defTabSz="407526"/>
            <a:endParaRPr lang="it-IT" sz="1600">
              <a:ea typeface="MS Gothic" charset="-128"/>
            </a:endParaRPr>
          </a:p>
        </p:txBody>
      </p:sp>
      <p:sp>
        <p:nvSpPr>
          <p:cNvPr id="15" name="CasellaDiTesto 14"/>
          <p:cNvSpPr txBox="1"/>
          <p:nvPr/>
        </p:nvSpPr>
        <p:spPr>
          <a:xfrm>
            <a:off x="5286017" y="4837703"/>
            <a:ext cx="3593909" cy="1084030"/>
          </a:xfrm>
          <a:prstGeom prst="rect">
            <a:avLst/>
          </a:prstGeom>
          <a:solidFill>
            <a:srgbClr val="0070C0"/>
          </a:solidFill>
        </p:spPr>
        <p:txBody>
          <a:bodyPr wrap="square" lIns="82945" tIns="41473" rIns="82945" bIns="41473" rtlCol="0">
            <a:spAutoFit/>
          </a:bodyPr>
          <a:lstStyle/>
          <a:p>
            <a:pPr marL="80641" indent="-80641">
              <a:buFont typeface="Arial" pitchFamily="34" charset="0"/>
              <a:buChar char="•"/>
            </a:pPr>
            <a:r>
              <a:rPr lang="it-IT" sz="1300" dirty="0" err="1">
                <a:solidFill>
                  <a:schemeClr val="bg1"/>
                </a:solidFill>
              </a:rPr>
              <a:t>Radiation</a:t>
            </a:r>
            <a:r>
              <a:rPr lang="it-IT" sz="1300" dirty="0">
                <a:solidFill>
                  <a:schemeClr val="bg1"/>
                </a:solidFill>
              </a:rPr>
              <a:t> </a:t>
            </a:r>
            <a:r>
              <a:rPr lang="it-IT" sz="1300" dirty="0" err="1">
                <a:solidFill>
                  <a:schemeClr val="bg1"/>
                </a:solidFill>
              </a:rPr>
              <a:t>protection</a:t>
            </a:r>
            <a:r>
              <a:rPr lang="it-IT" sz="1300" dirty="0">
                <a:solidFill>
                  <a:schemeClr val="bg1"/>
                </a:solidFill>
              </a:rPr>
              <a:t> </a:t>
            </a:r>
            <a:r>
              <a:rPr lang="it-IT" sz="1300" dirty="0" err="1">
                <a:solidFill>
                  <a:schemeClr val="bg1"/>
                </a:solidFill>
              </a:rPr>
              <a:t>institute</a:t>
            </a:r>
            <a:endParaRPr lang="it-IT" sz="1300" dirty="0">
              <a:solidFill>
                <a:schemeClr val="bg1"/>
              </a:solidFill>
            </a:endParaRPr>
          </a:p>
          <a:p>
            <a:pPr marL="80641" indent="-80641">
              <a:buFont typeface="Arial" pitchFamily="34" charset="0"/>
              <a:buChar char="•"/>
            </a:pPr>
            <a:r>
              <a:rPr lang="it-IT" sz="1300" dirty="0" err="1">
                <a:solidFill>
                  <a:schemeClr val="bg1"/>
                </a:solidFill>
              </a:rPr>
              <a:t>External</a:t>
            </a:r>
            <a:r>
              <a:rPr lang="it-IT" sz="1300" dirty="0">
                <a:solidFill>
                  <a:schemeClr val="bg1"/>
                </a:solidFill>
              </a:rPr>
              <a:t> </a:t>
            </a:r>
            <a:r>
              <a:rPr lang="it-IT" sz="1300" dirty="0" err="1">
                <a:solidFill>
                  <a:schemeClr val="bg1"/>
                </a:solidFill>
              </a:rPr>
              <a:t>relationships</a:t>
            </a:r>
            <a:r>
              <a:rPr lang="it-IT" sz="1300" dirty="0">
                <a:solidFill>
                  <a:schemeClr val="bg1"/>
                </a:solidFill>
              </a:rPr>
              <a:t> and </a:t>
            </a:r>
            <a:r>
              <a:rPr lang="it-IT" sz="1300" dirty="0" err="1">
                <a:solidFill>
                  <a:schemeClr val="bg1"/>
                </a:solidFill>
              </a:rPr>
              <a:t>communication</a:t>
            </a:r>
            <a:r>
              <a:rPr lang="it-IT" sz="1300" dirty="0">
                <a:solidFill>
                  <a:schemeClr val="bg1"/>
                </a:solidFill>
              </a:rPr>
              <a:t> </a:t>
            </a:r>
            <a:r>
              <a:rPr lang="it-IT" sz="1300" dirty="0" err="1">
                <a:solidFill>
                  <a:schemeClr val="bg1"/>
                </a:solidFill>
              </a:rPr>
              <a:t>unit</a:t>
            </a:r>
            <a:r>
              <a:rPr lang="it-IT" sz="1300" dirty="0">
                <a:solidFill>
                  <a:schemeClr val="bg1"/>
                </a:solidFill>
              </a:rPr>
              <a:t> </a:t>
            </a:r>
          </a:p>
          <a:p>
            <a:pPr marL="80641" indent="-80641">
              <a:buFont typeface="Arial" pitchFamily="34" charset="0"/>
              <a:buChar char="•"/>
            </a:pPr>
            <a:r>
              <a:rPr lang="it-IT" sz="1300" dirty="0" err="1">
                <a:solidFill>
                  <a:schemeClr val="bg1"/>
                </a:solidFill>
              </a:rPr>
              <a:t>Studies</a:t>
            </a:r>
            <a:r>
              <a:rPr lang="it-IT" sz="1300" dirty="0">
                <a:solidFill>
                  <a:schemeClr val="bg1"/>
                </a:solidFill>
              </a:rPr>
              <a:t> and </a:t>
            </a:r>
            <a:r>
              <a:rPr lang="it-IT" sz="1300" dirty="0" err="1">
                <a:solidFill>
                  <a:schemeClr val="bg1"/>
                </a:solidFill>
              </a:rPr>
              <a:t>strategies</a:t>
            </a:r>
            <a:r>
              <a:rPr lang="it-IT" sz="1300" dirty="0">
                <a:solidFill>
                  <a:schemeClr val="bg1"/>
                </a:solidFill>
              </a:rPr>
              <a:t> </a:t>
            </a:r>
            <a:r>
              <a:rPr lang="it-IT" sz="1300" dirty="0" err="1">
                <a:solidFill>
                  <a:schemeClr val="bg1"/>
                </a:solidFill>
              </a:rPr>
              <a:t>unit</a:t>
            </a:r>
            <a:endParaRPr lang="it-IT" sz="1300" dirty="0">
              <a:solidFill>
                <a:schemeClr val="bg1"/>
              </a:solidFill>
            </a:endParaRPr>
          </a:p>
          <a:p>
            <a:pPr marL="80641" indent="-80641">
              <a:buFont typeface="Arial" pitchFamily="34" charset="0"/>
              <a:buChar char="•"/>
            </a:pPr>
            <a:r>
              <a:rPr lang="it-IT" sz="1300" dirty="0" smtClean="0">
                <a:solidFill>
                  <a:schemeClr val="bg1"/>
                </a:solidFill>
              </a:rPr>
              <a:t>Antarctica </a:t>
            </a:r>
            <a:r>
              <a:rPr lang="it-IT" sz="1300" dirty="0" err="1">
                <a:solidFill>
                  <a:schemeClr val="bg1"/>
                </a:solidFill>
              </a:rPr>
              <a:t>technical</a:t>
            </a:r>
            <a:r>
              <a:rPr lang="it-IT" sz="1300" dirty="0">
                <a:solidFill>
                  <a:schemeClr val="bg1"/>
                </a:solidFill>
              </a:rPr>
              <a:t> </a:t>
            </a:r>
            <a:r>
              <a:rPr lang="it-IT" sz="1300" dirty="0" err="1" smtClean="0">
                <a:solidFill>
                  <a:schemeClr val="bg1"/>
                </a:solidFill>
              </a:rPr>
              <a:t>unit</a:t>
            </a:r>
            <a:endParaRPr lang="it-IT" sz="1300" dirty="0">
              <a:solidFill>
                <a:schemeClr val="bg1"/>
              </a:solidFill>
            </a:endParaRPr>
          </a:p>
        </p:txBody>
      </p:sp>
      <p:sp>
        <p:nvSpPr>
          <p:cNvPr id="16" name="CasellaDiTesto 15"/>
          <p:cNvSpPr txBox="1"/>
          <p:nvPr/>
        </p:nvSpPr>
        <p:spPr>
          <a:xfrm>
            <a:off x="224975" y="4097122"/>
            <a:ext cx="2460078" cy="914753"/>
          </a:xfrm>
          <a:prstGeom prst="rect">
            <a:avLst/>
          </a:prstGeom>
          <a:solidFill>
            <a:srgbClr val="0070C0"/>
          </a:solidFill>
        </p:spPr>
        <p:txBody>
          <a:bodyPr wrap="square" lIns="82945" tIns="41473" rIns="82945" bIns="41473" rtlCol="0">
            <a:spAutoFit/>
          </a:bodyPr>
          <a:lstStyle/>
          <a:p>
            <a:r>
              <a:rPr lang="it-IT" dirty="0" err="1" smtClean="0">
                <a:solidFill>
                  <a:schemeClr val="bg1"/>
                </a:solidFill>
              </a:rPr>
              <a:t>Department</a:t>
            </a:r>
            <a:r>
              <a:rPr lang="it-IT" dirty="0" smtClean="0">
                <a:solidFill>
                  <a:schemeClr val="bg1"/>
                </a:solidFill>
              </a:rPr>
              <a:t> for Energy Technologies</a:t>
            </a:r>
          </a:p>
          <a:p>
            <a:r>
              <a:rPr lang="it-IT" dirty="0" smtClean="0">
                <a:solidFill>
                  <a:schemeClr val="bg1"/>
                </a:solidFill>
              </a:rPr>
              <a:t>DTE</a:t>
            </a:r>
            <a:endParaRPr lang="it-IT" dirty="0">
              <a:solidFill>
                <a:schemeClr val="bg1"/>
              </a:solidFill>
            </a:endParaRPr>
          </a:p>
        </p:txBody>
      </p:sp>
      <p:sp>
        <p:nvSpPr>
          <p:cNvPr id="17" name="CasellaDiTesto 16"/>
          <p:cNvSpPr txBox="1"/>
          <p:nvPr/>
        </p:nvSpPr>
        <p:spPr>
          <a:xfrm>
            <a:off x="4230915" y="1254542"/>
            <a:ext cx="2460077" cy="329977"/>
          </a:xfrm>
          <a:prstGeom prst="rect">
            <a:avLst/>
          </a:prstGeom>
          <a:solidFill>
            <a:srgbClr val="0070C0"/>
          </a:solidFill>
        </p:spPr>
        <p:txBody>
          <a:bodyPr wrap="square" lIns="82945" tIns="41473" rIns="82945" bIns="41473" rtlCol="0">
            <a:spAutoFit/>
          </a:bodyPr>
          <a:lstStyle/>
          <a:p>
            <a:pPr algn="ctr"/>
            <a:r>
              <a:rPr lang="it-IT" sz="1600" dirty="0" smtClean="0">
                <a:solidFill>
                  <a:schemeClr val="bg1"/>
                </a:solidFill>
              </a:rPr>
              <a:t>PRESIDENT</a:t>
            </a:r>
            <a:endParaRPr lang="it-IT" sz="1600" dirty="0">
              <a:solidFill>
                <a:schemeClr val="bg1"/>
              </a:solidFill>
            </a:endParaRPr>
          </a:p>
        </p:txBody>
      </p:sp>
      <p:sp>
        <p:nvSpPr>
          <p:cNvPr id="18" name="CasellaDiTesto 17"/>
          <p:cNvSpPr txBox="1"/>
          <p:nvPr/>
        </p:nvSpPr>
        <p:spPr>
          <a:xfrm>
            <a:off x="4136569" y="1769710"/>
            <a:ext cx="2656021" cy="329977"/>
          </a:xfrm>
          <a:prstGeom prst="rect">
            <a:avLst/>
          </a:prstGeom>
          <a:solidFill>
            <a:srgbClr val="0070C0"/>
          </a:solidFill>
        </p:spPr>
        <p:txBody>
          <a:bodyPr wrap="square" lIns="82945" tIns="41473" rIns="82945" bIns="41473" rtlCol="0">
            <a:spAutoFit/>
          </a:bodyPr>
          <a:lstStyle/>
          <a:p>
            <a:pPr algn="ctr"/>
            <a:r>
              <a:rPr lang="it-IT" sz="1600" dirty="0" smtClean="0">
                <a:solidFill>
                  <a:schemeClr val="bg1"/>
                </a:solidFill>
              </a:rPr>
              <a:t>BOARD OF DIRECTORS</a:t>
            </a:r>
            <a:endParaRPr lang="it-IT" sz="1600" dirty="0">
              <a:solidFill>
                <a:schemeClr val="bg1"/>
              </a:solidFill>
            </a:endParaRPr>
          </a:p>
        </p:txBody>
      </p:sp>
      <p:sp>
        <p:nvSpPr>
          <p:cNvPr id="19" name="CasellaDiTesto 18"/>
          <p:cNvSpPr txBox="1"/>
          <p:nvPr/>
        </p:nvSpPr>
        <p:spPr>
          <a:xfrm>
            <a:off x="7084571" y="1233659"/>
            <a:ext cx="2015792" cy="237644"/>
          </a:xfrm>
          <a:prstGeom prst="rect">
            <a:avLst/>
          </a:prstGeom>
          <a:solidFill>
            <a:srgbClr val="0070C0"/>
          </a:solidFill>
        </p:spPr>
        <p:txBody>
          <a:bodyPr wrap="square" lIns="82945" tIns="41473" rIns="82945" bIns="41473" rtlCol="0">
            <a:spAutoFit/>
          </a:bodyPr>
          <a:lstStyle/>
          <a:p>
            <a:pPr algn="ctr"/>
            <a:r>
              <a:rPr lang="it-IT" sz="1000" dirty="0" smtClean="0">
                <a:solidFill>
                  <a:schemeClr val="bg1"/>
                </a:solidFill>
              </a:rPr>
              <a:t>CENTRAL SECURITY UNIT</a:t>
            </a:r>
            <a:endParaRPr lang="it-IT" sz="1000" dirty="0">
              <a:solidFill>
                <a:schemeClr val="bg1"/>
              </a:solidFill>
            </a:endParaRPr>
          </a:p>
        </p:txBody>
      </p:sp>
      <p:sp>
        <p:nvSpPr>
          <p:cNvPr id="20" name="CasellaDiTesto 19"/>
          <p:cNvSpPr txBox="1"/>
          <p:nvPr/>
        </p:nvSpPr>
        <p:spPr>
          <a:xfrm>
            <a:off x="7084571" y="1724105"/>
            <a:ext cx="2015792" cy="391533"/>
          </a:xfrm>
          <a:prstGeom prst="rect">
            <a:avLst/>
          </a:prstGeom>
          <a:solidFill>
            <a:srgbClr val="0070C0"/>
          </a:solidFill>
        </p:spPr>
        <p:txBody>
          <a:bodyPr wrap="square" lIns="82945" tIns="41473" rIns="82945" bIns="41473" rtlCol="0">
            <a:spAutoFit/>
          </a:bodyPr>
          <a:lstStyle/>
          <a:p>
            <a:pPr algn="ctr"/>
            <a:r>
              <a:rPr lang="it-IT" sz="1000" dirty="0" smtClean="0">
                <a:solidFill>
                  <a:schemeClr val="bg1"/>
                </a:solidFill>
              </a:rPr>
              <a:t>TECHNICAL SCIENTIFIC COMMITTEE</a:t>
            </a:r>
            <a:endParaRPr lang="it-IT" sz="1000" dirty="0">
              <a:solidFill>
                <a:schemeClr val="bg1"/>
              </a:solidFill>
            </a:endParaRPr>
          </a:p>
        </p:txBody>
      </p:sp>
      <p:sp>
        <p:nvSpPr>
          <p:cNvPr id="21" name="CasellaDiTesto 20"/>
          <p:cNvSpPr txBox="1"/>
          <p:nvPr/>
        </p:nvSpPr>
        <p:spPr>
          <a:xfrm>
            <a:off x="4183694" y="2561361"/>
            <a:ext cx="2656021" cy="576199"/>
          </a:xfrm>
          <a:prstGeom prst="rect">
            <a:avLst/>
          </a:prstGeom>
          <a:solidFill>
            <a:srgbClr val="0070C0"/>
          </a:solidFill>
        </p:spPr>
        <p:txBody>
          <a:bodyPr wrap="square" lIns="82945" tIns="41473" rIns="82945" bIns="41473" rtlCol="0">
            <a:spAutoFit/>
          </a:bodyPr>
          <a:lstStyle/>
          <a:p>
            <a:pPr algn="ctr"/>
            <a:r>
              <a:rPr lang="it-IT" sz="1600" dirty="0" smtClean="0">
                <a:solidFill>
                  <a:schemeClr val="bg1"/>
                </a:solidFill>
              </a:rPr>
              <a:t>General </a:t>
            </a:r>
            <a:r>
              <a:rPr lang="it-IT" sz="1600" dirty="0" err="1" smtClean="0">
                <a:solidFill>
                  <a:schemeClr val="bg1"/>
                </a:solidFill>
              </a:rPr>
              <a:t>Responsible</a:t>
            </a:r>
            <a:r>
              <a:rPr lang="it-IT" sz="1600" dirty="0" smtClean="0">
                <a:solidFill>
                  <a:schemeClr val="bg1"/>
                </a:solidFill>
              </a:rPr>
              <a:t> of management</a:t>
            </a:r>
            <a:endParaRPr lang="it-IT" sz="1600" dirty="0">
              <a:solidFill>
                <a:schemeClr val="bg1"/>
              </a:solidFill>
            </a:endParaRPr>
          </a:p>
        </p:txBody>
      </p:sp>
      <p:sp>
        <p:nvSpPr>
          <p:cNvPr id="22" name="CasellaDiTesto 21"/>
          <p:cNvSpPr txBox="1"/>
          <p:nvPr/>
        </p:nvSpPr>
        <p:spPr>
          <a:xfrm>
            <a:off x="4132942" y="3289960"/>
            <a:ext cx="2656021" cy="329977"/>
          </a:xfrm>
          <a:prstGeom prst="rect">
            <a:avLst/>
          </a:prstGeom>
          <a:solidFill>
            <a:srgbClr val="0070C0"/>
          </a:solidFill>
        </p:spPr>
        <p:txBody>
          <a:bodyPr wrap="square" lIns="82945" tIns="41473" rIns="82945" bIns="41473" rtlCol="0">
            <a:spAutoFit/>
          </a:bodyPr>
          <a:lstStyle/>
          <a:p>
            <a:pPr algn="ctr"/>
            <a:r>
              <a:rPr lang="it-IT" sz="1600" dirty="0" smtClean="0">
                <a:solidFill>
                  <a:schemeClr val="bg1"/>
                </a:solidFill>
              </a:rPr>
              <a:t>Vice General </a:t>
            </a:r>
            <a:r>
              <a:rPr lang="it-IT" sz="1600" dirty="0" err="1" smtClean="0">
                <a:solidFill>
                  <a:schemeClr val="bg1"/>
                </a:solidFill>
              </a:rPr>
              <a:t>Director</a:t>
            </a:r>
            <a:endParaRPr lang="it-IT" sz="1600" dirty="0">
              <a:solidFill>
                <a:schemeClr val="bg1"/>
              </a:solidFill>
            </a:endParaRPr>
          </a:p>
        </p:txBody>
      </p:sp>
      <p:sp>
        <p:nvSpPr>
          <p:cNvPr id="23" name="CasellaDiTesto 22"/>
          <p:cNvSpPr txBox="1"/>
          <p:nvPr/>
        </p:nvSpPr>
        <p:spPr>
          <a:xfrm>
            <a:off x="3211285" y="4163494"/>
            <a:ext cx="1709057" cy="329977"/>
          </a:xfrm>
          <a:prstGeom prst="rect">
            <a:avLst/>
          </a:prstGeom>
          <a:solidFill>
            <a:srgbClr val="0070C0"/>
          </a:solidFill>
        </p:spPr>
        <p:txBody>
          <a:bodyPr wrap="square" lIns="82945" tIns="41473" rIns="82945" bIns="41473" rtlCol="0">
            <a:spAutoFit/>
          </a:bodyPr>
          <a:lstStyle/>
          <a:p>
            <a:pPr algn="ctr"/>
            <a:r>
              <a:rPr lang="it-IT" sz="1600" dirty="0" err="1" smtClean="0">
                <a:solidFill>
                  <a:schemeClr val="bg1"/>
                </a:solidFill>
              </a:rPr>
              <a:t>Departments</a:t>
            </a:r>
            <a:endParaRPr lang="it-IT" sz="1600" dirty="0">
              <a:solidFill>
                <a:schemeClr val="bg1"/>
              </a:solidFill>
            </a:endParaRPr>
          </a:p>
        </p:txBody>
      </p:sp>
      <p:sp>
        <p:nvSpPr>
          <p:cNvPr id="24" name="CasellaDiTesto 23"/>
          <p:cNvSpPr txBox="1"/>
          <p:nvPr/>
        </p:nvSpPr>
        <p:spPr>
          <a:xfrm>
            <a:off x="6243941" y="4165418"/>
            <a:ext cx="1603828" cy="329977"/>
          </a:xfrm>
          <a:prstGeom prst="rect">
            <a:avLst/>
          </a:prstGeom>
          <a:solidFill>
            <a:srgbClr val="0070C0"/>
          </a:solidFill>
        </p:spPr>
        <p:txBody>
          <a:bodyPr wrap="square" lIns="82945" tIns="41473" rIns="82945" bIns="41473" rtlCol="0">
            <a:spAutoFit/>
          </a:bodyPr>
          <a:lstStyle/>
          <a:p>
            <a:pPr algn="ctr"/>
            <a:r>
              <a:rPr lang="it-IT" sz="1600" dirty="0" err="1" smtClean="0">
                <a:solidFill>
                  <a:schemeClr val="bg1"/>
                </a:solidFill>
              </a:rPr>
              <a:t>Units</a:t>
            </a:r>
            <a:r>
              <a:rPr lang="it-IT" sz="1600" dirty="0" smtClean="0">
                <a:solidFill>
                  <a:schemeClr val="bg1"/>
                </a:solidFill>
              </a:rPr>
              <a:t>/</a:t>
            </a:r>
            <a:r>
              <a:rPr lang="it-IT" sz="1600" dirty="0" err="1" smtClean="0">
                <a:solidFill>
                  <a:schemeClr val="bg1"/>
                </a:solidFill>
              </a:rPr>
              <a:t>Institutes</a:t>
            </a:r>
            <a:endParaRPr lang="it-IT" sz="1600" dirty="0">
              <a:solidFill>
                <a:schemeClr val="bg1"/>
              </a:solidFill>
            </a:endParaRPr>
          </a:p>
        </p:txBody>
      </p:sp>
      <p:cxnSp>
        <p:nvCxnSpPr>
          <p:cNvPr id="5" name="Connettore 2 4"/>
          <p:cNvCxnSpPr>
            <a:stCxn id="24" idx="2"/>
          </p:cNvCxnSpPr>
          <p:nvPr/>
        </p:nvCxnSpPr>
        <p:spPr>
          <a:xfrm>
            <a:off x="7045855" y="4495395"/>
            <a:ext cx="0" cy="313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4065813" y="4003149"/>
            <a:ext cx="301715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ttore 1 27"/>
          <p:cNvCxnSpPr>
            <a:stCxn id="23" idx="0"/>
          </p:cNvCxnSpPr>
          <p:nvPr/>
        </p:nvCxnSpPr>
        <p:spPr>
          <a:xfrm flipH="1" flipV="1">
            <a:off x="4065813" y="3974121"/>
            <a:ext cx="1" cy="189373"/>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ttore 1 29"/>
          <p:cNvCxnSpPr>
            <a:stCxn id="24" idx="0"/>
          </p:cNvCxnSpPr>
          <p:nvPr/>
        </p:nvCxnSpPr>
        <p:spPr>
          <a:xfrm flipV="1">
            <a:off x="7045855" y="3988635"/>
            <a:ext cx="0" cy="176783"/>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ttore 1 31"/>
          <p:cNvCxnSpPr>
            <a:stCxn id="17" idx="3"/>
            <a:endCxn id="19" idx="1"/>
          </p:cNvCxnSpPr>
          <p:nvPr/>
        </p:nvCxnSpPr>
        <p:spPr>
          <a:xfrm flipV="1">
            <a:off x="6690992" y="1352481"/>
            <a:ext cx="393579" cy="6705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2629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4427538" y="1798141"/>
            <a:ext cx="0" cy="82387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Connettore 1 10"/>
          <p:cNvCxnSpPr>
            <a:stCxn id="14" idx="3"/>
            <a:endCxn id="13" idx="1"/>
          </p:cNvCxnSpPr>
          <p:nvPr/>
        </p:nvCxnSpPr>
        <p:spPr>
          <a:xfrm flipV="1">
            <a:off x="5723744" y="1302784"/>
            <a:ext cx="720725" cy="40295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6444469" y="1123337"/>
            <a:ext cx="2303463" cy="358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b="1" dirty="0" smtClean="0"/>
              <a:t>Sezione Supporto </a:t>
            </a:r>
            <a:r>
              <a:rPr lang="it-IT" sz="1200" b="1" dirty="0"/>
              <a:t>Tecnico Strategico (STS)</a:t>
            </a:r>
          </a:p>
        </p:txBody>
      </p:sp>
      <p:sp>
        <p:nvSpPr>
          <p:cNvPr id="14" name="Rettangolo 13"/>
          <p:cNvSpPr/>
          <p:nvPr/>
        </p:nvSpPr>
        <p:spPr>
          <a:xfrm>
            <a:off x="3131357" y="1104866"/>
            <a:ext cx="2592387" cy="1201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rgbClr val="FFFFFF"/>
                </a:solidFill>
                <a:latin typeface="Calibri" charset="0"/>
                <a:ea typeface="ＭＳ Ｐゴシック" charset="0"/>
                <a:cs typeface="Arial" charset="0"/>
              </a:rPr>
              <a:t>Dipartimento Sostenibilità dei sistemi produttivi e territoriali (SSPT)</a:t>
            </a:r>
          </a:p>
        </p:txBody>
      </p:sp>
      <p:sp>
        <p:nvSpPr>
          <p:cNvPr id="15" name="Rettangolo 14"/>
          <p:cNvSpPr/>
          <p:nvPr/>
        </p:nvSpPr>
        <p:spPr>
          <a:xfrm>
            <a:off x="468314" y="1214071"/>
            <a:ext cx="1727200" cy="41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b="1" dirty="0" smtClean="0">
                <a:solidFill>
                  <a:srgbClr val="FFFFFF"/>
                </a:solidFill>
                <a:latin typeface="Calibri" charset="0"/>
                <a:ea typeface="ＭＳ Ｐゴシック" charset="0"/>
                <a:cs typeface="Arial" charset="0"/>
              </a:rPr>
              <a:t>Servizio Gestione e Funzionamento (GEF</a:t>
            </a:r>
            <a:r>
              <a:rPr lang="it-IT" sz="1200" b="1" dirty="0">
                <a:solidFill>
                  <a:srgbClr val="FFFFFF"/>
                </a:solidFill>
                <a:latin typeface="Calibri" charset="0"/>
                <a:ea typeface="ＭＳ Ｐゴシック" charset="0"/>
                <a:cs typeface="Arial" charset="0"/>
              </a:rPr>
              <a:t>)</a:t>
            </a:r>
          </a:p>
        </p:txBody>
      </p:sp>
      <p:sp>
        <p:nvSpPr>
          <p:cNvPr id="16" name="Rettangolo 15"/>
          <p:cNvSpPr/>
          <p:nvPr/>
        </p:nvSpPr>
        <p:spPr>
          <a:xfrm>
            <a:off x="323850" y="2779859"/>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a:t>Div. Uso Efficiente delle risorse e chiusura dei cicli  (USER)</a:t>
            </a:r>
          </a:p>
        </p:txBody>
      </p:sp>
      <p:sp>
        <p:nvSpPr>
          <p:cNvPr id="17" name="Rettangolo 16"/>
          <p:cNvSpPr/>
          <p:nvPr/>
        </p:nvSpPr>
        <p:spPr>
          <a:xfrm>
            <a:off x="1979613" y="2779859"/>
            <a:ext cx="12239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000" b="1">
                <a:solidFill>
                  <a:srgbClr val="FFFFFF"/>
                </a:solidFill>
                <a:latin typeface="Calibri" charset="0"/>
                <a:ea typeface="ＭＳ Ｐゴシック" charset="0"/>
                <a:cs typeface="Arial" charset="0"/>
              </a:rPr>
              <a:t>Div. Tecnologie e processi dei materiali per la sostenibilità (PROMAS)</a:t>
            </a:r>
            <a:endParaRPr lang="it-IT" b="1">
              <a:solidFill>
                <a:srgbClr val="FFFFFF"/>
              </a:solidFill>
              <a:latin typeface="Calibri" charset="0"/>
              <a:ea typeface="ＭＳ Ｐゴシック" charset="0"/>
              <a:cs typeface="Arial" charset="0"/>
            </a:endParaRPr>
          </a:p>
        </p:txBody>
      </p:sp>
      <p:sp>
        <p:nvSpPr>
          <p:cNvPr id="18" name="Rettangolo 17"/>
          <p:cNvSpPr/>
          <p:nvPr/>
        </p:nvSpPr>
        <p:spPr>
          <a:xfrm>
            <a:off x="4932363" y="2779859"/>
            <a:ext cx="12239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a:t>Div. Protezione e valorizzazione del territorio e del capitale naturale (PROTER)</a:t>
            </a:r>
          </a:p>
        </p:txBody>
      </p:sp>
      <p:sp>
        <p:nvSpPr>
          <p:cNvPr id="19" name="Rettangolo 18"/>
          <p:cNvSpPr/>
          <p:nvPr/>
        </p:nvSpPr>
        <p:spPr>
          <a:xfrm>
            <a:off x="6372238" y="2779859"/>
            <a:ext cx="12239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a:t>Div. Biotecnologie e agroindustria (BIOAG)</a:t>
            </a:r>
          </a:p>
        </p:txBody>
      </p:sp>
      <p:sp>
        <p:nvSpPr>
          <p:cNvPr id="20" name="Rettangolo 19"/>
          <p:cNvSpPr/>
          <p:nvPr/>
        </p:nvSpPr>
        <p:spPr>
          <a:xfrm>
            <a:off x="3419475" y="2779859"/>
            <a:ext cx="12969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a:t>Div. Modelli e Tecnologie per la riduzione degli impatti antropici e dei rischi naturali (MET)</a:t>
            </a:r>
          </a:p>
        </p:txBody>
      </p:sp>
      <p:sp>
        <p:nvSpPr>
          <p:cNvPr id="21" name="Rettangolo 20"/>
          <p:cNvSpPr/>
          <p:nvPr/>
        </p:nvSpPr>
        <p:spPr>
          <a:xfrm>
            <a:off x="7667626" y="2779859"/>
            <a:ext cx="11525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a:t>Div. Tecnologie e metodologie per la salvaguardia della salute (TECS)</a:t>
            </a:r>
          </a:p>
        </p:txBody>
      </p:sp>
      <p:cxnSp>
        <p:nvCxnSpPr>
          <p:cNvPr id="22" name="Connettore 1 21"/>
          <p:cNvCxnSpPr/>
          <p:nvPr/>
        </p:nvCxnSpPr>
        <p:spPr>
          <a:xfrm>
            <a:off x="1042988" y="2622015"/>
            <a:ext cx="72009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2484438" y="263539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611198" y="3787923"/>
            <a:ext cx="1368425"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Valorizzazione delle risorse nei sistemi produttivi e territoriali (RISE)</a:t>
            </a:r>
          </a:p>
        </p:txBody>
      </p:sp>
      <p:sp>
        <p:nvSpPr>
          <p:cNvPr id="25" name="Rettangolo 24"/>
          <p:cNvSpPr/>
          <p:nvPr/>
        </p:nvSpPr>
        <p:spPr>
          <a:xfrm>
            <a:off x="2339988" y="5804055"/>
            <a:ext cx="1223963" cy="576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a:t>
            </a:r>
            <a:r>
              <a:rPr lang="it-IT" sz="1050" dirty="0" err="1">
                <a:solidFill>
                  <a:srgbClr val="0070C0"/>
                </a:solidFill>
              </a:rPr>
              <a:t>Nanomateriali</a:t>
            </a:r>
            <a:r>
              <a:rPr lang="it-IT" sz="1050" dirty="0">
                <a:solidFill>
                  <a:srgbClr val="0070C0"/>
                </a:solidFill>
              </a:rPr>
              <a:t> e dispositivi (NANO)</a:t>
            </a:r>
          </a:p>
        </p:txBody>
      </p:sp>
      <p:sp>
        <p:nvSpPr>
          <p:cNvPr id="26" name="Rettangolo 25"/>
          <p:cNvSpPr/>
          <p:nvPr/>
        </p:nvSpPr>
        <p:spPr>
          <a:xfrm>
            <a:off x="2339988" y="5227793"/>
            <a:ext cx="1223963" cy="50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Tecnologie dei Materiali Faenza (TEMAF)</a:t>
            </a:r>
          </a:p>
        </p:txBody>
      </p:sp>
      <p:sp>
        <p:nvSpPr>
          <p:cNvPr id="27" name="Rettangolo 26"/>
          <p:cNvSpPr/>
          <p:nvPr/>
        </p:nvSpPr>
        <p:spPr>
          <a:xfrm>
            <a:off x="2339988" y="4292753"/>
            <a:ext cx="1223963" cy="9350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Materiali funzionali e tecnologie per applicazioni sostenibili (MATAS)</a:t>
            </a:r>
          </a:p>
        </p:txBody>
      </p:sp>
      <p:sp>
        <p:nvSpPr>
          <p:cNvPr id="28" name="Rettangolo 27"/>
          <p:cNvSpPr/>
          <p:nvPr/>
        </p:nvSpPr>
        <p:spPr>
          <a:xfrm>
            <a:off x="3851288" y="5588146"/>
            <a:ext cx="1154113" cy="12698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0070C0"/>
                </a:solidFill>
              </a:rPr>
              <a:t>Lab. </a:t>
            </a:r>
            <a:r>
              <a:rPr lang="it-IT" sz="1000" dirty="0" smtClean="0">
                <a:solidFill>
                  <a:srgbClr val="0070C0"/>
                </a:solidFill>
              </a:rPr>
              <a:t>Tecnologie per la dinamica delle strutture e la prevenzione del rischio sismico e idrogeologico (DISPREV</a:t>
            </a:r>
            <a:r>
              <a:rPr lang="it-IT" sz="1000" dirty="0">
                <a:solidFill>
                  <a:srgbClr val="0070C0"/>
                </a:solidFill>
              </a:rPr>
              <a:t>)</a:t>
            </a:r>
          </a:p>
        </p:txBody>
      </p:sp>
      <p:sp>
        <p:nvSpPr>
          <p:cNvPr id="29" name="Rettangolo 28"/>
          <p:cNvSpPr/>
          <p:nvPr/>
        </p:nvSpPr>
        <p:spPr>
          <a:xfrm>
            <a:off x="3851288" y="4869018"/>
            <a:ext cx="1154113"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Inquinamento atmosferico (INAT)</a:t>
            </a:r>
          </a:p>
        </p:txBody>
      </p:sp>
      <p:sp>
        <p:nvSpPr>
          <p:cNvPr id="30" name="Rettangolo 29"/>
          <p:cNvSpPr/>
          <p:nvPr/>
        </p:nvSpPr>
        <p:spPr>
          <a:xfrm>
            <a:off x="3851288" y="4148283"/>
            <a:ext cx="1154113"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Modellistica climatica e impatti (CLIM)</a:t>
            </a:r>
          </a:p>
        </p:txBody>
      </p:sp>
      <p:sp>
        <p:nvSpPr>
          <p:cNvPr id="31" name="Rettangolo 30"/>
          <p:cNvSpPr/>
          <p:nvPr/>
        </p:nvSpPr>
        <p:spPr>
          <a:xfrm>
            <a:off x="5292726" y="5588147"/>
            <a:ext cx="1079500" cy="865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Osservazione e analisi della terra e del clima (OAC)</a:t>
            </a:r>
          </a:p>
        </p:txBody>
      </p:sp>
      <p:sp>
        <p:nvSpPr>
          <p:cNvPr id="32" name="Rettangolo 31"/>
          <p:cNvSpPr/>
          <p:nvPr/>
        </p:nvSpPr>
        <p:spPr>
          <a:xfrm>
            <a:off x="5292726" y="4653118"/>
            <a:ext cx="1079500"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Lab.BioGeoChimica</a:t>
            </a:r>
            <a:r>
              <a:rPr lang="it-IT" sz="1050" dirty="0">
                <a:solidFill>
                  <a:srgbClr val="0070C0"/>
                </a:solidFill>
              </a:rPr>
              <a:t> Ambientale (BIOGEOC)</a:t>
            </a:r>
          </a:p>
        </p:txBody>
      </p:sp>
      <p:sp>
        <p:nvSpPr>
          <p:cNvPr id="33" name="Rettangolo 32"/>
          <p:cNvSpPr/>
          <p:nvPr/>
        </p:nvSpPr>
        <p:spPr>
          <a:xfrm>
            <a:off x="5292726" y="3860956"/>
            <a:ext cx="1079500" cy="646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000">
                <a:solidFill>
                  <a:srgbClr val="0070C0"/>
                </a:solidFill>
                <a:latin typeface="Calibri" charset="0"/>
                <a:ea typeface="ＭＳ Ｐゴシック" charset="0"/>
                <a:cs typeface="Arial" charset="0"/>
              </a:rPr>
              <a:t>Lab. Biodiversità e servizi ecosistemici (BES)</a:t>
            </a:r>
          </a:p>
        </p:txBody>
      </p:sp>
      <p:sp>
        <p:nvSpPr>
          <p:cNvPr id="34" name="Rettangolo 33"/>
          <p:cNvSpPr/>
          <p:nvPr/>
        </p:nvSpPr>
        <p:spPr>
          <a:xfrm>
            <a:off x="6732588" y="5632597"/>
            <a:ext cx="1079500" cy="676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a:t>
            </a:r>
            <a:r>
              <a:rPr lang="it-IT" sz="1050" dirty="0" err="1">
                <a:solidFill>
                  <a:srgbClr val="0070C0"/>
                </a:solidFill>
              </a:rPr>
              <a:t>Bioprodotti</a:t>
            </a:r>
            <a:r>
              <a:rPr lang="it-IT" sz="1050" dirty="0">
                <a:solidFill>
                  <a:srgbClr val="0070C0"/>
                </a:solidFill>
              </a:rPr>
              <a:t> e </a:t>
            </a:r>
            <a:r>
              <a:rPr lang="it-IT" sz="1050" dirty="0" err="1">
                <a:solidFill>
                  <a:srgbClr val="0070C0"/>
                </a:solidFill>
              </a:rPr>
              <a:t>bioprocessi</a:t>
            </a:r>
            <a:r>
              <a:rPr lang="it-IT" sz="1050" dirty="0">
                <a:solidFill>
                  <a:srgbClr val="0070C0"/>
                </a:solidFill>
              </a:rPr>
              <a:t> (PROBIO)</a:t>
            </a:r>
          </a:p>
        </p:txBody>
      </p:sp>
      <p:sp>
        <p:nvSpPr>
          <p:cNvPr id="35" name="Rettangolo 34"/>
          <p:cNvSpPr/>
          <p:nvPr/>
        </p:nvSpPr>
        <p:spPr>
          <a:xfrm>
            <a:off x="6732588" y="4435620"/>
            <a:ext cx="1079500" cy="1081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000">
                <a:solidFill>
                  <a:srgbClr val="0070C0"/>
                </a:solidFill>
                <a:latin typeface="Calibri" charset="0"/>
                <a:ea typeface="ＭＳ Ｐゴシック" charset="0"/>
                <a:cs typeface="Arial" charset="0"/>
              </a:rPr>
              <a:t>Lab. Sostenibilità, qualità e sicurezza delle produzioni agroalimentari (SOQUAS)</a:t>
            </a:r>
          </a:p>
        </p:txBody>
      </p:sp>
      <p:sp>
        <p:nvSpPr>
          <p:cNvPr id="36" name="Rettangolo 35"/>
          <p:cNvSpPr/>
          <p:nvPr/>
        </p:nvSpPr>
        <p:spPr>
          <a:xfrm>
            <a:off x="6732588" y="3787930"/>
            <a:ext cx="1079500" cy="576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Biotecnologie (BIOTEC)</a:t>
            </a:r>
          </a:p>
        </p:txBody>
      </p:sp>
      <p:sp>
        <p:nvSpPr>
          <p:cNvPr id="37" name="Rettangolo 36"/>
          <p:cNvSpPr/>
          <p:nvPr/>
        </p:nvSpPr>
        <p:spPr>
          <a:xfrm>
            <a:off x="8101013" y="4940445"/>
            <a:ext cx="914400" cy="8636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a:t>
            </a:r>
            <a:r>
              <a:rPr lang="it-IT" sz="1050" dirty="0" err="1">
                <a:solidFill>
                  <a:srgbClr val="0070C0"/>
                </a:solidFill>
              </a:rPr>
              <a:t>Biosicurezza</a:t>
            </a:r>
            <a:r>
              <a:rPr lang="it-IT" sz="1050" dirty="0">
                <a:solidFill>
                  <a:srgbClr val="0070C0"/>
                </a:solidFill>
              </a:rPr>
              <a:t> e stima del rischio (BIORISC)</a:t>
            </a:r>
          </a:p>
        </p:txBody>
      </p:sp>
      <p:sp>
        <p:nvSpPr>
          <p:cNvPr id="38" name="Rettangolo 37"/>
          <p:cNvSpPr/>
          <p:nvPr/>
        </p:nvSpPr>
        <p:spPr>
          <a:xfrm>
            <a:off x="8101013" y="4003820"/>
            <a:ext cx="914400" cy="649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Tecnologie </a:t>
            </a:r>
            <a:r>
              <a:rPr lang="it-IT" sz="1050" dirty="0" err="1">
                <a:solidFill>
                  <a:srgbClr val="0070C0"/>
                </a:solidFill>
              </a:rPr>
              <a:t>biomediche</a:t>
            </a:r>
            <a:r>
              <a:rPr lang="it-IT" sz="1050" dirty="0">
                <a:solidFill>
                  <a:srgbClr val="0070C0"/>
                </a:solidFill>
              </a:rPr>
              <a:t> (TEB)</a:t>
            </a:r>
          </a:p>
        </p:txBody>
      </p:sp>
      <p:sp>
        <p:nvSpPr>
          <p:cNvPr id="39" name="Rettangolo 38"/>
          <p:cNvSpPr/>
          <p:nvPr/>
        </p:nvSpPr>
        <p:spPr>
          <a:xfrm>
            <a:off x="2339988" y="3787930"/>
            <a:ext cx="1223963" cy="50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Materiali  e processi chimico-fisici (MATPRO)</a:t>
            </a:r>
          </a:p>
        </p:txBody>
      </p:sp>
      <p:sp>
        <p:nvSpPr>
          <p:cNvPr id="40" name="Rettangolo 39"/>
          <p:cNvSpPr/>
          <p:nvPr/>
        </p:nvSpPr>
        <p:spPr>
          <a:xfrm>
            <a:off x="611198" y="4580083"/>
            <a:ext cx="1368425" cy="938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Tecnologie per </a:t>
            </a:r>
            <a:r>
              <a:rPr lang="it-IT" sz="1050" dirty="0" smtClean="0">
                <a:solidFill>
                  <a:srgbClr val="0070C0"/>
                </a:solidFill>
              </a:rPr>
              <a:t>il riuso, riciclo, recupero e valorizzazione di </a:t>
            </a:r>
            <a:r>
              <a:rPr lang="it-IT" sz="1050" dirty="0">
                <a:solidFill>
                  <a:srgbClr val="0070C0"/>
                </a:solidFill>
              </a:rPr>
              <a:t>rifiuti</a:t>
            </a:r>
            <a:r>
              <a:rPr lang="it-IT" sz="1050" dirty="0" smtClean="0">
                <a:solidFill>
                  <a:srgbClr val="0070C0"/>
                </a:solidFill>
              </a:rPr>
              <a:t>, e materiali (T4RM)</a:t>
            </a:r>
            <a:endParaRPr lang="it-IT" sz="1050" dirty="0">
              <a:solidFill>
                <a:srgbClr val="0070C0"/>
              </a:solidFill>
            </a:endParaRPr>
          </a:p>
        </p:txBody>
      </p:sp>
      <p:sp>
        <p:nvSpPr>
          <p:cNvPr id="41" name="Rettangolo 40"/>
          <p:cNvSpPr/>
          <p:nvPr/>
        </p:nvSpPr>
        <p:spPr>
          <a:xfrm>
            <a:off x="611198" y="5661173"/>
            <a:ext cx="1368425" cy="792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050" dirty="0">
                <a:solidFill>
                  <a:srgbClr val="0070C0"/>
                </a:solidFill>
              </a:rPr>
              <a:t>Lab. Tecnologie </a:t>
            </a:r>
            <a:r>
              <a:rPr lang="it-IT" sz="1050" dirty="0" smtClean="0">
                <a:solidFill>
                  <a:srgbClr val="0070C0"/>
                </a:solidFill>
              </a:rPr>
              <a:t>per l’uso e gestione efficiente di acqua e reflui </a:t>
            </a:r>
            <a:r>
              <a:rPr lang="it-IT" sz="1050" dirty="0">
                <a:solidFill>
                  <a:srgbClr val="0070C0"/>
                </a:solidFill>
              </a:rPr>
              <a:t>(T4W)</a:t>
            </a:r>
          </a:p>
        </p:txBody>
      </p:sp>
      <p:cxnSp>
        <p:nvCxnSpPr>
          <p:cNvPr id="42" name="Connettore 1 41"/>
          <p:cNvCxnSpPr/>
          <p:nvPr/>
        </p:nvCxnSpPr>
        <p:spPr>
          <a:xfrm>
            <a:off x="395288" y="3716488"/>
            <a:ext cx="0" cy="2447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Connettore 1 42"/>
          <p:cNvCxnSpPr>
            <a:stCxn id="20" idx="0"/>
          </p:cNvCxnSpPr>
          <p:nvPr/>
        </p:nvCxnSpPr>
        <p:spPr>
          <a:xfrm flipH="1" flipV="1">
            <a:off x="4067176" y="2622015"/>
            <a:ext cx="793" cy="1578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V="1">
            <a:off x="2555875" y="2622015"/>
            <a:ext cx="0" cy="1578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flipH="1" flipV="1">
            <a:off x="5580063" y="2622015"/>
            <a:ext cx="1" cy="1578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flipV="1">
            <a:off x="6948488" y="2635395"/>
            <a:ext cx="0" cy="1444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flipV="1">
            <a:off x="8243888" y="2635395"/>
            <a:ext cx="0" cy="1444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2124075" y="3645048"/>
            <a:ext cx="0" cy="2447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3635375" y="3716488"/>
            <a:ext cx="0" cy="2447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a:off x="6516688" y="3716488"/>
            <a:ext cx="0" cy="2447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a:off x="7885113" y="3645049"/>
            <a:ext cx="0" cy="16557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Connettore 1 51"/>
          <p:cNvCxnSpPr/>
          <p:nvPr/>
        </p:nvCxnSpPr>
        <p:spPr>
          <a:xfrm flipV="1">
            <a:off x="1042988" y="2622015"/>
            <a:ext cx="0" cy="1578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3" name="Connettore 1 52"/>
          <p:cNvCxnSpPr>
            <a:stCxn id="24" idx="1"/>
          </p:cNvCxnSpPr>
          <p:nvPr/>
        </p:nvCxnSpPr>
        <p:spPr>
          <a:xfrm flipH="1" flipV="1">
            <a:off x="395289" y="4076847"/>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flipH="1" flipV="1">
            <a:off x="395289" y="5084908"/>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flipH="1" flipV="1">
            <a:off x="395289" y="6164408"/>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flipH="1" flipV="1">
            <a:off x="2124076" y="4076847"/>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flipH="1" flipV="1">
            <a:off x="2124076" y="6092971"/>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flipH="1" flipV="1">
            <a:off x="2124076" y="5300811"/>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Connettore 1 58"/>
          <p:cNvCxnSpPr/>
          <p:nvPr/>
        </p:nvCxnSpPr>
        <p:spPr>
          <a:xfrm flipH="1" flipV="1">
            <a:off x="2124076" y="4580083"/>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flipH="1" flipV="1">
            <a:off x="7885114" y="4292747"/>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flipH="1" flipV="1">
            <a:off x="7885114" y="5300811"/>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flipH="1" flipV="1">
            <a:off x="6516688" y="4076847"/>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flipH="1" flipV="1">
            <a:off x="6516688" y="4795987"/>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Connettore 1 63"/>
          <p:cNvCxnSpPr/>
          <p:nvPr/>
        </p:nvCxnSpPr>
        <p:spPr>
          <a:xfrm flipH="1" flipV="1">
            <a:off x="6516688" y="6164408"/>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Connettore 1 64"/>
          <p:cNvCxnSpPr/>
          <p:nvPr/>
        </p:nvCxnSpPr>
        <p:spPr>
          <a:xfrm flipH="1" flipV="1">
            <a:off x="5076826" y="4219721"/>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Connettore 1 65"/>
          <p:cNvCxnSpPr/>
          <p:nvPr/>
        </p:nvCxnSpPr>
        <p:spPr>
          <a:xfrm flipH="1" flipV="1">
            <a:off x="5076826" y="4940447"/>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Connettore 1 66"/>
          <p:cNvCxnSpPr/>
          <p:nvPr/>
        </p:nvCxnSpPr>
        <p:spPr>
          <a:xfrm flipH="1" flipV="1">
            <a:off x="5076826" y="5948508"/>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a:off x="5076825" y="3716493"/>
            <a:ext cx="0" cy="22320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Connettore 1 68"/>
          <p:cNvCxnSpPr/>
          <p:nvPr/>
        </p:nvCxnSpPr>
        <p:spPr>
          <a:xfrm flipH="1" flipV="1">
            <a:off x="3635376" y="4435621"/>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flipH="1" flipV="1">
            <a:off x="3635376" y="5227783"/>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Connettore 1 70"/>
          <p:cNvCxnSpPr/>
          <p:nvPr/>
        </p:nvCxnSpPr>
        <p:spPr>
          <a:xfrm flipH="1" flipV="1">
            <a:off x="3635376" y="6164408"/>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5" name="Rettangolo 74"/>
          <p:cNvSpPr/>
          <p:nvPr/>
        </p:nvSpPr>
        <p:spPr>
          <a:xfrm>
            <a:off x="463553" y="1796976"/>
            <a:ext cx="1727200" cy="41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b="1" dirty="0" smtClean="0">
                <a:solidFill>
                  <a:srgbClr val="FFFFFF"/>
                </a:solidFill>
                <a:latin typeface="Calibri" charset="0"/>
                <a:ea typeface="ＭＳ Ｐゴシック" charset="0"/>
                <a:cs typeface="Arial" charset="0"/>
              </a:rPr>
              <a:t>Servizio Acquisizione Beni e Servizi(ABS)</a:t>
            </a:r>
            <a:endParaRPr lang="it-IT" sz="1200" b="1" dirty="0">
              <a:solidFill>
                <a:srgbClr val="FFFFFF"/>
              </a:solidFill>
              <a:latin typeface="Calibri" charset="0"/>
              <a:ea typeface="ＭＳ Ｐゴシック" charset="0"/>
              <a:cs typeface="Arial" charset="0"/>
            </a:endParaRPr>
          </a:p>
        </p:txBody>
      </p:sp>
      <p:cxnSp>
        <p:nvCxnSpPr>
          <p:cNvPr id="76" name="Connettore 1 75"/>
          <p:cNvCxnSpPr>
            <a:endCxn id="14" idx="1"/>
          </p:cNvCxnSpPr>
          <p:nvPr/>
        </p:nvCxnSpPr>
        <p:spPr>
          <a:xfrm flipV="1">
            <a:off x="2221873" y="1705735"/>
            <a:ext cx="909484" cy="26198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7" name="Connettore 1 76"/>
          <p:cNvCxnSpPr>
            <a:endCxn id="14" idx="1"/>
          </p:cNvCxnSpPr>
          <p:nvPr/>
        </p:nvCxnSpPr>
        <p:spPr>
          <a:xfrm>
            <a:off x="2165645" y="1482231"/>
            <a:ext cx="965712" cy="22350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0" name="Rettangolo 79"/>
          <p:cNvSpPr/>
          <p:nvPr/>
        </p:nvSpPr>
        <p:spPr>
          <a:xfrm>
            <a:off x="6156326" y="1577072"/>
            <a:ext cx="2859088" cy="412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b="1" dirty="0" smtClean="0"/>
              <a:t>Sezione Supporto Coordinamento attività su Economia Circolare (SEC)</a:t>
            </a:r>
            <a:endParaRPr lang="it-IT" sz="1200" b="1" dirty="0"/>
          </a:p>
        </p:txBody>
      </p:sp>
      <p:sp>
        <p:nvSpPr>
          <p:cNvPr id="82" name="Rettangolo 81"/>
          <p:cNvSpPr/>
          <p:nvPr/>
        </p:nvSpPr>
        <p:spPr>
          <a:xfrm>
            <a:off x="6156176" y="2066613"/>
            <a:ext cx="2859088" cy="487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b="1" dirty="0" smtClean="0"/>
              <a:t>Sezione Trasferimento tecnologico verso i  PVS in ambito cambiamento </a:t>
            </a:r>
            <a:r>
              <a:rPr lang="it-IT" sz="1200" b="1" dirty="0" err="1" smtClean="0"/>
              <a:t>climaticio</a:t>
            </a:r>
            <a:r>
              <a:rPr lang="it-IT" sz="1200" b="1" dirty="0" smtClean="0"/>
              <a:t>(PVS</a:t>
            </a:r>
            <a:r>
              <a:rPr lang="it-IT" sz="1200" b="1" dirty="0"/>
              <a:t>)</a:t>
            </a:r>
          </a:p>
        </p:txBody>
      </p:sp>
      <p:cxnSp>
        <p:nvCxnSpPr>
          <p:cNvPr id="83" name="Connettore 1 82"/>
          <p:cNvCxnSpPr>
            <a:stCxn id="14" idx="3"/>
            <a:endCxn id="80" idx="1"/>
          </p:cNvCxnSpPr>
          <p:nvPr/>
        </p:nvCxnSpPr>
        <p:spPr>
          <a:xfrm>
            <a:off x="5723744" y="1705735"/>
            <a:ext cx="432582" cy="7750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6" name="Connettore 1 85"/>
          <p:cNvCxnSpPr>
            <a:stCxn id="14" idx="3"/>
          </p:cNvCxnSpPr>
          <p:nvPr/>
        </p:nvCxnSpPr>
        <p:spPr>
          <a:xfrm>
            <a:off x="5723744" y="1705735"/>
            <a:ext cx="435455" cy="480719"/>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4" name="Titolo 1"/>
          <p:cNvSpPr txBox="1">
            <a:spLocks/>
          </p:cNvSpPr>
          <p:nvPr/>
        </p:nvSpPr>
        <p:spPr>
          <a:xfrm>
            <a:off x="14520" y="122365"/>
            <a:ext cx="8675152" cy="707886"/>
          </a:xfrm>
          <a:prstGeom prst="rect">
            <a:avLst/>
          </a:prstGeom>
        </p:spPr>
        <p:txBody>
          <a:bodyPr vert="horz" lIns="91440" tIns="0" rIns="91440" bIns="0" rtlCol="0" anchor="ctr" anchorCtr="0">
            <a:normAutofit/>
          </a:bodyPr>
          <a:lstStyle>
            <a:lvl1pPr algn="l" defTabSz="457200" rtl="0" eaLnBrk="1" latinLnBrk="0" hangingPunct="1">
              <a:spcBef>
                <a:spcPct val="0"/>
              </a:spcBef>
              <a:buNone/>
              <a:defRPr sz="2600" b="1" kern="1200">
                <a:solidFill>
                  <a:srgbClr val="FFFFFF"/>
                </a:solidFill>
                <a:latin typeface="+mj-lt"/>
                <a:ea typeface="+mj-ea"/>
                <a:cs typeface="+mj-cs"/>
              </a:defRPr>
            </a:lvl1pPr>
          </a:lstStyle>
          <a:p>
            <a:r>
              <a:rPr lang="it-IT" smtClean="0">
                <a:latin typeface="Calibri" charset="0"/>
                <a:ea typeface="ＭＳ Ｐゴシック" charset="0"/>
                <a:cs typeface="Arial" charset="0"/>
              </a:rPr>
              <a:t>Department for sustainability</a:t>
            </a:r>
            <a:br>
              <a:rPr lang="it-IT" smtClean="0">
                <a:latin typeface="Calibri" charset="0"/>
                <a:ea typeface="ＭＳ Ｐゴシック" charset="0"/>
                <a:cs typeface="Arial" charset="0"/>
              </a:rPr>
            </a:br>
            <a:r>
              <a:rPr lang="it-IT" sz="2000" smtClean="0">
                <a:solidFill>
                  <a:srgbClr val="FFFF00"/>
                </a:solidFill>
                <a:latin typeface="Calibri" charset="0"/>
                <a:ea typeface="ＭＳ Ｐゴシック" charset="0"/>
                <a:cs typeface="Arial" charset="0"/>
              </a:rPr>
              <a:t>Structure </a:t>
            </a:r>
            <a:endParaRPr lang="it-IT" sz="2000" dirty="0">
              <a:solidFill>
                <a:srgbClr val="FFFF00"/>
              </a:solidFill>
            </a:endParaRPr>
          </a:p>
        </p:txBody>
      </p:sp>
    </p:spTree>
    <p:extLst>
      <p:ext uri="{BB962C8B-B14F-4D97-AF65-F5344CB8AC3E}">
        <p14:creationId xmlns:p14="http://schemas.microsoft.com/office/powerpoint/2010/main" val="42136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303802"/>
            <a:ext cx="8229600" cy="400110"/>
          </a:xfrm>
        </p:spPr>
        <p:txBody>
          <a:bodyPr/>
          <a:lstStyle/>
          <a:p>
            <a:r>
              <a:rPr lang="it-IT" dirty="0" err="1" smtClean="0"/>
              <a:t>From</a:t>
            </a:r>
            <a:r>
              <a:rPr lang="it-IT" dirty="0" smtClean="0"/>
              <a:t> </a:t>
            </a:r>
            <a:r>
              <a:rPr lang="it-IT" dirty="0" err="1" smtClean="0"/>
              <a:t>linear</a:t>
            </a:r>
            <a:r>
              <a:rPr lang="it-IT" dirty="0" smtClean="0"/>
              <a:t> economy </a:t>
            </a:r>
            <a:r>
              <a:rPr lang="it-IT" dirty="0" err="1" smtClean="0"/>
              <a:t>to</a:t>
            </a:r>
            <a:r>
              <a:rPr lang="it-IT" dirty="0" smtClean="0"/>
              <a:t> </a:t>
            </a:r>
            <a:r>
              <a:rPr lang="it-IT" dirty="0" err="1" smtClean="0"/>
              <a:t>circular</a:t>
            </a:r>
            <a:r>
              <a:rPr lang="it-IT" dirty="0" smtClean="0"/>
              <a:t> </a:t>
            </a:r>
            <a:r>
              <a:rPr lang="it-IT" dirty="0" err="1" smtClean="0"/>
              <a:t>economy…</a:t>
            </a:r>
            <a:endParaRPr lang="it-IT" dirty="0"/>
          </a:p>
        </p:txBody>
      </p:sp>
      <p:pic>
        <p:nvPicPr>
          <p:cNvPr id="6" name="Picture 2"/>
          <p:cNvPicPr>
            <a:picLocks noChangeAspect="1" noChangeArrowheads="1"/>
          </p:cNvPicPr>
          <p:nvPr/>
        </p:nvPicPr>
        <p:blipFill>
          <a:blip r:embed="rId3" cstate="print"/>
          <a:srcRect/>
          <a:stretch>
            <a:fillRect/>
          </a:stretch>
        </p:blipFill>
        <p:spPr bwMode="auto">
          <a:xfrm>
            <a:off x="1340360" y="841212"/>
            <a:ext cx="7382300" cy="5537590"/>
          </a:xfrm>
          <a:prstGeom prst="rect">
            <a:avLst/>
          </a:prstGeom>
          <a:noFill/>
          <a:ln w="9525">
            <a:noFill/>
            <a:miter lim="800000"/>
            <a:headEnd/>
            <a:tailEnd/>
          </a:ln>
          <a:effectLst/>
        </p:spPr>
      </p:pic>
      <p:sp>
        <p:nvSpPr>
          <p:cNvPr id="3" name="Rettangolo 2"/>
          <p:cNvSpPr/>
          <p:nvPr/>
        </p:nvSpPr>
        <p:spPr>
          <a:xfrm>
            <a:off x="4071014" y="6099178"/>
            <a:ext cx="4572000" cy="646331"/>
          </a:xfrm>
          <a:prstGeom prst="rect">
            <a:avLst/>
          </a:prstGeom>
          <a:solidFill>
            <a:srgbClr val="002060"/>
          </a:solidFill>
        </p:spPr>
        <p:txBody>
          <a:bodyPr>
            <a:spAutoFit/>
          </a:bodyPr>
          <a:lstStyle/>
          <a:p>
            <a:pPr algn="ctr"/>
            <a:r>
              <a:rPr lang="it-IT" b="1" dirty="0" err="1">
                <a:solidFill>
                  <a:schemeClr val="bg1"/>
                </a:solidFill>
              </a:rPr>
              <a:t>Multidisciplinar</a:t>
            </a:r>
            <a:r>
              <a:rPr lang="it-IT" b="1" dirty="0">
                <a:solidFill>
                  <a:schemeClr val="bg1"/>
                </a:solidFill>
              </a:rPr>
              <a:t> </a:t>
            </a:r>
            <a:r>
              <a:rPr lang="it-IT" b="1" dirty="0" err="1">
                <a:solidFill>
                  <a:schemeClr val="bg1"/>
                </a:solidFill>
              </a:rPr>
              <a:t>horizontal</a:t>
            </a:r>
            <a:r>
              <a:rPr lang="it-IT" b="1" dirty="0">
                <a:solidFill>
                  <a:schemeClr val="bg1"/>
                </a:solidFill>
              </a:rPr>
              <a:t> </a:t>
            </a:r>
            <a:r>
              <a:rPr lang="it-IT" b="1" dirty="0" err="1">
                <a:solidFill>
                  <a:schemeClr val="bg1"/>
                </a:solidFill>
              </a:rPr>
              <a:t>approach</a:t>
            </a:r>
            <a:r>
              <a:rPr lang="it-IT" b="1" dirty="0">
                <a:solidFill>
                  <a:schemeClr val="bg1"/>
                </a:solidFill>
              </a:rPr>
              <a:t> for </a:t>
            </a:r>
            <a:r>
              <a:rPr lang="it-IT" b="1" dirty="0" err="1">
                <a:solidFill>
                  <a:schemeClr val="bg1"/>
                </a:solidFill>
              </a:rPr>
              <a:t>Circular</a:t>
            </a:r>
            <a:r>
              <a:rPr lang="it-IT" b="1" dirty="0">
                <a:solidFill>
                  <a:schemeClr val="bg1"/>
                </a:solidFill>
              </a:rPr>
              <a:t> Economy</a:t>
            </a:r>
          </a:p>
        </p:txBody>
      </p:sp>
    </p:spTree>
    <p:extLst>
      <p:ext uri="{BB962C8B-B14F-4D97-AF65-F5344CB8AC3E}">
        <p14:creationId xmlns:p14="http://schemas.microsoft.com/office/powerpoint/2010/main" val="2058910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4427538" y="1798141"/>
            <a:ext cx="0" cy="82387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Connettore 1 10"/>
          <p:cNvCxnSpPr>
            <a:stCxn id="14" idx="3"/>
            <a:endCxn id="13" idx="1"/>
          </p:cNvCxnSpPr>
          <p:nvPr/>
        </p:nvCxnSpPr>
        <p:spPr>
          <a:xfrm flipV="1">
            <a:off x="5723744" y="1302784"/>
            <a:ext cx="720725" cy="40295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6444469" y="1123337"/>
            <a:ext cx="2303463" cy="358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b="1" dirty="0" smtClean="0"/>
              <a:t>Sezione Supporto </a:t>
            </a:r>
            <a:r>
              <a:rPr lang="it-IT" sz="1200" b="1" dirty="0"/>
              <a:t>Tecnico Strategico (STS)</a:t>
            </a:r>
          </a:p>
        </p:txBody>
      </p:sp>
      <p:sp>
        <p:nvSpPr>
          <p:cNvPr id="14" name="Rettangolo 13"/>
          <p:cNvSpPr/>
          <p:nvPr/>
        </p:nvSpPr>
        <p:spPr>
          <a:xfrm>
            <a:off x="3131357" y="1104866"/>
            <a:ext cx="2592387" cy="1201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rgbClr val="FFFFFF"/>
                </a:solidFill>
                <a:latin typeface="Calibri" charset="0"/>
                <a:ea typeface="ＭＳ Ｐゴシック" charset="0"/>
                <a:cs typeface="Arial" charset="0"/>
              </a:rPr>
              <a:t>Dipartimento Sostenibilità dei sistemi produttivi e territoriali (SSPT)</a:t>
            </a:r>
          </a:p>
        </p:txBody>
      </p:sp>
      <p:sp>
        <p:nvSpPr>
          <p:cNvPr id="15" name="Rettangolo 14"/>
          <p:cNvSpPr/>
          <p:nvPr/>
        </p:nvSpPr>
        <p:spPr>
          <a:xfrm>
            <a:off x="468314" y="1214071"/>
            <a:ext cx="1727200" cy="41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b="1" dirty="0" smtClean="0">
                <a:solidFill>
                  <a:srgbClr val="FFFFFF"/>
                </a:solidFill>
                <a:latin typeface="Calibri" charset="0"/>
                <a:ea typeface="ＭＳ Ｐゴシック" charset="0"/>
                <a:cs typeface="Arial" charset="0"/>
              </a:rPr>
              <a:t>Servizio Gestione e Funzionamento (GEF</a:t>
            </a:r>
            <a:r>
              <a:rPr lang="it-IT" sz="1200" b="1" dirty="0">
                <a:solidFill>
                  <a:srgbClr val="FFFFFF"/>
                </a:solidFill>
                <a:latin typeface="Calibri" charset="0"/>
                <a:ea typeface="ＭＳ Ｐゴシック" charset="0"/>
                <a:cs typeface="Arial" charset="0"/>
              </a:rPr>
              <a:t>)</a:t>
            </a:r>
          </a:p>
        </p:txBody>
      </p:sp>
      <p:sp>
        <p:nvSpPr>
          <p:cNvPr id="16" name="Rettangolo 15"/>
          <p:cNvSpPr/>
          <p:nvPr/>
        </p:nvSpPr>
        <p:spPr>
          <a:xfrm>
            <a:off x="323850" y="2779859"/>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a:t>Div. Uso Efficiente delle risorse e chiusura dei cicli  (USER)</a:t>
            </a:r>
          </a:p>
        </p:txBody>
      </p:sp>
      <p:sp>
        <p:nvSpPr>
          <p:cNvPr id="17" name="Rettangolo 16"/>
          <p:cNvSpPr/>
          <p:nvPr/>
        </p:nvSpPr>
        <p:spPr>
          <a:xfrm>
            <a:off x="1979613" y="2779859"/>
            <a:ext cx="12239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000" b="1">
                <a:solidFill>
                  <a:srgbClr val="FFFFFF"/>
                </a:solidFill>
                <a:latin typeface="Calibri" charset="0"/>
                <a:ea typeface="ＭＳ Ｐゴシック" charset="0"/>
                <a:cs typeface="Arial" charset="0"/>
              </a:rPr>
              <a:t>Div. Tecnologie e processi dei materiali per la sostenibilità (PROMAS)</a:t>
            </a:r>
            <a:endParaRPr lang="it-IT" b="1">
              <a:solidFill>
                <a:srgbClr val="FFFFFF"/>
              </a:solidFill>
              <a:latin typeface="Calibri" charset="0"/>
              <a:ea typeface="ＭＳ Ｐゴシック" charset="0"/>
              <a:cs typeface="Arial" charset="0"/>
            </a:endParaRPr>
          </a:p>
        </p:txBody>
      </p:sp>
      <p:sp>
        <p:nvSpPr>
          <p:cNvPr id="18" name="Rettangolo 17"/>
          <p:cNvSpPr/>
          <p:nvPr/>
        </p:nvSpPr>
        <p:spPr>
          <a:xfrm>
            <a:off x="4932363" y="2779859"/>
            <a:ext cx="12239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a:t>Div. Protezione e valorizzazione del territorio e del capitale naturale (PROTER)</a:t>
            </a:r>
          </a:p>
        </p:txBody>
      </p:sp>
      <p:sp>
        <p:nvSpPr>
          <p:cNvPr id="19" name="Rettangolo 18"/>
          <p:cNvSpPr/>
          <p:nvPr/>
        </p:nvSpPr>
        <p:spPr>
          <a:xfrm>
            <a:off x="6372238" y="2779859"/>
            <a:ext cx="12239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a:t>Div. Biotecnologie e agroindustria (BIOAG)</a:t>
            </a:r>
          </a:p>
        </p:txBody>
      </p:sp>
      <p:sp>
        <p:nvSpPr>
          <p:cNvPr id="20" name="Rettangolo 19"/>
          <p:cNvSpPr/>
          <p:nvPr/>
        </p:nvSpPr>
        <p:spPr>
          <a:xfrm>
            <a:off x="3419475" y="2779859"/>
            <a:ext cx="129698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a:t>Div. Modelli e Tecnologie per la riduzione degli impatti antropici e dei rischi naturali (MET)</a:t>
            </a:r>
          </a:p>
        </p:txBody>
      </p:sp>
      <p:sp>
        <p:nvSpPr>
          <p:cNvPr id="21" name="Rettangolo 20"/>
          <p:cNvSpPr/>
          <p:nvPr/>
        </p:nvSpPr>
        <p:spPr>
          <a:xfrm>
            <a:off x="7667626" y="2779859"/>
            <a:ext cx="11525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b="1" dirty="0"/>
              <a:t>Div. Tecnologie e metodologie per la salvaguardia della salute (TECS)</a:t>
            </a:r>
          </a:p>
        </p:txBody>
      </p:sp>
      <p:cxnSp>
        <p:nvCxnSpPr>
          <p:cNvPr id="22" name="Connettore 1 21"/>
          <p:cNvCxnSpPr/>
          <p:nvPr/>
        </p:nvCxnSpPr>
        <p:spPr>
          <a:xfrm>
            <a:off x="1042988" y="2622015"/>
            <a:ext cx="72009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2484438" y="263539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611198" y="3787923"/>
            <a:ext cx="1368425"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Valorizzazione delle risorse nei sistemi produttivi e territoriali (RISE)</a:t>
            </a:r>
          </a:p>
        </p:txBody>
      </p:sp>
      <p:sp>
        <p:nvSpPr>
          <p:cNvPr id="25" name="Rettangolo 24"/>
          <p:cNvSpPr/>
          <p:nvPr/>
        </p:nvSpPr>
        <p:spPr>
          <a:xfrm>
            <a:off x="2339988" y="5804055"/>
            <a:ext cx="1223963" cy="576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a:t>
            </a:r>
            <a:r>
              <a:rPr lang="it-IT" sz="1050" dirty="0" err="1">
                <a:solidFill>
                  <a:srgbClr val="0070C0"/>
                </a:solidFill>
              </a:rPr>
              <a:t>Nanomateriali</a:t>
            </a:r>
            <a:r>
              <a:rPr lang="it-IT" sz="1050" dirty="0">
                <a:solidFill>
                  <a:srgbClr val="0070C0"/>
                </a:solidFill>
              </a:rPr>
              <a:t> e dispositivi (NANO)</a:t>
            </a:r>
          </a:p>
        </p:txBody>
      </p:sp>
      <p:sp>
        <p:nvSpPr>
          <p:cNvPr id="26" name="Rettangolo 25"/>
          <p:cNvSpPr/>
          <p:nvPr/>
        </p:nvSpPr>
        <p:spPr>
          <a:xfrm>
            <a:off x="2339988" y="5227793"/>
            <a:ext cx="1223963" cy="50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Tecnologie dei Materiali Faenza (TEMAF)</a:t>
            </a:r>
          </a:p>
        </p:txBody>
      </p:sp>
      <p:sp>
        <p:nvSpPr>
          <p:cNvPr id="27" name="Rettangolo 26"/>
          <p:cNvSpPr/>
          <p:nvPr/>
        </p:nvSpPr>
        <p:spPr>
          <a:xfrm>
            <a:off x="2339988" y="4292753"/>
            <a:ext cx="1223963" cy="9350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Materiali funzionali e tecnologie per applicazioni sostenibili (MATAS)</a:t>
            </a:r>
          </a:p>
        </p:txBody>
      </p:sp>
      <p:sp>
        <p:nvSpPr>
          <p:cNvPr id="28" name="Rettangolo 27"/>
          <p:cNvSpPr/>
          <p:nvPr/>
        </p:nvSpPr>
        <p:spPr>
          <a:xfrm>
            <a:off x="3851288" y="5588146"/>
            <a:ext cx="1154113" cy="12698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0070C0"/>
                </a:solidFill>
              </a:rPr>
              <a:t>Lab. </a:t>
            </a:r>
            <a:r>
              <a:rPr lang="it-IT" sz="1000" dirty="0" smtClean="0">
                <a:solidFill>
                  <a:srgbClr val="0070C0"/>
                </a:solidFill>
              </a:rPr>
              <a:t>Tecnologie per la dinamica delle strutture e la prevenzione del rischio sismico e idrogeologico (DISPREV</a:t>
            </a:r>
            <a:r>
              <a:rPr lang="it-IT" sz="1000" dirty="0">
                <a:solidFill>
                  <a:srgbClr val="0070C0"/>
                </a:solidFill>
              </a:rPr>
              <a:t>)</a:t>
            </a:r>
          </a:p>
        </p:txBody>
      </p:sp>
      <p:sp>
        <p:nvSpPr>
          <p:cNvPr id="29" name="Rettangolo 28"/>
          <p:cNvSpPr/>
          <p:nvPr/>
        </p:nvSpPr>
        <p:spPr>
          <a:xfrm>
            <a:off x="3851288" y="4869018"/>
            <a:ext cx="1154113"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Inquinamento atmosferico (INAT)</a:t>
            </a:r>
          </a:p>
        </p:txBody>
      </p:sp>
      <p:sp>
        <p:nvSpPr>
          <p:cNvPr id="30" name="Rettangolo 29"/>
          <p:cNvSpPr/>
          <p:nvPr/>
        </p:nvSpPr>
        <p:spPr>
          <a:xfrm>
            <a:off x="3851288" y="4148283"/>
            <a:ext cx="1154113"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Modellistica climatica e impatti (CLIM)</a:t>
            </a:r>
          </a:p>
        </p:txBody>
      </p:sp>
      <p:sp>
        <p:nvSpPr>
          <p:cNvPr id="31" name="Rettangolo 30"/>
          <p:cNvSpPr/>
          <p:nvPr/>
        </p:nvSpPr>
        <p:spPr>
          <a:xfrm>
            <a:off x="5292726" y="5588147"/>
            <a:ext cx="1079500" cy="865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Osservazione e analisi della terra e del clima (OAC)</a:t>
            </a:r>
          </a:p>
        </p:txBody>
      </p:sp>
      <p:sp>
        <p:nvSpPr>
          <p:cNvPr id="32" name="Rettangolo 31"/>
          <p:cNvSpPr/>
          <p:nvPr/>
        </p:nvSpPr>
        <p:spPr>
          <a:xfrm>
            <a:off x="5292726" y="4653118"/>
            <a:ext cx="1079500"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Lab.BioGeoChimica</a:t>
            </a:r>
            <a:r>
              <a:rPr lang="it-IT" sz="1050" dirty="0">
                <a:solidFill>
                  <a:srgbClr val="0070C0"/>
                </a:solidFill>
              </a:rPr>
              <a:t> Ambientale (BIOGEOC)</a:t>
            </a:r>
          </a:p>
        </p:txBody>
      </p:sp>
      <p:sp>
        <p:nvSpPr>
          <p:cNvPr id="33" name="Rettangolo 32"/>
          <p:cNvSpPr/>
          <p:nvPr/>
        </p:nvSpPr>
        <p:spPr>
          <a:xfrm>
            <a:off x="5292726" y="3860956"/>
            <a:ext cx="1079500" cy="646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000">
                <a:solidFill>
                  <a:srgbClr val="0070C0"/>
                </a:solidFill>
                <a:latin typeface="Calibri" charset="0"/>
                <a:ea typeface="ＭＳ Ｐゴシック" charset="0"/>
                <a:cs typeface="Arial" charset="0"/>
              </a:rPr>
              <a:t>Lab. Biodiversità e servizi ecosistemici (BES)</a:t>
            </a:r>
          </a:p>
        </p:txBody>
      </p:sp>
      <p:sp>
        <p:nvSpPr>
          <p:cNvPr id="34" name="Rettangolo 33"/>
          <p:cNvSpPr/>
          <p:nvPr/>
        </p:nvSpPr>
        <p:spPr>
          <a:xfrm>
            <a:off x="6732588" y="5632597"/>
            <a:ext cx="1079500" cy="676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a:t>
            </a:r>
            <a:r>
              <a:rPr lang="it-IT" sz="1050" dirty="0" err="1">
                <a:solidFill>
                  <a:srgbClr val="0070C0"/>
                </a:solidFill>
              </a:rPr>
              <a:t>Bioprodotti</a:t>
            </a:r>
            <a:r>
              <a:rPr lang="it-IT" sz="1050" dirty="0">
                <a:solidFill>
                  <a:srgbClr val="0070C0"/>
                </a:solidFill>
              </a:rPr>
              <a:t> e </a:t>
            </a:r>
            <a:r>
              <a:rPr lang="it-IT" sz="1050" dirty="0" err="1">
                <a:solidFill>
                  <a:srgbClr val="0070C0"/>
                </a:solidFill>
              </a:rPr>
              <a:t>bioprocessi</a:t>
            </a:r>
            <a:r>
              <a:rPr lang="it-IT" sz="1050" dirty="0">
                <a:solidFill>
                  <a:srgbClr val="0070C0"/>
                </a:solidFill>
              </a:rPr>
              <a:t> (PROBIO)</a:t>
            </a:r>
          </a:p>
        </p:txBody>
      </p:sp>
      <p:sp>
        <p:nvSpPr>
          <p:cNvPr id="35" name="Rettangolo 34"/>
          <p:cNvSpPr/>
          <p:nvPr/>
        </p:nvSpPr>
        <p:spPr>
          <a:xfrm>
            <a:off x="6732588" y="4435620"/>
            <a:ext cx="1079500" cy="1081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000">
                <a:solidFill>
                  <a:srgbClr val="0070C0"/>
                </a:solidFill>
                <a:latin typeface="Calibri" charset="0"/>
                <a:ea typeface="ＭＳ Ｐゴシック" charset="0"/>
                <a:cs typeface="Arial" charset="0"/>
              </a:rPr>
              <a:t>Lab. Sostenibilità, qualità e sicurezza delle produzioni agroalimentari (SOQUAS)</a:t>
            </a:r>
          </a:p>
        </p:txBody>
      </p:sp>
      <p:sp>
        <p:nvSpPr>
          <p:cNvPr id="36" name="Rettangolo 35"/>
          <p:cNvSpPr/>
          <p:nvPr/>
        </p:nvSpPr>
        <p:spPr>
          <a:xfrm>
            <a:off x="6732588" y="3787930"/>
            <a:ext cx="1079500" cy="576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Biotecnologie (BIOTEC)</a:t>
            </a:r>
          </a:p>
        </p:txBody>
      </p:sp>
      <p:sp>
        <p:nvSpPr>
          <p:cNvPr id="37" name="Rettangolo 36"/>
          <p:cNvSpPr/>
          <p:nvPr/>
        </p:nvSpPr>
        <p:spPr>
          <a:xfrm>
            <a:off x="8101013" y="4940445"/>
            <a:ext cx="914400" cy="8636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a:t>
            </a:r>
            <a:r>
              <a:rPr lang="it-IT" sz="1050" dirty="0" err="1">
                <a:solidFill>
                  <a:srgbClr val="0070C0"/>
                </a:solidFill>
              </a:rPr>
              <a:t>Biosicurezza</a:t>
            </a:r>
            <a:r>
              <a:rPr lang="it-IT" sz="1050" dirty="0">
                <a:solidFill>
                  <a:srgbClr val="0070C0"/>
                </a:solidFill>
              </a:rPr>
              <a:t> e stima del rischio (BIORISC)</a:t>
            </a:r>
          </a:p>
        </p:txBody>
      </p:sp>
      <p:sp>
        <p:nvSpPr>
          <p:cNvPr id="38" name="Rettangolo 37"/>
          <p:cNvSpPr/>
          <p:nvPr/>
        </p:nvSpPr>
        <p:spPr>
          <a:xfrm>
            <a:off x="8101013" y="4003820"/>
            <a:ext cx="914400" cy="649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Tecnologie </a:t>
            </a:r>
            <a:r>
              <a:rPr lang="it-IT" sz="1050" dirty="0" err="1">
                <a:solidFill>
                  <a:srgbClr val="0070C0"/>
                </a:solidFill>
              </a:rPr>
              <a:t>biomediche</a:t>
            </a:r>
            <a:r>
              <a:rPr lang="it-IT" sz="1050" dirty="0">
                <a:solidFill>
                  <a:srgbClr val="0070C0"/>
                </a:solidFill>
              </a:rPr>
              <a:t> (TEB)</a:t>
            </a:r>
          </a:p>
        </p:txBody>
      </p:sp>
      <p:sp>
        <p:nvSpPr>
          <p:cNvPr id="39" name="Rettangolo 38"/>
          <p:cNvSpPr/>
          <p:nvPr/>
        </p:nvSpPr>
        <p:spPr>
          <a:xfrm>
            <a:off x="2339988" y="3787930"/>
            <a:ext cx="1223963" cy="504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Materiali  e processi chimico-fisici (MATPRO)</a:t>
            </a:r>
          </a:p>
        </p:txBody>
      </p:sp>
      <p:sp>
        <p:nvSpPr>
          <p:cNvPr id="40" name="Rettangolo 39"/>
          <p:cNvSpPr/>
          <p:nvPr/>
        </p:nvSpPr>
        <p:spPr>
          <a:xfrm>
            <a:off x="611198" y="4580083"/>
            <a:ext cx="1368425" cy="938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err="1">
                <a:solidFill>
                  <a:srgbClr val="0070C0"/>
                </a:solidFill>
              </a:rPr>
              <a:t>Lab</a:t>
            </a:r>
            <a:r>
              <a:rPr lang="it-IT" sz="1050" dirty="0">
                <a:solidFill>
                  <a:srgbClr val="0070C0"/>
                </a:solidFill>
              </a:rPr>
              <a:t>. Tecnologie per </a:t>
            </a:r>
            <a:r>
              <a:rPr lang="it-IT" sz="1050" dirty="0" smtClean="0">
                <a:solidFill>
                  <a:srgbClr val="0070C0"/>
                </a:solidFill>
              </a:rPr>
              <a:t>il riuso, riciclo, recupero e valorizzazione di </a:t>
            </a:r>
            <a:r>
              <a:rPr lang="it-IT" sz="1050" dirty="0">
                <a:solidFill>
                  <a:srgbClr val="0070C0"/>
                </a:solidFill>
              </a:rPr>
              <a:t>rifiuti</a:t>
            </a:r>
            <a:r>
              <a:rPr lang="it-IT" sz="1050" dirty="0" smtClean="0">
                <a:solidFill>
                  <a:srgbClr val="0070C0"/>
                </a:solidFill>
              </a:rPr>
              <a:t>, e materiali (T4RM)</a:t>
            </a:r>
            <a:endParaRPr lang="it-IT" sz="1050" dirty="0">
              <a:solidFill>
                <a:srgbClr val="0070C0"/>
              </a:solidFill>
            </a:endParaRPr>
          </a:p>
        </p:txBody>
      </p:sp>
      <p:sp>
        <p:nvSpPr>
          <p:cNvPr id="41" name="Rettangolo 40"/>
          <p:cNvSpPr/>
          <p:nvPr/>
        </p:nvSpPr>
        <p:spPr>
          <a:xfrm>
            <a:off x="611198" y="5661173"/>
            <a:ext cx="1368425" cy="792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050" dirty="0">
                <a:solidFill>
                  <a:srgbClr val="0070C0"/>
                </a:solidFill>
              </a:rPr>
              <a:t>Lab. Tecnologie </a:t>
            </a:r>
            <a:r>
              <a:rPr lang="it-IT" sz="1050" dirty="0" smtClean="0">
                <a:solidFill>
                  <a:srgbClr val="0070C0"/>
                </a:solidFill>
              </a:rPr>
              <a:t>per l’uso e gestione efficiente di acqua e reflui </a:t>
            </a:r>
            <a:r>
              <a:rPr lang="it-IT" sz="1050" dirty="0">
                <a:solidFill>
                  <a:srgbClr val="0070C0"/>
                </a:solidFill>
              </a:rPr>
              <a:t>(T4W)</a:t>
            </a:r>
          </a:p>
        </p:txBody>
      </p:sp>
      <p:cxnSp>
        <p:nvCxnSpPr>
          <p:cNvPr id="42" name="Connettore 1 41"/>
          <p:cNvCxnSpPr/>
          <p:nvPr/>
        </p:nvCxnSpPr>
        <p:spPr>
          <a:xfrm>
            <a:off x="395288" y="3716488"/>
            <a:ext cx="0" cy="2447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Connettore 1 42"/>
          <p:cNvCxnSpPr>
            <a:stCxn id="20" idx="0"/>
          </p:cNvCxnSpPr>
          <p:nvPr/>
        </p:nvCxnSpPr>
        <p:spPr>
          <a:xfrm flipH="1" flipV="1">
            <a:off x="4067176" y="2622015"/>
            <a:ext cx="793" cy="1578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flipV="1">
            <a:off x="2555875" y="2622015"/>
            <a:ext cx="0" cy="1578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flipH="1" flipV="1">
            <a:off x="5580063" y="2622015"/>
            <a:ext cx="1" cy="1578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flipV="1">
            <a:off x="6948488" y="2635395"/>
            <a:ext cx="0" cy="1444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flipV="1">
            <a:off x="8243888" y="2635395"/>
            <a:ext cx="0" cy="1444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2124075" y="3645048"/>
            <a:ext cx="0" cy="2447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3635375" y="3716488"/>
            <a:ext cx="0" cy="2447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a:off x="6516688" y="3716488"/>
            <a:ext cx="0" cy="2447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a:off x="7885113" y="3645049"/>
            <a:ext cx="0" cy="16557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Connettore 1 51"/>
          <p:cNvCxnSpPr/>
          <p:nvPr/>
        </p:nvCxnSpPr>
        <p:spPr>
          <a:xfrm flipV="1">
            <a:off x="1042988" y="2622015"/>
            <a:ext cx="0" cy="1578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3" name="Connettore 1 52"/>
          <p:cNvCxnSpPr>
            <a:stCxn id="24" idx="1"/>
          </p:cNvCxnSpPr>
          <p:nvPr/>
        </p:nvCxnSpPr>
        <p:spPr>
          <a:xfrm flipH="1" flipV="1">
            <a:off x="395289" y="4076847"/>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flipH="1" flipV="1">
            <a:off x="395289" y="5084908"/>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flipH="1" flipV="1">
            <a:off x="395289" y="6164408"/>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flipH="1" flipV="1">
            <a:off x="2124076" y="4076847"/>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flipH="1" flipV="1">
            <a:off x="2124076" y="6092971"/>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flipH="1" flipV="1">
            <a:off x="2124076" y="5300811"/>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Connettore 1 58"/>
          <p:cNvCxnSpPr/>
          <p:nvPr/>
        </p:nvCxnSpPr>
        <p:spPr>
          <a:xfrm flipH="1" flipV="1">
            <a:off x="2124076" y="4580083"/>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flipH="1" flipV="1">
            <a:off x="7885114" y="4292747"/>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flipH="1" flipV="1">
            <a:off x="7885114" y="5300811"/>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flipH="1" flipV="1">
            <a:off x="6516688" y="4076847"/>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flipH="1" flipV="1">
            <a:off x="6516688" y="4795987"/>
            <a:ext cx="215900" cy="349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Connettore 1 63"/>
          <p:cNvCxnSpPr/>
          <p:nvPr/>
        </p:nvCxnSpPr>
        <p:spPr>
          <a:xfrm flipH="1" flipV="1">
            <a:off x="6516688" y="6164408"/>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Connettore 1 64"/>
          <p:cNvCxnSpPr/>
          <p:nvPr/>
        </p:nvCxnSpPr>
        <p:spPr>
          <a:xfrm flipH="1" flipV="1">
            <a:off x="5076826" y="4219721"/>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Connettore 1 65"/>
          <p:cNvCxnSpPr/>
          <p:nvPr/>
        </p:nvCxnSpPr>
        <p:spPr>
          <a:xfrm flipH="1" flipV="1">
            <a:off x="5076826" y="4940447"/>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Connettore 1 66"/>
          <p:cNvCxnSpPr/>
          <p:nvPr/>
        </p:nvCxnSpPr>
        <p:spPr>
          <a:xfrm flipH="1" flipV="1">
            <a:off x="5076826" y="5948508"/>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a:off x="5076825" y="3716493"/>
            <a:ext cx="0" cy="22320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Connettore 1 68"/>
          <p:cNvCxnSpPr/>
          <p:nvPr/>
        </p:nvCxnSpPr>
        <p:spPr>
          <a:xfrm flipH="1" flipV="1">
            <a:off x="3635376" y="4435621"/>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flipH="1" flipV="1">
            <a:off x="3635376" y="5227783"/>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Connettore 1 70"/>
          <p:cNvCxnSpPr/>
          <p:nvPr/>
        </p:nvCxnSpPr>
        <p:spPr>
          <a:xfrm flipH="1" flipV="1">
            <a:off x="3635376" y="6164408"/>
            <a:ext cx="215900" cy="365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5" name="Rettangolo 74"/>
          <p:cNvSpPr/>
          <p:nvPr/>
        </p:nvSpPr>
        <p:spPr>
          <a:xfrm>
            <a:off x="463553" y="1796976"/>
            <a:ext cx="1727200" cy="411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b="1" dirty="0" smtClean="0">
                <a:solidFill>
                  <a:srgbClr val="FFFFFF"/>
                </a:solidFill>
                <a:latin typeface="Calibri" charset="0"/>
                <a:ea typeface="ＭＳ Ｐゴシック" charset="0"/>
                <a:cs typeface="Arial" charset="0"/>
              </a:rPr>
              <a:t>Servizio Acquisizione Beni e Servizi(ABS)</a:t>
            </a:r>
            <a:endParaRPr lang="it-IT" sz="1200" b="1" dirty="0">
              <a:solidFill>
                <a:srgbClr val="FFFFFF"/>
              </a:solidFill>
              <a:latin typeface="Calibri" charset="0"/>
              <a:ea typeface="ＭＳ Ｐゴシック" charset="0"/>
              <a:cs typeface="Arial" charset="0"/>
            </a:endParaRPr>
          </a:p>
        </p:txBody>
      </p:sp>
      <p:cxnSp>
        <p:nvCxnSpPr>
          <p:cNvPr id="76" name="Connettore 1 75"/>
          <p:cNvCxnSpPr>
            <a:endCxn id="14" idx="1"/>
          </p:cNvCxnSpPr>
          <p:nvPr/>
        </p:nvCxnSpPr>
        <p:spPr>
          <a:xfrm flipV="1">
            <a:off x="2221873" y="1705735"/>
            <a:ext cx="909484" cy="26198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7" name="Connettore 1 76"/>
          <p:cNvCxnSpPr>
            <a:endCxn id="14" idx="1"/>
          </p:cNvCxnSpPr>
          <p:nvPr/>
        </p:nvCxnSpPr>
        <p:spPr>
          <a:xfrm>
            <a:off x="2165645" y="1482231"/>
            <a:ext cx="965712" cy="22350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0" name="Rettangolo 79"/>
          <p:cNvSpPr/>
          <p:nvPr/>
        </p:nvSpPr>
        <p:spPr>
          <a:xfrm>
            <a:off x="6156326" y="1577072"/>
            <a:ext cx="2859088" cy="412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b="1" dirty="0" smtClean="0"/>
              <a:t>Sezione Supporto Coordinamento attività su Economia Circolare (SEC)</a:t>
            </a:r>
            <a:endParaRPr lang="it-IT" sz="1200" b="1" dirty="0"/>
          </a:p>
        </p:txBody>
      </p:sp>
      <p:sp>
        <p:nvSpPr>
          <p:cNvPr id="82" name="Rettangolo 81"/>
          <p:cNvSpPr/>
          <p:nvPr/>
        </p:nvSpPr>
        <p:spPr>
          <a:xfrm>
            <a:off x="6156176" y="2066613"/>
            <a:ext cx="2859088" cy="487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b="1" dirty="0" smtClean="0"/>
              <a:t>Sezione Trasferimento tecnologico verso i  PVS in ambito cambiamento </a:t>
            </a:r>
            <a:r>
              <a:rPr lang="it-IT" sz="1200" b="1" dirty="0" err="1" smtClean="0"/>
              <a:t>climaticio</a:t>
            </a:r>
            <a:r>
              <a:rPr lang="it-IT" sz="1200" b="1" dirty="0" smtClean="0"/>
              <a:t>(PVS</a:t>
            </a:r>
            <a:r>
              <a:rPr lang="it-IT" sz="1200" b="1" dirty="0"/>
              <a:t>)</a:t>
            </a:r>
          </a:p>
        </p:txBody>
      </p:sp>
      <p:cxnSp>
        <p:nvCxnSpPr>
          <p:cNvPr id="83" name="Connettore 1 82"/>
          <p:cNvCxnSpPr>
            <a:stCxn id="14" idx="3"/>
            <a:endCxn id="80" idx="1"/>
          </p:cNvCxnSpPr>
          <p:nvPr/>
        </p:nvCxnSpPr>
        <p:spPr>
          <a:xfrm>
            <a:off x="5723744" y="1705735"/>
            <a:ext cx="432582" cy="7750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6" name="Connettore 1 85"/>
          <p:cNvCxnSpPr>
            <a:stCxn id="14" idx="3"/>
          </p:cNvCxnSpPr>
          <p:nvPr/>
        </p:nvCxnSpPr>
        <p:spPr>
          <a:xfrm>
            <a:off x="5723744" y="1705735"/>
            <a:ext cx="435455" cy="480719"/>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4" name="Titolo 1"/>
          <p:cNvSpPr txBox="1">
            <a:spLocks/>
          </p:cNvSpPr>
          <p:nvPr/>
        </p:nvSpPr>
        <p:spPr>
          <a:xfrm>
            <a:off x="14520" y="122365"/>
            <a:ext cx="8675152" cy="707886"/>
          </a:xfrm>
          <a:prstGeom prst="rect">
            <a:avLst/>
          </a:prstGeom>
        </p:spPr>
        <p:txBody>
          <a:bodyPr vert="horz" lIns="91440" tIns="0" rIns="91440" bIns="0" rtlCol="0" anchor="ctr" anchorCtr="0">
            <a:normAutofit/>
          </a:bodyPr>
          <a:lstStyle>
            <a:lvl1pPr algn="l" defTabSz="457200" rtl="0" eaLnBrk="1" latinLnBrk="0" hangingPunct="1">
              <a:spcBef>
                <a:spcPct val="0"/>
              </a:spcBef>
              <a:buNone/>
              <a:defRPr sz="2600" b="1" kern="1200">
                <a:solidFill>
                  <a:srgbClr val="FFFFFF"/>
                </a:solidFill>
                <a:latin typeface="+mj-lt"/>
                <a:ea typeface="+mj-ea"/>
                <a:cs typeface="+mj-cs"/>
              </a:defRPr>
            </a:lvl1pPr>
          </a:lstStyle>
          <a:p>
            <a:r>
              <a:rPr lang="it-IT" smtClean="0">
                <a:latin typeface="Calibri" charset="0"/>
                <a:ea typeface="ＭＳ Ｐゴシック" charset="0"/>
                <a:cs typeface="Arial" charset="0"/>
              </a:rPr>
              <a:t>Department for sustainability</a:t>
            </a:r>
            <a:br>
              <a:rPr lang="it-IT" smtClean="0">
                <a:latin typeface="Calibri" charset="0"/>
                <a:ea typeface="ＭＳ Ｐゴシック" charset="0"/>
                <a:cs typeface="Arial" charset="0"/>
              </a:rPr>
            </a:br>
            <a:r>
              <a:rPr lang="it-IT" sz="2000" smtClean="0">
                <a:solidFill>
                  <a:srgbClr val="FFFF00"/>
                </a:solidFill>
                <a:latin typeface="Calibri" charset="0"/>
                <a:ea typeface="ＭＳ Ｐゴシック" charset="0"/>
                <a:cs typeface="Arial" charset="0"/>
              </a:rPr>
              <a:t>Structure </a:t>
            </a:r>
            <a:endParaRPr lang="it-IT" sz="2000" dirty="0">
              <a:solidFill>
                <a:srgbClr val="FFFF00"/>
              </a:solidFill>
            </a:endParaRPr>
          </a:p>
        </p:txBody>
      </p:sp>
      <p:sp>
        <p:nvSpPr>
          <p:cNvPr id="72" name="Rettangolo 71"/>
          <p:cNvSpPr/>
          <p:nvPr/>
        </p:nvSpPr>
        <p:spPr>
          <a:xfrm>
            <a:off x="215665" y="3571599"/>
            <a:ext cx="2736304" cy="16561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dirty="0" err="1" smtClean="0">
                <a:solidFill>
                  <a:srgbClr val="FFFF00"/>
                </a:solidFill>
              </a:rPr>
              <a:t>Division</a:t>
            </a:r>
            <a:r>
              <a:rPr lang="it-IT" sz="2000" b="1" dirty="0" smtClean="0">
                <a:solidFill>
                  <a:srgbClr val="FFFF00"/>
                </a:solidFill>
              </a:rPr>
              <a:t> for Resource </a:t>
            </a:r>
            <a:r>
              <a:rPr lang="it-IT" sz="2000" b="1" dirty="0" err="1" smtClean="0">
                <a:solidFill>
                  <a:srgbClr val="FFFF00"/>
                </a:solidFill>
              </a:rPr>
              <a:t>Efficiency</a:t>
            </a:r>
            <a:r>
              <a:rPr lang="it-IT" sz="2000" b="1" dirty="0" smtClean="0">
                <a:solidFill>
                  <a:srgbClr val="FFFF00"/>
                </a:solidFill>
              </a:rPr>
              <a:t>  </a:t>
            </a:r>
            <a:r>
              <a:rPr lang="it-IT" sz="2000" b="1" dirty="0">
                <a:solidFill>
                  <a:srgbClr val="FFFF00"/>
                </a:solidFill>
              </a:rPr>
              <a:t>(USER)</a:t>
            </a:r>
          </a:p>
        </p:txBody>
      </p:sp>
      <p:sp>
        <p:nvSpPr>
          <p:cNvPr id="73" name="Rettangolo 72"/>
          <p:cNvSpPr/>
          <p:nvPr/>
        </p:nvSpPr>
        <p:spPr>
          <a:xfrm>
            <a:off x="6116959" y="1139623"/>
            <a:ext cx="2736304" cy="16561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dirty="0" err="1" smtClean="0">
                <a:solidFill>
                  <a:srgbClr val="FFFF00"/>
                </a:solidFill>
              </a:rPr>
              <a:t>Support</a:t>
            </a:r>
            <a:r>
              <a:rPr lang="it-IT" sz="2000" b="1" dirty="0" smtClean="0">
                <a:solidFill>
                  <a:srgbClr val="FFFF00"/>
                </a:solidFill>
              </a:rPr>
              <a:t> to the </a:t>
            </a:r>
            <a:r>
              <a:rPr lang="it-IT" sz="2000" b="1" dirty="0" err="1" smtClean="0">
                <a:solidFill>
                  <a:srgbClr val="FFFF00"/>
                </a:solidFill>
              </a:rPr>
              <a:t>coordination</a:t>
            </a:r>
            <a:r>
              <a:rPr lang="it-IT" sz="2000" b="1" dirty="0" smtClean="0">
                <a:solidFill>
                  <a:srgbClr val="FFFF00"/>
                </a:solidFill>
              </a:rPr>
              <a:t> of </a:t>
            </a:r>
            <a:r>
              <a:rPr lang="it-IT" sz="2000" b="1" dirty="0" err="1" smtClean="0">
                <a:solidFill>
                  <a:srgbClr val="FFFF00"/>
                </a:solidFill>
              </a:rPr>
              <a:t>Circular</a:t>
            </a:r>
            <a:r>
              <a:rPr lang="it-IT" sz="2000" b="1" dirty="0" smtClean="0">
                <a:solidFill>
                  <a:srgbClr val="FFFF00"/>
                </a:solidFill>
              </a:rPr>
              <a:t> Economy </a:t>
            </a:r>
            <a:r>
              <a:rPr lang="it-IT" sz="2000" b="1" dirty="0" err="1" smtClean="0">
                <a:solidFill>
                  <a:srgbClr val="FFFF00"/>
                </a:solidFill>
              </a:rPr>
              <a:t>activities</a:t>
            </a:r>
            <a:r>
              <a:rPr lang="it-IT" sz="2000" b="1" dirty="0" smtClean="0">
                <a:solidFill>
                  <a:srgbClr val="FFFF00"/>
                </a:solidFill>
              </a:rPr>
              <a:t> (SEC)</a:t>
            </a:r>
            <a:endParaRPr lang="it-IT" sz="2000" b="1" dirty="0">
              <a:solidFill>
                <a:srgbClr val="FFFF00"/>
              </a:solidFill>
            </a:endParaRPr>
          </a:p>
        </p:txBody>
      </p:sp>
      <p:sp>
        <p:nvSpPr>
          <p:cNvPr id="2" name="Freccia tridirezionale 1"/>
          <p:cNvSpPr/>
          <p:nvPr/>
        </p:nvSpPr>
        <p:spPr>
          <a:xfrm>
            <a:off x="323850" y="2210078"/>
            <a:ext cx="8496301" cy="1361520"/>
          </a:xfrm>
          <a:prstGeom prst="leftRigh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err="1" smtClean="0">
                <a:solidFill>
                  <a:srgbClr val="003A69"/>
                </a:solidFill>
              </a:rPr>
              <a:t>Multidisciplinar</a:t>
            </a:r>
            <a:r>
              <a:rPr lang="it-IT" b="1" dirty="0" smtClean="0">
                <a:solidFill>
                  <a:srgbClr val="003A69"/>
                </a:solidFill>
              </a:rPr>
              <a:t> </a:t>
            </a:r>
            <a:r>
              <a:rPr lang="it-IT" b="1" dirty="0" err="1" smtClean="0">
                <a:solidFill>
                  <a:srgbClr val="003A69"/>
                </a:solidFill>
              </a:rPr>
              <a:t>horizontal</a:t>
            </a:r>
            <a:r>
              <a:rPr lang="it-IT" b="1" dirty="0" smtClean="0">
                <a:solidFill>
                  <a:srgbClr val="003A69"/>
                </a:solidFill>
              </a:rPr>
              <a:t> </a:t>
            </a:r>
            <a:r>
              <a:rPr lang="it-IT" b="1" dirty="0" err="1" smtClean="0">
                <a:solidFill>
                  <a:srgbClr val="003A69"/>
                </a:solidFill>
              </a:rPr>
              <a:t>approach</a:t>
            </a:r>
            <a:r>
              <a:rPr lang="it-IT" b="1" dirty="0" smtClean="0">
                <a:solidFill>
                  <a:srgbClr val="003A69"/>
                </a:solidFill>
              </a:rPr>
              <a:t> for </a:t>
            </a:r>
            <a:r>
              <a:rPr lang="it-IT" b="1" dirty="0" err="1" smtClean="0">
                <a:solidFill>
                  <a:srgbClr val="003A69"/>
                </a:solidFill>
              </a:rPr>
              <a:t>Circular</a:t>
            </a:r>
            <a:r>
              <a:rPr lang="it-IT" b="1" dirty="0" smtClean="0">
                <a:solidFill>
                  <a:srgbClr val="003A69"/>
                </a:solidFill>
              </a:rPr>
              <a:t> Economy</a:t>
            </a:r>
            <a:endParaRPr lang="it-IT" b="1" dirty="0">
              <a:solidFill>
                <a:srgbClr val="003A69"/>
              </a:solidFill>
            </a:endParaRPr>
          </a:p>
        </p:txBody>
      </p:sp>
    </p:spTree>
    <p:extLst>
      <p:ext uri="{BB962C8B-B14F-4D97-AF65-F5344CB8AC3E}">
        <p14:creationId xmlns:p14="http://schemas.microsoft.com/office/powerpoint/2010/main" val="260825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303802"/>
            <a:ext cx="8229600" cy="400110"/>
          </a:xfrm>
        </p:spPr>
        <p:txBody>
          <a:bodyPr>
            <a:noAutofit/>
          </a:bodyPr>
          <a:lstStyle/>
          <a:p>
            <a:r>
              <a:rPr lang="it-IT" sz="3000" b="1" dirty="0" smtClean="0"/>
              <a:t>ENEA for </a:t>
            </a:r>
            <a:r>
              <a:rPr lang="it-IT" sz="3000" b="1" dirty="0" err="1" smtClean="0"/>
              <a:t>circular</a:t>
            </a:r>
            <a:r>
              <a:rPr lang="it-IT" sz="3000" b="1" dirty="0" smtClean="0"/>
              <a:t> economy</a:t>
            </a:r>
            <a:endParaRPr lang="it-IT" sz="3000" b="1" dirty="0"/>
          </a:p>
        </p:txBody>
      </p:sp>
      <p:sp>
        <p:nvSpPr>
          <p:cNvPr id="4" name="Rettangolo 3"/>
          <p:cNvSpPr/>
          <p:nvPr/>
        </p:nvSpPr>
        <p:spPr>
          <a:xfrm>
            <a:off x="47625" y="1091461"/>
            <a:ext cx="3790950" cy="1800000"/>
          </a:xfrm>
          <a:prstGeom prst="rect">
            <a:avLst/>
          </a:prstGeom>
          <a:solidFill>
            <a:srgbClr val="339966"/>
          </a:solid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latin typeface="Arial Narrow" panose="020B0606020202030204" pitchFamily="34" charset="0"/>
              </a:rPr>
              <a:t>Product </a:t>
            </a:r>
            <a:r>
              <a:rPr lang="it-IT" b="1" dirty="0" smtClean="0">
                <a:latin typeface="Arial Narrow" panose="020B0606020202030204" pitchFamily="34" charset="0"/>
              </a:rPr>
              <a:t>Eco-</a:t>
            </a:r>
            <a:r>
              <a:rPr lang="it-IT" b="1" dirty="0" err="1" smtClean="0">
                <a:latin typeface="Arial Narrow" panose="020B0606020202030204" pitchFamily="34" charset="0"/>
              </a:rPr>
              <a:t>Innovation</a:t>
            </a:r>
            <a:endParaRPr lang="it-IT" b="1" dirty="0" smtClean="0">
              <a:latin typeface="Arial Narrow" panose="020B0606020202030204" pitchFamily="34" charset="0"/>
            </a:endParaRPr>
          </a:p>
          <a:p>
            <a:pPr algn="ctr"/>
            <a:endParaRPr lang="it-IT" sz="1000" dirty="0">
              <a:latin typeface="Arial Narrow" panose="020B0606020202030204" pitchFamily="34" charset="0"/>
            </a:endParaRPr>
          </a:p>
          <a:p>
            <a:pPr marL="171450" indent="-171450">
              <a:buFont typeface="Wingdings" panose="05000000000000000000" pitchFamily="2" charset="2"/>
              <a:buChar char="§"/>
            </a:pPr>
            <a:r>
              <a:rPr lang="it-IT" sz="1400" dirty="0" smtClean="0">
                <a:latin typeface="Arial Narrow" panose="020B0606020202030204" pitchFamily="34" charset="0"/>
              </a:rPr>
              <a:t>Eco-design</a:t>
            </a:r>
          </a:p>
          <a:p>
            <a:pPr marL="171450" indent="-171450">
              <a:buFont typeface="Wingdings" panose="05000000000000000000" pitchFamily="2" charset="2"/>
              <a:buChar char="§"/>
            </a:pPr>
            <a:r>
              <a:rPr lang="it-IT" sz="1400" dirty="0" smtClean="0">
                <a:latin typeface="Arial Narrow" panose="020B0606020202030204" pitchFamily="34" charset="0"/>
              </a:rPr>
              <a:t>Life </a:t>
            </a:r>
            <a:r>
              <a:rPr lang="it-IT" sz="1400" dirty="0" err="1">
                <a:latin typeface="Arial Narrow" panose="020B0606020202030204" pitchFamily="34" charset="0"/>
              </a:rPr>
              <a:t>Cycle</a:t>
            </a:r>
            <a:r>
              <a:rPr lang="it-IT" sz="1400" dirty="0">
                <a:latin typeface="Arial Narrow" panose="020B0606020202030204" pitchFamily="34" charset="0"/>
              </a:rPr>
              <a:t> </a:t>
            </a:r>
            <a:r>
              <a:rPr lang="it-IT" sz="1400" dirty="0" err="1">
                <a:latin typeface="Arial Narrow" panose="020B0606020202030204" pitchFamily="34" charset="0"/>
              </a:rPr>
              <a:t>Thinking</a:t>
            </a:r>
            <a:r>
              <a:rPr lang="it-IT" sz="1400" dirty="0">
                <a:latin typeface="Arial Narrow" panose="020B0606020202030204" pitchFamily="34" charset="0"/>
              </a:rPr>
              <a:t>  (LCT, LCA,..)</a:t>
            </a:r>
          </a:p>
          <a:p>
            <a:pPr marL="171450" indent="-171450">
              <a:buFont typeface="Wingdings" panose="05000000000000000000" pitchFamily="2" charset="2"/>
              <a:buChar char="§"/>
            </a:pPr>
            <a:r>
              <a:rPr lang="it-IT" sz="1400" dirty="0" err="1">
                <a:latin typeface="Arial Narrow" panose="020B0606020202030204" pitchFamily="34" charset="0"/>
              </a:rPr>
              <a:t>Recyclability</a:t>
            </a:r>
            <a:r>
              <a:rPr lang="it-IT" sz="1400" dirty="0">
                <a:latin typeface="Arial Narrow" panose="020B0606020202030204" pitchFamily="34" charset="0"/>
              </a:rPr>
              <a:t>, </a:t>
            </a:r>
            <a:r>
              <a:rPr lang="it-IT" sz="1400" dirty="0" err="1">
                <a:latin typeface="Arial Narrow" panose="020B0606020202030204" pitchFamily="34" charset="0"/>
              </a:rPr>
              <a:t>durability</a:t>
            </a:r>
            <a:r>
              <a:rPr lang="it-IT" sz="1400" dirty="0">
                <a:latin typeface="Arial Narrow" panose="020B0606020202030204" pitchFamily="34" charset="0"/>
              </a:rPr>
              <a:t>, easy </a:t>
            </a:r>
            <a:r>
              <a:rPr lang="it-IT" sz="1400" dirty="0" err="1">
                <a:latin typeface="Arial Narrow" panose="020B0606020202030204" pitchFamily="34" charset="0"/>
              </a:rPr>
              <a:t>disassembly</a:t>
            </a:r>
            <a:endParaRPr lang="it-IT" sz="1400" dirty="0">
              <a:latin typeface="Arial Narrow" panose="020B0606020202030204" pitchFamily="34" charset="0"/>
            </a:endParaRPr>
          </a:p>
          <a:p>
            <a:pPr marL="171450" indent="-171450">
              <a:buFont typeface="Wingdings" panose="05000000000000000000" pitchFamily="2" charset="2"/>
              <a:buChar char="§"/>
            </a:pPr>
            <a:r>
              <a:rPr lang="it-IT" sz="1400" dirty="0" err="1">
                <a:latin typeface="Arial Narrow" panose="020B0606020202030204" pitchFamily="34" charset="0"/>
              </a:rPr>
              <a:t>Raw</a:t>
            </a:r>
            <a:r>
              <a:rPr lang="it-IT" sz="1400" dirty="0">
                <a:latin typeface="Arial Narrow" panose="020B0606020202030204" pitchFamily="34" charset="0"/>
              </a:rPr>
              <a:t> </a:t>
            </a:r>
            <a:r>
              <a:rPr lang="it-IT" sz="1400" dirty="0" err="1">
                <a:latin typeface="Arial Narrow" panose="020B0606020202030204" pitchFamily="34" charset="0"/>
              </a:rPr>
              <a:t>Materials</a:t>
            </a:r>
            <a:r>
              <a:rPr lang="it-IT" sz="1400" dirty="0">
                <a:latin typeface="Arial Narrow" panose="020B0606020202030204" pitchFamily="34" charset="0"/>
              </a:rPr>
              <a:t>: </a:t>
            </a:r>
            <a:r>
              <a:rPr lang="en-US" sz="1400" dirty="0">
                <a:latin typeface="Arial Narrow" panose="020B0606020202030204" pitchFamily="34" charset="0"/>
              </a:rPr>
              <a:t>nanomaterials, biomaterial, recycled materials, critical and hazardous raw materials  substitution</a:t>
            </a:r>
          </a:p>
        </p:txBody>
      </p:sp>
      <p:sp>
        <p:nvSpPr>
          <p:cNvPr id="22" name="Rettangolo 21"/>
          <p:cNvSpPr/>
          <p:nvPr/>
        </p:nvSpPr>
        <p:spPr>
          <a:xfrm>
            <a:off x="47625" y="4949586"/>
            <a:ext cx="3790950" cy="1800000"/>
          </a:xfrm>
          <a:prstGeom prst="rect">
            <a:avLst/>
          </a:prstGeom>
          <a:solidFill>
            <a:srgbClr val="0099CC"/>
          </a:solidFill>
          <a:ln w="28575">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latin typeface="Arial Narrow" panose="020B0606020202030204" pitchFamily="34" charset="0"/>
              </a:rPr>
              <a:t>System Eco-</a:t>
            </a:r>
            <a:r>
              <a:rPr lang="it-IT" b="1" dirty="0" err="1" smtClean="0">
                <a:latin typeface="Arial Narrow" panose="020B0606020202030204" pitchFamily="34" charset="0"/>
              </a:rPr>
              <a:t>Innovation</a:t>
            </a:r>
            <a:endParaRPr lang="it-IT" b="1" dirty="0" smtClean="0">
              <a:latin typeface="Arial Narrow" panose="020B0606020202030204" pitchFamily="34" charset="0"/>
            </a:endParaRPr>
          </a:p>
          <a:p>
            <a:pPr algn="ctr"/>
            <a:endParaRPr lang="it-IT" sz="1000" b="1" dirty="0">
              <a:latin typeface="Arial Narrow" panose="020B0606020202030204" pitchFamily="34" charset="0"/>
            </a:endParaRPr>
          </a:p>
          <a:p>
            <a:pPr marL="171450" indent="-171450">
              <a:buFont typeface="Wingdings" panose="05000000000000000000" pitchFamily="2" charset="2"/>
              <a:buChar char="§"/>
            </a:pPr>
            <a:r>
              <a:rPr lang="it-IT" sz="1400" b="1" dirty="0" smtClean="0">
                <a:latin typeface="Arial Narrow" panose="020B0606020202030204" pitchFamily="34" charset="0"/>
              </a:rPr>
              <a:t>I</a:t>
            </a:r>
            <a:r>
              <a:rPr lang="it-IT" sz="1400" dirty="0" smtClean="0">
                <a:latin typeface="Arial Narrow" panose="020B0606020202030204" pitchFamily="34" charset="0"/>
              </a:rPr>
              <a:t>ndustrial </a:t>
            </a:r>
            <a:r>
              <a:rPr lang="it-IT" sz="1400" dirty="0" err="1" smtClean="0">
                <a:latin typeface="Arial Narrow" panose="020B0606020202030204" pitchFamily="34" charset="0"/>
              </a:rPr>
              <a:t>symbiosis</a:t>
            </a:r>
            <a:endParaRPr lang="it-IT" sz="1400" dirty="0" smtClean="0">
              <a:latin typeface="Arial Narrow" panose="020B0606020202030204" pitchFamily="34" charset="0"/>
            </a:endParaRPr>
          </a:p>
          <a:p>
            <a:pPr marL="171450" indent="-171450">
              <a:buFont typeface="Wingdings" panose="05000000000000000000" pitchFamily="2" charset="2"/>
              <a:buChar char="§"/>
            </a:pPr>
            <a:r>
              <a:rPr lang="it-IT" sz="1400" dirty="0" err="1" smtClean="0">
                <a:latin typeface="Arial Narrow" panose="020B0606020202030204" pitchFamily="34" charset="0"/>
              </a:rPr>
              <a:t>Sharing</a:t>
            </a:r>
            <a:r>
              <a:rPr lang="it-IT" sz="1400" dirty="0" smtClean="0">
                <a:latin typeface="Arial Narrow" panose="020B0606020202030204" pitchFamily="34" charset="0"/>
              </a:rPr>
              <a:t> economy (</a:t>
            </a:r>
            <a:r>
              <a:rPr lang="en-US" sz="1400" dirty="0" smtClean="0">
                <a:latin typeface="Arial Narrow" panose="020B0606020202030204" pitchFamily="34" charset="0"/>
              </a:rPr>
              <a:t>Remanufacturing, second </a:t>
            </a:r>
            <a:r>
              <a:rPr lang="en-US" sz="1400" dirty="0">
                <a:latin typeface="Arial Narrow" panose="020B0606020202030204" pitchFamily="34" charset="0"/>
              </a:rPr>
              <a:t>hand </a:t>
            </a:r>
            <a:r>
              <a:rPr lang="en-US" sz="1400" dirty="0" smtClean="0">
                <a:latin typeface="Arial Narrow" panose="020B0606020202030204" pitchFamily="34" charset="0"/>
              </a:rPr>
              <a:t>products, from </a:t>
            </a:r>
            <a:r>
              <a:rPr lang="en-US" sz="1400" dirty="0">
                <a:latin typeface="Arial Narrow" panose="020B0606020202030204" pitchFamily="34" charset="0"/>
              </a:rPr>
              <a:t>goods posses to </a:t>
            </a:r>
            <a:r>
              <a:rPr lang="en-US" sz="1400" dirty="0" smtClean="0">
                <a:latin typeface="Arial Narrow" panose="020B0606020202030204" pitchFamily="34" charset="0"/>
              </a:rPr>
              <a:t>services)</a:t>
            </a:r>
            <a:endParaRPr lang="en-US" sz="1400" dirty="0">
              <a:latin typeface="Arial Narrow" panose="020B0606020202030204" pitchFamily="34" charset="0"/>
            </a:endParaRPr>
          </a:p>
          <a:p>
            <a:pPr marL="171450" indent="-171450">
              <a:buFont typeface="Wingdings" panose="05000000000000000000" pitchFamily="2" charset="2"/>
              <a:buChar char="§"/>
            </a:pPr>
            <a:r>
              <a:rPr lang="it-IT" sz="1400" dirty="0" smtClean="0">
                <a:latin typeface="Arial Narrow" panose="020B0606020202030204" pitchFamily="34" charset="0"/>
              </a:rPr>
              <a:t>Waste management</a:t>
            </a:r>
          </a:p>
          <a:p>
            <a:pPr marL="171450" indent="-171450">
              <a:buFont typeface="Wingdings" panose="05000000000000000000" pitchFamily="2" charset="2"/>
              <a:buChar char="§"/>
            </a:pPr>
            <a:r>
              <a:rPr lang="en-US" sz="1400" dirty="0">
                <a:latin typeface="Arial Narrow" panose="020B0606020202030204" pitchFamily="34" charset="0"/>
              </a:rPr>
              <a:t>Urban mining/landfill mining</a:t>
            </a:r>
          </a:p>
          <a:p>
            <a:pPr marL="171450" indent="-171450">
              <a:buFont typeface="Wingdings" panose="05000000000000000000" pitchFamily="2" charset="2"/>
              <a:buChar char="§"/>
            </a:pPr>
            <a:r>
              <a:rPr lang="en-US" sz="1400" dirty="0">
                <a:latin typeface="Arial Narrow" panose="020B0606020202030204" pitchFamily="34" charset="0"/>
              </a:rPr>
              <a:t>Reuse/Remanufacture/Recycling</a:t>
            </a:r>
          </a:p>
        </p:txBody>
      </p:sp>
      <p:sp>
        <p:nvSpPr>
          <p:cNvPr id="23" name="Rettangolo 22"/>
          <p:cNvSpPr/>
          <p:nvPr/>
        </p:nvSpPr>
        <p:spPr>
          <a:xfrm>
            <a:off x="47625" y="3027143"/>
            <a:ext cx="3790950" cy="1800000"/>
          </a:xfrm>
          <a:prstGeom prst="rect">
            <a:avLst/>
          </a:prstGeom>
          <a:solidFill>
            <a:srgbClr val="CC0066"/>
          </a:solidFill>
          <a:ln w="28575">
            <a:solidFill>
              <a:srgbClr val="FF99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err="1" smtClean="0">
                <a:latin typeface="Arial Narrow" panose="020B0606020202030204" pitchFamily="34" charset="0"/>
              </a:rPr>
              <a:t>Process</a:t>
            </a:r>
            <a:r>
              <a:rPr lang="it-IT" b="1" dirty="0" smtClean="0">
                <a:latin typeface="Arial Narrow" panose="020B0606020202030204" pitchFamily="34" charset="0"/>
              </a:rPr>
              <a:t> Eco-</a:t>
            </a:r>
            <a:r>
              <a:rPr lang="it-IT" b="1" dirty="0" err="1" smtClean="0">
                <a:latin typeface="Arial Narrow" panose="020B0606020202030204" pitchFamily="34" charset="0"/>
              </a:rPr>
              <a:t>Innovation</a:t>
            </a:r>
            <a:endParaRPr lang="it-IT" b="1" dirty="0" smtClean="0">
              <a:latin typeface="Arial Narrow" panose="020B0606020202030204" pitchFamily="34" charset="0"/>
            </a:endParaRPr>
          </a:p>
          <a:p>
            <a:pPr algn="ctr"/>
            <a:endParaRPr lang="it-IT" sz="1000" b="1" dirty="0">
              <a:latin typeface="Arial Narrow" panose="020B0606020202030204" pitchFamily="34" charset="0"/>
            </a:endParaRPr>
          </a:p>
          <a:p>
            <a:pPr marL="171450" indent="-171450">
              <a:buFont typeface="Wingdings" panose="05000000000000000000" pitchFamily="2" charset="2"/>
              <a:buChar char="§"/>
            </a:pPr>
            <a:r>
              <a:rPr lang="en-US" sz="1400" dirty="0">
                <a:latin typeface="Arial Narrow" panose="020B0606020202030204" pitchFamily="34" charset="0"/>
              </a:rPr>
              <a:t>Low resource </a:t>
            </a:r>
            <a:r>
              <a:rPr lang="en-US" sz="1400" dirty="0" smtClean="0">
                <a:latin typeface="Arial Narrow" panose="020B0606020202030204" pitchFamily="34" charset="0"/>
              </a:rPr>
              <a:t>consumption</a:t>
            </a:r>
          </a:p>
          <a:p>
            <a:pPr marL="171450" indent="-171450">
              <a:buFont typeface="Wingdings" panose="05000000000000000000" pitchFamily="2" charset="2"/>
              <a:buChar char="§"/>
            </a:pPr>
            <a:r>
              <a:rPr lang="en-US" sz="1400" dirty="0" smtClean="0">
                <a:latin typeface="Arial Narrow" panose="020B0606020202030204" pitchFamily="34" charset="0"/>
              </a:rPr>
              <a:t>Low energy consumption</a:t>
            </a:r>
          </a:p>
          <a:p>
            <a:pPr marL="171450" indent="-171450">
              <a:buFont typeface="Wingdings" panose="05000000000000000000" pitchFamily="2" charset="2"/>
              <a:buChar char="§"/>
            </a:pPr>
            <a:r>
              <a:rPr lang="en-US" sz="1400" dirty="0" smtClean="0">
                <a:latin typeface="Arial Narrow" panose="020B0606020202030204" pitchFamily="34" charset="0"/>
              </a:rPr>
              <a:t>Low </a:t>
            </a:r>
            <a:r>
              <a:rPr lang="en-US" sz="1400" dirty="0">
                <a:latin typeface="Arial Narrow" panose="020B0606020202030204" pitchFamily="34" charset="0"/>
              </a:rPr>
              <a:t>emissions</a:t>
            </a:r>
          </a:p>
          <a:p>
            <a:pPr marL="171450" indent="-171450">
              <a:buFont typeface="Wingdings" panose="05000000000000000000" pitchFamily="2" charset="2"/>
              <a:buChar char="§"/>
            </a:pPr>
            <a:r>
              <a:rPr lang="en-US" sz="1400" dirty="0">
                <a:latin typeface="Arial Narrow" panose="020B0606020202030204" pitchFamily="34" charset="0"/>
              </a:rPr>
              <a:t>Clean </a:t>
            </a:r>
            <a:r>
              <a:rPr lang="en-US" sz="1400" dirty="0" smtClean="0">
                <a:latin typeface="Arial Narrow" panose="020B0606020202030204" pitchFamily="34" charset="0"/>
              </a:rPr>
              <a:t>technologies</a:t>
            </a:r>
          </a:p>
          <a:p>
            <a:pPr marL="171450" indent="-171450">
              <a:buFont typeface="Wingdings" panose="05000000000000000000" pitchFamily="2" charset="2"/>
              <a:buChar char="§"/>
            </a:pPr>
            <a:r>
              <a:rPr lang="en-US" sz="1400" dirty="0" smtClean="0">
                <a:latin typeface="Arial Narrow" panose="020B0606020202030204" pitchFamily="34" charset="0"/>
              </a:rPr>
              <a:t>Lean technologies</a:t>
            </a:r>
            <a:endParaRPr lang="en-US" sz="1400" dirty="0">
              <a:latin typeface="Arial Narrow" panose="020B0606020202030204" pitchFamily="34" charset="0"/>
            </a:endParaRP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4299" y="1686700"/>
            <a:ext cx="4941988" cy="4383902"/>
          </a:xfrm>
          <a:prstGeom prst="rect">
            <a:avLst/>
          </a:prstGeom>
          <a:effectLst>
            <a:outerShdw blurRad="292100" dist="38100" algn="l" rotWithShape="0">
              <a:prstClr val="black">
                <a:alpha val="24000"/>
              </a:prstClr>
            </a:outerShdw>
          </a:effectLst>
        </p:spPr>
      </p:pic>
    </p:spTree>
    <p:extLst>
      <p:ext uri="{BB962C8B-B14F-4D97-AF65-F5344CB8AC3E}">
        <p14:creationId xmlns:p14="http://schemas.microsoft.com/office/powerpoint/2010/main" val="42807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5" name="Rettangolo 4"/>
          <p:cNvSpPr/>
          <p:nvPr/>
        </p:nvSpPr>
        <p:spPr>
          <a:xfrm>
            <a:off x="238125" y="3172175"/>
            <a:ext cx="8658226" cy="1046440"/>
          </a:xfrm>
          <a:prstGeom prst="rect">
            <a:avLst/>
          </a:prstGeom>
          <a:solidFill>
            <a:schemeClr val="accent5">
              <a:lumMod val="20000"/>
              <a:lumOff val="80000"/>
            </a:schemeClr>
          </a:solidFill>
        </p:spPr>
        <p:txBody>
          <a:bodyPr wrap="square">
            <a:spAutoFit/>
          </a:bodyPr>
          <a:lstStyle/>
          <a:p>
            <a:r>
              <a:rPr lang="en-US" sz="1600" dirty="0" smtClean="0">
                <a:latin typeface="Arial Narrow" panose="020B0606020202030204" pitchFamily="34" charset="0"/>
              </a:rPr>
              <a:t>“…</a:t>
            </a:r>
            <a:r>
              <a:rPr lang="en-US" sz="1600" dirty="0">
                <a:latin typeface="Arial Narrow" panose="020B0606020202030204" pitchFamily="34" charset="0"/>
              </a:rPr>
              <a:t>There are relationships between industries, sometimes simple, but often quite complex, which enter into and complicate the analysis. Chief among these is the phenomenon of industrial symbiosis. By this is meant the consorting together of two or more of dissimilar industries. …”.</a:t>
            </a:r>
          </a:p>
          <a:p>
            <a:r>
              <a:rPr lang="en-US" sz="1400" i="1" dirty="0" smtClean="0">
                <a:latin typeface="Arial Narrow" panose="020B0606020202030204" pitchFamily="34" charset="0"/>
              </a:rPr>
              <a:t>Renner</a:t>
            </a:r>
            <a:r>
              <a:rPr lang="en-US" sz="1400" i="1" dirty="0">
                <a:latin typeface="Arial Narrow" panose="020B0606020202030204" pitchFamily="34" charset="0"/>
              </a:rPr>
              <a:t>, Renner, G.T.. Geography of Industrial Localization. Economic Geography 23, no. 3: 167–189., </a:t>
            </a:r>
            <a:r>
              <a:rPr lang="en-US" sz="1400" i="1" dirty="0" smtClean="0">
                <a:latin typeface="Arial Narrow" panose="020B0606020202030204" pitchFamily="34" charset="0"/>
              </a:rPr>
              <a:t>1947</a:t>
            </a:r>
            <a:endParaRPr lang="en-US" sz="1400" i="1" dirty="0">
              <a:latin typeface="Arial Narrow" panose="020B0606020202030204" pitchFamily="34" charset="0"/>
            </a:endParaRPr>
          </a:p>
        </p:txBody>
      </p:sp>
      <p:sp>
        <p:nvSpPr>
          <p:cNvPr id="6" name="Rettangolo 5"/>
          <p:cNvSpPr/>
          <p:nvPr/>
        </p:nvSpPr>
        <p:spPr>
          <a:xfrm>
            <a:off x="238126" y="1258474"/>
            <a:ext cx="8658225" cy="1569660"/>
          </a:xfrm>
          <a:prstGeom prst="rect">
            <a:avLst/>
          </a:prstGeom>
          <a:solidFill>
            <a:schemeClr val="accent5">
              <a:lumMod val="60000"/>
              <a:lumOff val="40000"/>
            </a:schemeClr>
          </a:solidFill>
        </p:spPr>
        <p:txBody>
          <a:bodyPr wrap="square">
            <a:spAutoFit/>
          </a:bodyPr>
          <a:lstStyle/>
          <a:p>
            <a:pPr algn="ctr"/>
            <a:r>
              <a:rPr lang="it-IT" sz="2400" dirty="0" smtClean="0">
                <a:latin typeface="Arial Narrow" panose="020B0606020202030204" pitchFamily="34" charset="0"/>
              </a:rPr>
              <a:t>Industrial </a:t>
            </a:r>
            <a:r>
              <a:rPr lang="it-IT" sz="2400" dirty="0" err="1" smtClean="0">
                <a:latin typeface="Arial Narrow" panose="020B0606020202030204" pitchFamily="34" charset="0"/>
              </a:rPr>
              <a:t>symbiosis</a:t>
            </a:r>
            <a:r>
              <a:rPr lang="it-IT" sz="2400" dirty="0" smtClean="0">
                <a:latin typeface="Arial Narrow" panose="020B0606020202030204" pitchFamily="34" charset="0"/>
              </a:rPr>
              <a:t> </a:t>
            </a:r>
            <a:r>
              <a:rPr lang="it-IT" sz="2400" dirty="0" err="1" smtClean="0">
                <a:latin typeface="Arial Narrow" panose="020B0606020202030204" pitchFamily="34" charset="0"/>
              </a:rPr>
              <a:t>is</a:t>
            </a:r>
            <a:r>
              <a:rPr lang="it-IT" sz="2400" dirty="0" smtClean="0">
                <a:latin typeface="Arial Narrow" panose="020B0606020202030204" pitchFamily="34" charset="0"/>
              </a:rPr>
              <a:t> a </a:t>
            </a:r>
            <a:r>
              <a:rPr lang="it-IT" sz="2400" dirty="0" err="1" smtClean="0">
                <a:latin typeface="Arial Narrow" panose="020B0606020202030204" pitchFamily="34" charset="0"/>
              </a:rPr>
              <a:t>strategy</a:t>
            </a:r>
            <a:r>
              <a:rPr lang="it-IT" sz="2400" dirty="0" smtClean="0">
                <a:latin typeface="Arial Narrow" panose="020B0606020202030204" pitchFamily="34" charset="0"/>
              </a:rPr>
              <a:t> </a:t>
            </a:r>
            <a:r>
              <a:rPr lang="it-IT" sz="2400" dirty="0" err="1" smtClean="0">
                <a:latin typeface="Arial Narrow" panose="020B0606020202030204" pitchFamily="34" charset="0"/>
              </a:rPr>
              <a:t>aiming</a:t>
            </a:r>
            <a:r>
              <a:rPr lang="it-IT" sz="2400" dirty="0" smtClean="0">
                <a:latin typeface="Arial Narrow" panose="020B0606020202030204" pitchFamily="34" charset="0"/>
              </a:rPr>
              <a:t> </a:t>
            </a:r>
            <a:r>
              <a:rPr lang="it-IT" sz="2400" dirty="0" err="1" smtClean="0">
                <a:latin typeface="Arial Narrow" panose="020B0606020202030204" pitchFamily="34" charset="0"/>
              </a:rPr>
              <a:t>at</a:t>
            </a:r>
            <a:r>
              <a:rPr lang="it-IT" sz="2400" dirty="0" smtClean="0">
                <a:latin typeface="Arial Narrow" panose="020B0606020202030204" pitchFamily="34" charset="0"/>
              </a:rPr>
              <a:t> the </a:t>
            </a:r>
            <a:r>
              <a:rPr lang="it-IT" sz="2400" dirty="0" err="1" smtClean="0">
                <a:latin typeface="Arial Narrow" panose="020B0606020202030204" pitchFamily="34" charset="0"/>
              </a:rPr>
              <a:t>efficient</a:t>
            </a:r>
            <a:r>
              <a:rPr lang="it-IT" sz="2400" dirty="0" smtClean="0">
                <a:latin typeface="Arial Narrow" panose="020B0606020202030204" pitchFamily="34" charset="0"/>
              </a:rPr>
              <a:t> and </a:t>
            </a:r>
            <a:r>
              <a:rPr lang="it-IT" sz="2400" dirty="0" err="1" smtClean="0">
                <a:latin typeface="Arial Narrow" panose="020B0606020202030204" pitchFamily="34" charset="0"/>
              </a:rPr>
              <a:t>optimal</a:t>
            </a:r>
            <a:r>
              <a:rPr lang="it-IT" sz="2400" dirty="0" smtClean="0">
                <a:latin typeface="Arial Narrow" panose="020B0606020202030204" pitchFamily="34" charset="0"/>
              </a:rPr>
              <a:t> use of </a:t>
            </a:r>
            <a:r>
              <a:rPr lang="it-IT" sz="2400" dirty="0" err="1" smtClean="0">
                <a:latin typeface="Arial Narrow" panose="020B0606020202030204" pitchFamily="34" charset="0"/>
              </a:rPr>
              <a:t>resources</a:t>
            </a:r>
            <a:r>
              <a:rPr lang="it-IT" sz="2400" dirty="0" smtClean="0">
                <a:latin typeface="Arial Narrow" panose="020B0606020202030204" pitchFamily="34" charset="0"/>
              </a:rPr>
              <a:t> (</a:t>
            </a:r>
            <a:r>
              <a:rPr lang="it-IT" sz="2400" dirty="0" err="1" smtClean="0">
                <a:latin typeface="Arial Narrow" panose="020B0606020202030204" pitchFamily="34" charset="0"/>
              </a:rPr>
              <a:t>materials</a:t>
            </a:r>
            <a:r>
              <a:rPr lang="it-IT" sz="2400" dirty="0" smtClean="0">
                <a:latin typeface="Arial Narrow" panose="020B0606020202030204" pitchFamily="34" charset="0"/>
              </a:rPr>
              <a:t>, </a:t>
            </a:r>
            <a:r>
              <a:rPr lang="it-IT" sz="2400" dirty="0" err="1" smtClean="0">
                <a:latin typeface="Arial Narrow" panose="020B0606020202030204" pitchFamily="34" charset="0"/>
              </a:rPr>
              <a:t>energy</a:t>
            </a:r>
            <a:r>
              <a:rPr lang="it-IT" sz="2400" dirty="0" smtClean="0">
                <a:latin typeface="Arial Narrow" panose="020B0606020202030204" pitchFamily="34" charset="0"/>
              </a:rPr>
              <a:t>, water, expertise, etc.) </a:t>
            </a:r>
            <a:r>
              <a:rPr lang="it-IT" sz="2400" dirty="0" err="1" smtClean="0">
                <a:latin typeface="Arial Narrow" panose="020B0606020202030204" pitchFamily="34" charset="0"/>
              </a:rPr>
              <a:t>among</a:t>
            </a:r>
            <a:r>
              <a:rPr lang="it-IT" sz="2400" dirty="0" smtClean="0">
                <a:latin typeface="Arial Narrow" panose="020B0606020202030204" pitchFamily="34" charset="0"/>
              </a:rPr>
              <a:t> companies. </a:t>
            </a:r>
            <a:r>
              <a:rPr lang="it-IT" sz="2400" dirty="0" err="1" smtClean="0">
                <a:latin typeface="Arial Narrow" panose="020B0606020202030204" pitchFamily="34" charset="0"/>
              </a:rPr>
              <a:t>Mutual</a:t>
            </a:r>
            <a:r>
              <a:rPr lang="it-IT" sz="2400" dirty="0" smtClean="0">
                <a:latin typeface="Arial Narrow" panose="020B0606020202030204" pitchFamily="34" charset="0"/>
              </a:rPr>
              <a:t> benefits and competitive </a:t>
            </a:r>
            <a:r>
              <a:rPr lang="it-IT" sz="2400" dirty="0" err="1" smtClean="0">
                <a:latin typeface="Arial Narrow" panose="020B0606020202030204" pitchFamily="34" charset="0"/>
              </a:rPr>
              <a:t>advantages</a:t>
            </a:r>
            <a:r>
              <a:rPr lang="it-IT" sz="2400" dirty="0" smtClean="0">
                <a:latin typeface="Arial Narrow" panose="020B0606020202030204" pitchFamily="34" charset="0"/>
              </a:rPr>
              <a:t> </a:t>
            </a:r>
            <a:r>
              <a:rPr lang="it-IT" sz="2400" dirty="0" err="1" smtClean="0">
                <a:latin typeface="Arial Narrow" panose="020B0606020202030204" pitchFamily="34" charset="0"/>
              </a:rPr>
              <a:t>arise</a:t>
            </a:r>
            <a:r>
              <a:rPr lang="it-IT" sz="2400" dirty="0" smtClean="0">
                <a:latin typeface="Arial Narrow" panose="020B0606020202030204" pitchFamily="34" charset="0"/>
              </a:rPr>
              <a:t> for companies </a:t>
            </a:r>
            <a:r>
              <a:rPr lang="it-IT" sz="2400" dirty="0" err="1" smtClean="0">
                <a:latin typeface="Arial Narrow" panose="020B0606020202030204" pitchFamily="34" charset="0"/>
              </a:rPr>
              <a:t>implementing</a:t>
            </a:r>
            <a:r>
              <a:rPr lang="it-IT" sz="2400" dirty="0" smtClean="0">
                <a:latin typeface="Arial Narrow" panose="020B0606020202030204" pitchFamily="34" charset="0"/>
              </a:rPr>
              <a:t> industrial </a:t>
            </a:r>
            <a:r>
              <a:rPr lang="it-IT" sz="2400" dirty="0" err="1" smtClean="0">
                <a:latin typeface="Arial Narrow" panose="020B0606020202030204" pitchFamily="34" charset="0"/>
              </a:rPr>
              <a:t>symbiosis</a:t>
            </a:r>
            <a:endParaRPr lang="it-IT" sz="2400" dirty="0">
              <a:latin typeface="Arial Narrow" panose="020B0606020202030204" pitchFamily="34" charset="0"/>
            </a:endParaRPr>
          </a:p>
        </p:txBody>
      </p:sp>
      <p:sp>
        <p:nvSpPr>
          <p:cNvPr id="13" name="Rettangolo 12"/>
          <p:cNvSpPr/>
          <p:nvPr/>
        </p:nvSpPr>
        <p:spPr>
          <a:xfrm>
            <a:off x="238125" y="4626019"/>
            <a:ext cx="8658226" cy="1046440"/>
          </a:xfrm>
          <a:prstGeom prst="rect">
            <a:avLst/>
          </a:prstGeom>
          <a:solidFill>
            <a:schemeClr val="accent5">
              <a:lumMod val="20000"/>
              <a:lumOff val="80000"/>
            </a:schemeClr>
          </a:solidFill>
        </p:spPr>
        <p:txBody>
          <a:bodyPr wrap="square">
            <a:spAutoFit/>
          </a:bodyPr>
          <a:lstStyle/>
          <a:p>
            <a:r>
              <a:rPr lang="en-US" sz="1600" dirty="0" smtClean="0">
                <a:latin typeface="Arial Narrow" panose="020B0606020202030204" pitchFamily="34" charset="0"/>
              </a:rPr>
              <a:t>“</a:t>
            </a:r>
            <a:r>
              <a:rPr lang="en-US" sz="1600" dirty="0">
                <a:latin typeface="Arial Narrow" panose="020B0606020202030204" pitchFamily="34" charset="0"/>
              </a:rPr>
              <a:t>Industrial symbiosis engages traditionally separate industries and other </a:t>
            </a:r>
            <a:r>
              <a:rPr lang="en-US" sz="1600" dirty="0" err="1">
                <a:latin typeface="Arial Narrow" panose="020B0606020202030204" pitchFamily="34" charset="0"/>
              </a:rPr>
              <a:t>organisations</a:t>
            </a:r>
            <a:r>
              <a:rPr lang="en-US" sz="1600" dirty="0">
                <a:latin typeface="Arial Narrow" panose="020B0606020202030204" pitchFamily="34" charset="0"/>
              </a:rPr>
              <a:t> in a network to foster innovative strategies for more sustainable resource use (including materials, energy, water, assets, expertise, logistics etc.)..…..”</a:t>
            </a:r>
          </a:p>
          <a:p>
            <a:r>
              <a:rPr lang="en-US" sz="1400" i="1" dirty="0" smtClean="0">
                <a:latin typeface="Arial Narrow" panose="020B0606020202030204" pitchFamily="34" charset="0"/>
              </a:rPr>
              <a:t>Lombardi </a:t>
            </a:r>
            <a:r>
              <a:rPr lang="en-US" sz="1400" i="1" dirty="0">
                <a:latin typeface="Arial Narrow" panose="020B0606020202030204" pitchFamily="34" charset="0"/>
              </a:rPr>
              <a:t>&amp; </a:t>
            </a:r>
            <a:r>
              <a:rPr lang="en-US" sz="1400" i="1" dirty="0" err="1">
                <a:latin typeface="Arial Narrow" panose="020B0606020202030204" pitchFamily="34" charset="0"/>
              </a:rPr>
              <a:t>Laybourn</a:t>
            </a:r>
            <a:r>
              <a:rPr lang="en-US" sz="1400" i="1" dirty="0">
                <a:latin typeface="Arial Narrow" panose="020B0606020202030204" pitchFamily="34" charset="0"/>
              </a:rPr>
              <a:t>, NISP</a:t>
            </a:r>
            <a:endParaRPr lang="it-IT" sz="1400" i="1" dirty="0" smtClean="0">
              <a:latin typeface="Arial Narrow" panose="020B0606020202030204" pitchFamily="34" charset="0"/>
            </a:endParaRPr>
          </a:p>
        </p:txBody>
      </p:sp>
      <p:sp>
        <p:nvSpPr>
          <p:cNvPr id="11" name="Titolo 1"/>
          <p:cNvSpPr>
            <a:spLocks noGrp="1"/>
          </p:cNvSpPr>
          <p:nvPr>
            <p:ph type="title"/>
          </p:nvPr>
        </p:nvSpPr>
        <p:spPr>
          <a:xfrm>
            <a:off x="413414" y="257636"/>
            <a:ext cx="8229600" cy="492443"/>
          </a:xfrm>
        </p:spPr>
        <p:txBody>
          <a:bodyPr/>
          <a:lstStyle/>
          <a:p>
            <a:r>
              <a:rPr lang="it-IT" sz="3200" dirty="0" smtClean="0"/>
              <a:t>Industrial </a:t>
            </a:r>
            <a:r>
              <a:rPr lang="it-IT" sz="3200" dirty="0" err="1" smtClean="0"/>
              <a:t>symbiosis</a:t>
            </a:r>
            <a:endParaRPr lang="it-IT" sz="3200" dirty="0"/>
          </a:p>
        </p:txBody>
      </p:sp>
      <p:sp>
        <p:nvSpPr>
          <p:cNvPr id="9" name="CasellaDiTesto 8"/>
          <p:cNvSpPr txBox="1"/>
          <p:nvPr/>
        </p:nvSpPr>
        <p:spPr>
          <a:xfrm>
            <a:off x="4722943" y="5822684"/>
            <a:ext cx="4173408" cy="830997"/>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p:spPr>
        <p:txBody>
          <a:bodyPr vert="horz" wrap="square" lIns="91440" tIns="0" rIns="91440" bIns="0" rtlCol="0">
            <a:spAutoFit/>
          </a:bodyPr>
          <a:lstStyle/>
          <a:p>
            <a:r>
              <a:rPr lang="it-IT" dirty="0" smtClean="0"/>
              <a:t>In </a:t>
            </a:r>
            <a:r>
              <a:rPr lang="it-IT" dirty="0" err="1" smtClean="0"/>
              <a:t>Italy</a:t>
            </a:r>
            <a:r>
              <a:rPr lang="it-IT" dirty="0" smtClean="0"/>
              <a:t> over 180 </a:t>
            </a:r>
            <a:r>
              <a:rPr lang="it-IT" dirty="0" err="1" smtClean="0"/>
              <a:t>milion</a:t>
            </a:r>
            <a:r>
              <a:rPr lang="it-IT" dirty="0" smtClean="0"/>
              <a:t> </a:t>
            </a:r>
            <a:r>
              <a:rPr lang="it-IT" dirty="0" err="1" smtClean="0"/>
              <a:t>tons</a:t>
            </a:r>
            <a:r>
              <a:rPr lang="it-IT" dirty="0" smtClean="0"/>
              <a:t> of </a:t>
            </a:r>
            <a:r>
              <a:rPr lang="it-IT" dirty="0" err="1" smtClean="0"/>
              <a:t>waste</a:t>
            </a:r>
            <a:r>
              <a:rPr lang="it-IT" dirty="0" smtClean="0"/>
              <a:t>/</a:t>
            </a:r>
            <a:r>
              <a:rPr lang="it-IT" dirty="0" err="1" smtClean="0"/>
              <a:t>year</a:t>
            </a:r>
            <a:r>
              <a:rPr lang="it-IT" dirty="0" smtClean="0"/>
              <a:t> are </a:t>
            </a:r>
            <a:r>
              <a:rPr lang="it-IT" dirty="0" err="1" smtClean="0"/>
              <a:t>produced</a:t>
            </a:r>
            <a:r>
              <a:rPr lang="it-IT" dirty="0" smtClean="0"/>
              <a:t>, 80% of </a:t>
            </a:r>
            <a:r>
              <a:rPr lang="it-IT" dirty="0" err="1" smtClean="0"/>
              <a:t>these</a:t>
            </a:r>
            <a:r>
              <a:rPr lang="it-IT" dirty="0" smtClean="0"/>
              <a:t> are </a:t>
            </a:r>
            <a:r>
              <a:rPr lang="it-IT" dirty="0" err="1" smtClean="0"/>
              <a:t>not</a:t>
            </a:r>
            <a:r>
              <a:rPr lang="it-IT" dirty="0" smtClean="0"/>
              <a:t> </a:t>
            </a:r>
            <a:r>
              <a:rPr lang="it-IT" dirty="0" err="1" smtClean="0"/>
              <a:t>dangerous</a:t>
            </a:r>
            <a:r>
              <a:rPr lang="it-IT" dirty="0" smtClean="0"/>
              <a:t> industrial </a:t>
            </a:r>
            <a:r>
              <a:rPr lang="it-IT" dirty="0" err="1" smtClean="0"/>
              <a:t>waste</a:t>
            </a:r>
            <a:endParaRPr lang="it-IT" dirty="0" smtClean="0"/>
          </a:p>
        </p:txBody>
      </p:sp>
    </p:spTree>
    <p:extLst>
      <p:ext uri="{BB962C8B-B14F-4D97-AF65-F5344CB8AC3E}">
        <p14:creationId xmlns:p14="http://schemas.microsoft.com/office/powerpoint/2010/main" val="4014043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11" name="Titolo 1"/>
          <p:cNvSpPr>
            <a:spLocks noGrp="1"/>
          </p:cNvSpPr>
          <p:nvPr>
            <p:ph type="title"/>
          </p:nvPr>
        </p:nvSpPr>
        <p:spPr>
          <a:xfrm>
            <a:off x="413414" y="257636"/>
            <a:ext cx="8229600" cy="492443"/>
          </a:xfrm>
        </p:spPr>
        <p:txBody>
          <a:bodyPr/>
          <a:lstStyle/>
          <a:p>
            <a:r>
              <a:rPr lang="it-IT" sz="3200" dirty="0" smtClean="0"/>
              <a:t>Industrial </a:t>
            </a:r>
            <a:r>
              <a:rPr lang="it-IT" sz="3200" dirty="0" err="1" smtClean="0"/>
              <a:t>symbiosis</a:t>
            </a:r>
            <a:endParaRPr lang="it-IT" sz="3200" dirty="0"/>
          </a:p>
        </p:txBody>
      </p:sp>
      <p:pic>
        <p:nvPicPr>
          <p:cNvPr id="7" name="Picture 2" descr="C:\Users\Enea1\Documents\ENEA 2015-2016\ECOMONDO2017\Schema_simbiosi_pannello_ecomondo_20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166" y="1046858"/>
            <a:ext cx="7099005" cy="2885223"/>
          </a:xfrm>
          <a:prstGeom prst="rect">
            <a:avLst/>
          </a:prstGeom>
          <a:solidFill>
            <a:schemeClr val="bg1"/>
          </a:solidFill>
          <a:extLst/>
        </p:spPr>
      </p:pic>
      <p:sp>
        <p:nvSpPr>
          <p:cNvPr id="5" name="Rettangolo 4"/>
          <p:cNvSpPr/>
          <p:nvPr/>
        </p:nvSpPr>
        <p:spPr>
          <a:xfrm>
            <a:off x="2114862" y="4125827"/>
            <a:ext cx="6781800" cy="830997"/>
          </a:xfrm>
          <a:prstGeom prst="rect">
            <a:avLst/>
          </a:prstGeom>
          <a:solidFill>
            <a:schemeClr val="accent5">
              <a:lumMod val="20000"/>
              <a:lumOff val="80000"/>
            </a:schemeClr>
          </a:solidFill>
        </p:spPr>
        <p:txBody>
          <a:bodyPr wrap="square">
            <a:spAutoFit/>
          </a:bodyPr>
          <a:lstStyle/>
          <a:p>
            <a:pPr marL="228600" indent="-228600">
              <a:buFont typeface="+mj-lt"/>
              <a:buAutoNum type="arabicPeriod"/>
            </a:pPr>
            <a:r>
              <a:rPr lang="it-IT" sz="1600" dirty="0" err="1" smtClean="0">
                <a:latin typeface="Arial Narrow" panose="020B0606020202030204" pitchFamily="34" charset="0"/>
              </a:rPr>
              <a:t>Reduced</a:t>
            </a:r>
            <a:r>
              <a:rPr lang="it-IT" sz="1600" dirty="0" smtClean="0">
                <a:latin typeface="Arial Narrow" panose="020B0606020202030204" pitchFamily="34" charset="0"/>
              </a:rPr>
              <a:t> </a:t>
            </a:r>
            <a:r>
              <a:rPr lang="it-IT" sz="1600" dirty="0" err="1" smtClean="0">
                <a:latin typeface="Arial Narrow" panose="020B0606020202030204" pitchFamily="34" charset="0"/>
              </a:rPr>
              <a:t>costs</a:t>
            </a:r>
            <a:r>
              <a:rPr lang="it-IT" sz="1600" dirty="0" smtClean="0">
                <a:latin typeface="Arial Narrow" panose="020B0606020202030204" pitchFamily="34" charset="0"/>
              </a:rPr>
              <a:t> for </a:t>
            </a:r>
            <a:r>
              <a:rPr lang="it-IT" sz="1600" dirty="0" err="1" smtClean="0">
                <a:latin typeface="Arial Narrow" panose="020B0606020202030204" pitchFamily="34" charset="0"/>
              </a:rPr>
              <a:t>raw</a:t>
            </a:r>
            <a:r>
              <a:rPr lang="it-IT" sz="1600" dirty="0" smtClean="0">
                <a:latin typeface="Arial Narrow" panose="020B0606020202030204" pitchFamily="34" charset="0"/>
              </a:rPr>
              <a:t> </a:t>
            </a:r>
            <a:r>
              <a:rPr lang="it-IT" sz="1600" dirty="0" err="1" smtClean="0">
                <a:latin typeface="Arial Narrow" panose="020B0606020202030204" pitchFamily="34" charset="0"/>
              </a:rPr>
              <a:t>materials</a:t>
            </a:r>
            <a:r>
              <a:rPr lang="it-IT" sz="1600" dirty="0" smtClean="0">
                <a:latin typeface="Arial Narrow" panose="020B0606020202030204" pitchFamily="34" charset="0"/>
              </a:rPr>
              <a:t> </a:t>
            </a:r>
            <a:r>
              <a:rPr lang="it-IT" sz="1600" dirty="0" err="1" smtClean="0">
                <a:latin typeface="Arial Narrow" panose="020B0606020202030204" pitchFamily="34" charset="0"/>
              </a:rPr>
              <a:t>supply</a:t>
            </a:r>
            <a:r>
              <a:rPr lang="it-IT" sz="1600" dirty="0" smtClean="0">
                <a:latin typeface="Arial Narrow" panose="020B0606020202030204" pitchFamily="34" charset="0"/>
              </a:rPr>
              <a:t> and for </a:t>
            </a:r>
            <a:r>
              <a:rPr lang="it-IT" sz="1600" dirty="0" err="1" smtClean="0">
                <a:latin typeface="Arial Narrow" panose="020B0606020202030204" pitchFamily="34" charset="0"/>
              </a:rPr>
              <a:t>waste</a:t>
            </a:r>
            <a:r>
              <a:rPr lang="it-IT" sz="1600" dirty="0" smtClean="0">
                <a:latin typeface="Arial Narrow" panose="020B0606020202030204" pitchFamily="34" charset="0"/>
              </a:rPr>
              <a:t> </a:t>
            </a:r>
            <a:r>
              <a:rPr lang="it-IT" sz="1600" dirty="0" err="1" smtClean="0">
                <a:latin typeface="Arial Narrow" panose="020B0606020202030204" pitchFamily="34" charset="0"/>
              </a:rPr>
              <a:t>disposal</a:t>
            </a:r>
            <a:r>
              <a:rPr lang="it-IT" sz="1600" dirty="0" smtClean="0">
                <a:latin typeface="Arial Narrow" panose="020B0606020202030204" pitchFamily="34" charset="0"/>
              </a:rPr>
              <a:t> and management</a:t>
            </a:r>
          </a:p>
          <a:p>
            <a:pPr marL="228600" indent="-228600">
              <a:buFont typeface="+mj-lt"/>
              <a:buAutoNum type="arabicPeriod"/>
            </a:pPr>
            <a:r>
              <a:rPr lang="it-IT" sz="1600" dirty="0" smtClean="0">
                <a:latin typeface="Arial Narrow" panose="020B0606020202030204" pitchFamily="34" charset="0"/>
              </a:rPr>
              <a:t>New business network</a:t>
            </a:r>
          </a:p>
          <a:p>
            <a:pPr marL="228600" indent="-228600">
              <a:buFont typeface="+mj-lt"/>
              <a:buAutoNum type="arabicPeriod"/>
            </a:pPr>
            <a:r>
              <a:rPr lang="it-IT" sz="1600" dirty="0" smtClean="0">
                <a:latin typeface="Arial Narrow" panose="020B0606020202030204" pitchFamily="34" charset="0"/>
              </a:rPr>
              <a:t>New market </a:t>
            </a:r>
            <a:r>
              <a:rPr lang="it-IT" sz="1600" dirty="0" err="1" smtClean="0">
                <a:latin typeface="Arial Narrow" panose="020B0606020202030204" pitchFamily="34" charset="0"/>
              </a:rPr>
              <a:t>opportunities</a:t>
            </a:r>
            <a:endParaRPr lang="it-IT" sz="1600" dirty="0" smtClean="0">
              <a:latin typeface="Arial Narrow" panose="020B0606020202030204" pitchFamily="34" charset="0"/>
            </a:endParaRPr>
          </a:p>
        </p:txBody>
      </p:sp>
      <p:sp>
        <p:nvSpPr>
          <p:cNvPr id="6" name="Rettangolo 5"/>
          <p:cNvSpPr/>
          <p:nvPr/>
        </p:nvSpPr>
        <p:spPr>
          <a:xfrm>
            <a:off x="2114862" y="5942538"/>
            <a:ext cx="6782400" cy="584775"/>
          </a:xfrm>
          <a:prstGeom prst="rect">
            <a:avLst/>
          </a:prstGeom>
          <a:solidFill>
            <a:schemeClr val="accent5">
              <a:lumMod val="20000"/>
              <a:lumOff val="80000"/>
            </a:schemeClr>
          </a:solidFill>
        </p:spPr>
        <p:txBody>
          <a:bodyPr wrap="square">
            <a:spAutoFit/>
          </a:bodyPr>
          <a:lstStyle/>
          <a:p>
            <a:pPr marL="228600" indent="-228600">
              <a:buFont typeface="+mj-lt"/>
              <a:buAutoNum type="arabicPeriod"/>
            </a:pPr>
            <a:r>
              <a:rPr lang="it-IT" sz="1600" dirty="0" smtClean="0">
                <a:latin typeface="Arial Narrow" panose="020B0606020202030204" pitchFamily="34" charset="0"/>
              </a:rPr>
              <a:t>Job (so </a:t>
            </a:r>
            <a:r>
              <a:rPr lang="it-IT" sz="1600" dirty="0" err="1" smtClean="0">
                <a:latin typeface="Arial Narrow" panose="020B0606020202030204" pitchFamily="34" charset="0"/>
              </a:rPr>
              <a:t>called</a:t>
            </a:r>
            <a:r>
              <a:rPr lang="it-IT" sz="1600" dirty="0" smtClean="0">
                <a:latin typeface="Arial Narrow" panose="020B0606020202030204" pitchFamily="34" charset="0"/>
              </a:rPr>
              <a:t> «green </a:t>
            </a:r>
            <a:r>
              <a:rPr lang="it-IT" sz="1600" dirty="0" err="1" smtClean="0">
                <a:latin typeface="Arial Narrow" panose="020B0606020202030204" pitchFamily="34" charset="0"/>
              </a:rPr>
              <a:t>jobs</a:t>
            </a:r>
            <a:r>
              <a:rPr lang="it-IT" sz="1600" dirty="0" smtClean="0">
                <a:latin typeface="Arial Narrow" panose="020B0606020202030204" pitchFamily="34" charset="0"/>
              </a:rPr>
              <a:t>»)</a:t>
            </a:r>
          </a:p>
          <a:p>
            <a:pPr marL="228600" indent="-228600">
              <a:buFont typeface="+mj-lt"/>
              <a:buAutoNum type="arabicPeriod"/>
            </a:pPr>
            <a:r>
              <a:rPr lang="it-IT" sz="1600" dirty="0" smtClean="0">
                <a:latin typeface="Arial Narrow" panose="020B0606020202030204" pitchFamily="34" charset="0"/>
              </a:rPr>
              <a:t>Cultural </a:t>
            </a:r>
            <a:r>
              <a:rPr lang="it-IT" sz="1600" dirty="0" err="1" smtClean="0">
                <a:latin typeface="Arial Narrow" panose="020B0606020202030204" pitchFamily="34" charset="0"/>
              </a:rPr>
              <a:t>shift</a:t>
            </a:r>
            <a:r>
              <a:rPr lang="it-IT" sz="1600" dirty="0" smtClean="0">
                <a:latin typeface="Arial Narrow" panose="020B0606020202030204" pitchFamily="34" charset="0"/>
              </a:rPr>
              <a:t> (</a:t>
            </a:r>
            <a:r>
              <a:rPr lang="it-IT" sz="1600" dirty="0" err="1" smtClean="0">
                <a:latin typeface="Arial Narrow" panose="020B0606020202030204" pitchFamily="34" charset="0"/>
              </a:rPr>
              <a:t>sharing</a:t>
            </a:r>
            <a:r>
              <a:rPr lang="it-IT" sz="1600" dirty="0" smtClean="0">
                <a:latin typeface="Arial Narrow" panose="020B0606020202030204" pitchFamily="34" charset="0"/>
              </a:rPr>
              <a:t> economy)</a:t>
            </a:r>
            <a:endParaRPr lang="en-US" sz="1600" dirty="0">
              <a:latin typeface="Arial Narrow" panose="020B0606020202030204" pitchFamily="34" charset="0"/>
            </a:endParaRPr>
          </a:p>
        </p:txBody>
      </p:sp>
      <p:sp>
        <p:nvSpPr>
          <p:cNvPr id="8" name="CasellaDiTesto 9"/>
          <p:cNvSpPr txBox="1"/>
          <p:nvPr/>
        </p:nvSpPr>
        <p:spPr>
          <a:xfrm>
            <a:off x="413414" y="4227425"/>
            <a:ext cx="1566393" cy="615553"/>
          </a:xfrm>
          <a:prstGeom prst="rect">
            <a:avLst/>
          </a:prstGeom>
          <a:solidFill>
            <a:schemeClr val="accent5">
              <a:lumMod val="60000"/>
              <a:lumOff val="40000"/>
            </a:schemeClr>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dirty="0" smtClean="0">
                <a:latin typeface="Arial Narrow" panose="020B0606020202030204" pitchFamily="34" charset="0"/>
              </a:rPr>
              <a:t>Economic benefits</a:t>
            </a:r>
          </a:p>
        </p:txBody>
      </p:sp>
      <p:sp>
        <p:nvSpPr>
          <p:cNvPr id="9" name="Rettangolo 8"/>
          <p:cNvSpPr/>
          <p:nvPr/>
        </p:nvSpPr>
        <p:spPr>
          <a:xfrm>
            <a:off x="2114862" y="5030797"/>
            <a:ext cx="6781800" cy="830997"/>
          </a:xfrm>
          <a:prstGeom prst="rect">
            <a:avLst/>
          </a:prstGeom>
          <a:solidFill>
            <a:schemeClr val="accent5">
              <a:lumMod val="20000"/>
              <a:lumOff val="80000"/>
            </a:schemeClr>
          </a:solidFill>
        </p:spPr>
        <p:txBody>
          <a:bodyPr wrap="square">
            <a:spAutoFit/>
          </a:bodyPr>
          <a:lstStyle/>
          <a:p>
            <a:pPr marL="228600" indent="-228600">
              <a:buFont typeface="+mj-lt"/>
              <a:buAutoNum type="arabicPeriod"/>
            </a:pPr>
            <a:r>
              <a:rPr lang="it-IT" sz="1600" dirty="0" err="1" smtClean="0">
                <a:latin typeface="Arial Narrow" panose="020B0606020202030204" pitchFamily="34" charset="0"/>
              </a:rPr>
              <a:t>Optimisation</a:t>
            </a:r>
            <a:r>
              <a:rPr lang="it-IT" sz="1600" dirty="0" smtClean="0">
                <a:latin typeface="Arial Narrow" panose="020B0606020202030204" pitchFamily="34" charset="0"/>
              </a:rPr>
              <a:t> of </a:t>
            </a:r>
            <a:r>
              <a:rPr lang="it-IT" sz="1600" dirty="0" err="1" smtClean="0">
                <a:latin typeface="Arial Narrow" panose="020B0606020202030204" pitchFamily="34" charset="0"/>
              </a:rPr>
              <a:t>resources</a:t>
            </a:r>
            <a:r>
              <a:rPr lang="it-IT" sz="1600" dirty="0" smtClean="0">
                <a:latin typeface="Arial Narrow" panose="020B0606020202030204" pitchFamily="34" charset="0"/>
              </a:rPr>
              <a:t> use</a:t>
            </a:r>
          </a:p>
          <a:p>
            <a:pPr marL="228600" indent="-228600">
              <a:buFont typeface="+mj-lt"/>
              <a:buAutoNum type="arabicPeriod"/>
            </a:pPr>
            <a:r>
              <a:rPr lang="it-IT" sz="1600" dirty="0" err="1" smtClean="0">
                <a:latin typeface="Arial Narrow" panose="020B0606020202030204" pitchFamily="34" charset="0"/>
              </a:rPr>
              <a:t>Mitigation</a:t>
            </a:r>
            <a:r>
              <a:rPr lang="it-IT" sz="1600" dirty="0" smtClean="0">
                <a:latin typeface="Arial Narrow" panose="020B0606020202030204" pitchFamily="34" charset="0"/>
              </a:rPr>
              <a:t> of </a:t>
            </a:r>
            <a:r>
              <a:rPr lang="it-IT" sz="1600" dirty="0" err="1" smtClean="0">
                <a:latin typeface="Arial Narrow" panose="020B0606020202030204" pitchFamily="34" charset="0"/>
              </a:rPr>
              <a:t>environmental</a:t>
            </a:r>
            <a:r>
              <a:rPr lang="it-IT" sz="1600" dirty="0" smtClean="0">
                <a:latin typeface="Arial Narrow" panose="020B0606020202030204" pitchFamily="34" charset="0"/>
              </a:rPr>
              <a:t> </a:t>
            </a:r>
            <a:r>
              <a:rPr lang="it-IT" sz="1600" dirty="0" err="1" smtClean="0">
                <a:latin typeface="Arial Narrow" panose="020B0606020202030204" pitchFamily="34" charset="0"/>
              </a:rPr>
              <a:t>impacts</a:t>
            </a:r>
            <a:r>
              <a:rPr lang="it-IT" sz="1600" dirty="0" smtClean="0">
                <a:latin typeface="Arial Narrow" panose="020B0606020202030204" pitchFamily="34" charset="0"/>
              </a:rPr>
              <a:t> and </a:t>
            </a:r>
            <a:r>
              <a:rPr lang="it-IT" sz="1600" dirty="0" err="1" smtClean="0">
                <a:latin typeface="Arial Narrow" panose="020B0606020202030204" pitchFamily="34" charset="0"/>
              </a:rPr>
              <a:t>emissions</a:t>
            </a:r>
            <a:endParaRPr lang="it-IT" sz="1600" dirty="0" smtClean="0">
              <a:latin typeface="Arial Narrow" panose="020B0606020202030204" pitchFamily="34" charset="0"/>
            </a:endParaRPr>
          </a:p>
          <a:p>
            <a:pPr marL="228600" indent="-228600">
              <a:buFont typeface="+mj-lt"/>
              <a:buAutoNum type="arabicPeriod"/>
            </a:pPr>
            <a:r>
              <a:rPr lang="it-IT" sz="1600" dirty="0" err="1" smtClean="0">
                <a:latin typeface="Arial Narrow" panose="020B0606020202030204" pitchFamily="34" charset="0"/>
              </a:rPr>
              <a:t>Reduction</a:t>
            </a:r>
            <a:r>
              <a:rPr lang="it-IT" sz="1600" dirty="0" smtClean="0">
                <a:latin typeface="Arial Narrow" panose="020B0606020202030204" pitchFamily="34" charset="0"/>
              </a:rPr>
              <a:t> of the </a:t>
            </a:r>
            <a:r>
              <a:rPr lang="it-IT" sz="1600" dirty="0" err="1" smtClean="0">
                <a:latin typeface="Arial Narrow" panose="020B0606020202030204" pitchFamily="34" charset="0"/>
              </a:rPr>
              <a:t>quantitiy</a:t>
            </a:r>
            <a:r>
              <a:rPr lang="it-IT" sz="1600" dirty="0" smtClean="0">
                <a:latin typeface="Arial Narrow" panose="020B0606020202030204" pitchFamily="34" charset="0"/>
              </a:rPr>
              <a:t> of </a:t>
            </a:r>
            <a:r>
              <a:rPr lang="it-IT" sz="1600" dirty="0" err="1" smtClean="0">
                <a:latin typeface="Arial Narrow" panose="020B0606020202030204" pitchFamily="34" charset="0"/>
              </a:rPr>
              <a:t>waste</a:t>
            </a:r>
            <a:r>
              <a:rPr lang="it-IT" sz="1600" dirty="0" smtClean="0">
                <a:latin typeface="Arial Narrow" panose="020B0606020202030204" pitchFamily="34" charset="0"/>
              </a:rPr>
              <a:t> </a:t>
            </a:r>
            <a:r>
              <a:rPr lang="it-IT" sz="1600" dirty="0" err="1" smtClean="0">
                <a:latin typeface="Arial Narrow" panose="020B0606020202030204" pitchFamily="34" charset="0"/>
              </a:rPr>
              <a:t>landiflled</a:t>
            </a:r>
            <a:endParaRPr lang="it-IT" sz="1600" dirty="0" smtClean="0">
              <a:latin typeface="Arial Narrow" panose="020B0606020202030204" pitchFamily="34" charset="0"/>
            </a:endParaRPr>
          </a:p>
        </p:txBody>
      </p:sp>
      <p:sp>
        <p:nvSpPr>
          <p:cNvPr id="10" name="CasellaDiTesto 9"/>
          <p:cNvSpPr txBox="1"/>
          <p:nvPr/>
        </p:nvSpPr>
        <p:spPr>
          <a:xfrm>
            <a:off x="419971" y="5074519"/>
            <a:ext cx="1566393" cy="615553"/>
          </a:xfrm>
          <a:prstGeom prst="rect">
            <a:avLst/>
          </a:prstGeom>
          <a:solidFill>
            <a:schemeClr val="accent5">
              <a:lumMod val="60000"/>
              <a:lumOff val="40000"/>
            </a:schemeClr>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dirty="0" smtClean="0">
                <a:latin typeface="Arial Narrow" panose="020B0606020202030204" pitchFamily="34" charset="0"/>
              </a:rPr>
              <a:t>Environmental </a:t>
            </a:r>
            <a:r>
              <a:rPr lang="en-US" sz="1700" dirty="0">
                <a:latin typeface="Arial Narrow" panose="020B0606020202030204" pitchFamily="34" charset="0"/>
              </a:rPr>
              <a:t>benefits</a:t>
            </a:r>
          </a:p>
        </p:txBody>
      </p:sp>
      <p:sp>
        <p:nvSpPr>
          <p:cNvPr id="12" name="CasellaDiTesto 9"/>
          <p:cNvSpPr txBox="1"/>
          <p:nvPr/>
        </p:nvSpPr>
        <p:spPr>
          <a:xfrm>
            <a:off x="419971" y="5896371"/>
            <a:ext cx="1566393" cy="353943"/>
          </a:xfrm>
          <a:prstGeom prst="rect">
            <a:avLst/>
          </a:prstGeom>
          <a:solidFill>
            <a:schemeClr val="accent5">
              <a:lumMod val="60000"/>
              <a:lumOff val="40000"/>
            </a:schemeClr>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dirty="0" smtClean="0">
                <a:latin typeface="Arial Narrow" panose="020B0606020202030204" pitchFamily="34" charset="0"/>
              </a:rPr>
              <a:t>Social benefits</a:t>
            </a:r>
          </a:p>
        </p:txBody>
      </p:sp>
    </p:spTree>
    <p:extLst>
      <p:ext uri="{BB962C8B-B14F-4D97-AF65-F5344CB8AC3E}">
        <p14:creationId xmlns:p14="http://schemas.microsoft.com/office/powerpoint/2010/main" val="2065909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loTemplateENEA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0" rIns="91440" bIns="0"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ModelloTemplateENEAita.potx</Template>
  <TotalTime>3848</TotalTime>
  <Words>2341</Words>
  <Application>Microsoft Office PowerPoint</Application>
  <PresentationFormat>Presentazione su schermo (4:3)</PresentationFormat>
  <Paragraphs>354</Paragraphs>
  <Slides>23</Slides>
  <Notes>10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ModelloTemplateENEAita</vt:lpstr>
      <vt:lpstr>ENEA integrated approaches for  resource efficiency</vt:lpstr>
      <vt:lpstr>ENEA in figures</vt:lpstr>
      <vt:lpstr>ENEA STRUCTURE</vt:lpstr>
      <vt:lpstr>Presentazione standard di PowerPoint</vt:lpstr>
      <vt:lpstr>From linear economy to circular economy…</vt:lpstr>
      <vt:lpstr>Presentazione standard di PowerPoint</vt:lpstr>
      <vt:lpstr>ENEA for circular economy</vt:lpstr>
      <vt:lpstr>Industrial symbiosis</vt:lpstr>
      <vt:lpstr>Industrial symbiosis</vt:lpstr>
      <vt:lpstr>ENEA’s methodology for industrial symbiosis</vt:lpstr>
      <vt:lpstr>ENEA projects on Industrial Symbiosis</vt:lpstr>
      <vt:lpstr>Rete SUN</vt:lpstr>
      <vt:lpstr>Raw Materials recycling from WEEE – ENEA approach</vt:lpstr>
      <vt:lpstr>Presentazione standard di PowerPoint</vt:lpstr>
      <vt:lpstr>ROMEO pilot plant Recovery Of MEtals by hydrOmetallurgy</vt:lpstr>
      <vt:lpstr>Network of Infrastructures - PCRec</vt:lpstr>
      <vt:lpstr>PCRec consortium - The knowledge triangle</vt:lpstr>
      <vt:lpstr>Presentazione standard di PowerPoint</vt:lpstr>
      <vt:lpstr>Italian Circular Economy Stakeholder Platform - ICESP</vt:lpstr>
      <vt:lpstr>ICESP vs ECESP</vt:lpstr>
      <vt:lpstr>ICESP  - Organizzazione </vt:lpstr>
      <vt:lpstr>ICESP – Interactions with ECESP </vt:lpstr>
      <vt:lpstr>CICERONE PROJECT - - Circular economy platform for European strategic research and innovation agenda</vt:lpstr>
    </vt:vector>
  </TitlesOfParts>
  <Company>ENEA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Serena Lucibello</dc:creator>
  <cp:lastModifiedBy>Hewlett-Packard Company</cp:lastModifiedBy>
  <cp:revision>349</cp:revision>
  <cp:lastPrinted>2018-07-18T11:25:03Z</cp:lastPrinted>
  <dcterms:created xsi:type="dcterms:W3CDTF">2017-01-03T12:35:40Z</dcterms:created>
  <dcterms:modified xsi:type="dcterms:W3CDTF">2018-07-18T11:25:03Z</dcterms:modified>
</cp:coreProperties>
</file>