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60" r:id="rId2"/>
    <p:sldId id="269" r:id="rId3"/>
    <p:sldId id="264" r:id="rId4"/>
    <p:sldId id="265" r:id="rId5"/>
    <p:sldId id="272" r:id="rId6"/>
    <p:sldId id="273" r:id="rId7"/>
    <p:sldId id="274" r:id="rId8"/>
    <p:sldId id="275" r:id="rId9"/>
    <p:sldId id="276" r:id="rId10"/>
    <p:sldId id="278" r:id="rId11"/>
    <p:sldId id="277" r:id="rId12"/>
    <p:sldId id="280" r:id="rId13"/>
    <p:sldId id="271" r:id="rId14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isa Kollenda" initials="EK" lastIdx="1" clrIdx="0">
    <p:extLst>
      <p:ext uri="{19B8F6BF-5375-455C-9EA6-DF929625EA0E}">
        <p15:presenceInfo xmlns:p15="http://schemas.microsoft.com/office/powerpoint/2012/main" userId="S-1-5-21-1824626285-3661288013-1155385484-681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9" d="100"/>
          <a:sy n="69" d="100"/>
        </p:scale>
        <p:origin x="73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4EA010-9FD7-45E3-B888-02878FC85386}" type="datetimeFigureOut">
              <a:rPr lang="en-GB" smtClean="0"/>
              <a:t>18/07/2018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2248E5-05D1-45B4-A401-8A34D94F4F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15012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2248E5-05D1-45B4-A401-8A34D94F4F04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19272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57A3D-CE97-4B8C-A1E7-9E93FE3C1FE2}" type="datetimeFigureOut">
              <a:rPr lang="en-GB" smtClean="0"/>
              <a:t>18/07/2018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6EA25-2C25-4884-A9CC-BB9149532C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0191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57A3D-CE97-4B8C-A1E7-9E93FE3C1FE2}" type="datetimeFigureOut">
              <a:rPr lang="en-GB" smtClean="0"/>
              <a:t>18/07/2018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6EA25-2C25-4884-A9CC-BB9149532C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291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57A3D-CE97-4B8C-A1E7-9E93FE3C1FE2}" type="datetimeFigureOut">
              <a:rPr lang="en-GB" smtClean="0"/>
              <a:t>18/07/2018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6EA25-2C25-4884-A9CC-BB9149532C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2829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57A3D-CE97-4B8C-A1E7-9E93FE3C1FE2}" type="datetimeFigureOut">
              <a:rPr lang="en-GB" smtClean="0"/>
              <a:t>18/07/2018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6EA25-2C25-4884-A9CC-BB9149532C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8748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57A3D-CE97-4B8C-A1E7-9E93FE3C1FE2}" type="datetimeFigureOut">
              <a:rPr lang="en-GB" smtClean="0"/>
              <a:t>18/07/2018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6EA25-2C25-4884-A9CC-BB9149532C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0186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57A3D-CE97-4B8C-A1E7-9E93FE3C1FE2}" type="datetimeFigureOut">
              <a:rPr lang="en-GB" smtClean="0"/>
              <a:t>18/07/2018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6EA25-2C25-4884-A9CC-BB9149532C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1638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57A3D-CE97-4B8C-A1E7-9E93FE3C1FE2}" type="datetimeFigureOut">
              <a:rPr lang="en-GB" smtClean="0"/>
              <a:t>18/07/2018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6EA25-2C25-4884-A9CC-BB9149532C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1081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57A3D-CE97-4B8C-A1E7-9E93FE3C1FE2}" type="datetimeFigureOut">
              <a:rPr lang="en-GB" smtClean="0"/>
              <a:t>18/07/2018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6EA25-2C25-4884-A9CC-BB9149532C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4422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57A3D-CE97-4B8C-A1E7-9E93FE3C1FE2}" type="datetimeFigureOut">
              <a:rPr lang="en-GB" smtClean="0"/>
              <a:t>18/07/2018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6EA25-2C25-4884-A9CC-BB9149532C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93823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57A3D-CE97-4B8C-A1E7-9E93FE3C1FE2}" type="datetimeFigureOut">
              <a:rPr lang="en-GB" smtClean="0"/>
              <a:t>18/07/2018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6EA25-2C25-4884-A9CC-BB9149532C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2414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57A3D-CE97-4B8C-A1E7-9E93FE3C1FE2}" type="datetimeFigureOut">
              <a:rPr lang="en-GB" smtClean="0"/>
              <a:t>18/07/2018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6EA25-2C25-4884-A9CC-BB9149532C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77885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_al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/>
          <p:cNvSpPr/>
          <p:nvPr userDrawn="1"/>
        </p:nvSpPr>
        <p:spPr>
          <a:xfrm>
            <a:off x="0" y="5840925"/>
            <a:ext cx="12192000" cy="1017075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4637"/>
            <a:ext cx="10972799" cy="1144729"/>
          </a:xfrm>
        </p:spPr>
        <p:txBody>
          <a:bodyPr anchor="t">
            <a:noAutofit/>
          </a:bodyPr>
          <a:lstStyle>
            <a:lvl1pPr algn="l">
              <a:defRPr sz="36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5414392" cy="4061047"/>
          </a:xfrm>
        </p:spPr>
        <p:txBody>
          <a:bodyPr>
            <a:normAutofit/>
          </a:bodyPr>
          <a:lstStyle>
            <a:lvl1pPr marL="342900" indent="-342900">
              <a:buClrTx/>
              <a:buFont typeface="Arial" panose="020B0604020202020204" pitchFamily="34" charset="0"/>
              <a:buChar char="•"/>
              <a:defRPr sz="2400"/>
            </a:lvl1pPr>
            <a:lvl2pPr marL="742950" indent="-285750">
              <a:buClrTx/>
              <a:buFont typeface="Calibri" panose="020F0502020204030204" pitchFamily="34" charset="0"/>
              <a:buChar char="‒"/>
              <a:defRPr sz="2000"/>
            </a:lvl2pPr>
            <a:lvl3pPr marL="1143000" indent="-228600">
              <a:buClrTx/>
              <a:buFont typeface="Wingdings" panose="05000000000000000000" pitchFamily="2" charset="2"/>
              <a:buChar char="§"/>
              <a:defRPr sz="1800"/>
            </a:lvl3pPr>
            <a:lvl4pPr marL="1600200" indent="-228600">
              <a:buClrTx/>
              <a:buFont typeface="Symbol" panose="05050102010706020507" pitchFamily="18" charset="2"/>
              <a:buChar char="-"/>
              <a:defRPr sz="1600"/>
            </a:lvl4pPr>
            <a:lvl5pPr marL="2057400" indent="-228600">
              <a:buClrTx/>
              <a:buFont typeface="Calibri" panose="020F0502020204030204" pitchFamily="34" charset="0"/>
              <a:buChar char="»"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/>
          <p:cNvSpPr>
            <a:spLocks noGrp="1"/>
          </p:cNvSpPr>
          <p:nvPr>
            <p:ph idx="10"/>
          </p:nvPr>
        </p:nvSpPr>
        <p:spPr>
          <a:xfrm>
            <a:off x="6096000" y="1600201"/>
            <a:ext cx="5486400" cy="4061047"/>
          </a:xfrm>
        </p:spPr>
        <p:txBody>
          <a:bodyPr>
            <a:normAutofit/>
          </a:bodyPr>
          <a:lstStyle>
            <a:lvl1pPr marL="342900" indent="-342900">
              <a:buClrTx/>
              <a:buFont typeface="Arial" panose="020B0604020202020204" pitchFamily="34" charset="0"/>
              <a:buChar char="•"/>
              <a:defRPr sz="2400"/>
            </a:lvl1pPr>
            <a:lvl2pPr marL="742950" indent="-285750">
              <a:buClrTx/>
              <a:buFont typeface="Calibri" panose="020F0502020204030204" pitchFamily="34" charset="0"/>
              <a:buChar char="‒"/>
              <a:defRPr sz="2000"/>
            </a:lvl2pPr>
            <a:lvl3pPr marL="1143000" indent="-228600">
              <a:buClrTx/>
              <a:buFont typeface="Wingdings" panose="05000000000000000000" pitchFamily="2" charset="2"/>
              <a:buChar char="§"/>
              <a:defRPr sz="1800"/>
            </a:lvl3pPr>
            <a:lvl4pPr marL="1600200" indent="-228600">
              <a:buClrTx/>
              <a:buFont typeface="Symbol" panose="05050102010706020507" pitchFamily="18" charset="2"/>
              <a:buChar char="-"/>
              <a:defRPr sz="1600"/>
            </a:lvl4pPr>
            <a:lvl5pPr marL="2057400" indent="-228600">
              <a:buClrTx/>
              <a:buFont typeface="Calibri" panose="020F0502020204030204" pitchFamily="34" charset="0"/>
              <a:buChar char="»"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12" name="Picture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35" b="20226"/>
          <a:stretch/>
        </p:blipFill>
        <p:spPr>
          <a:xfrm>
            <a:off x="9851049" y="5953418"/>
            <a:ext cx="2228555" cy="792088"/>
          </a:xfrm>
          <a:prstGeom prst="rect">
            <a:avLst/>
          </a:prstGeom>
        </p:spPr>
      </p:pic>
      <p:pic>
        <p:nvPicPr>
          <p:cNvPr id="13" name="Bildobjekt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522" y="6183408"/>
            <a:ext cx="332108" cy="332108"/>
          </a:xfrm>
          <a:prstGeom prst="rect">
            <a:avLst/>
          </a:prstGeom>
        </p:spPr>
      </p:pic>
      <p:sp>
        <p:nvSpPr>
          <p:cNvPr id="14" name="textruta 13"/>
          <p:cNvSpPr txBox="1"/>
          <p:nvPr userDrawn="1"/>
        </p:nvSpPr>
        <p:spPr>
          <a:xfrm>
            <a:off x="242086" y="6180185"/>
            <a:ext cx="35283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sv-SE" sz="1600" dirty="0">
                <a:solidFill>
                  <a:schemeClr val="bg1"/>
                </a:solidFill>
              </a:rPr>
              <a:t>www.ieep.eu	@IEEP_eu</a:t>
            </a:r>
          </a:p>
        </p:txBody>
      </p:sp>
    </p:spTree>
    <p:extLst>
      <p:ext uri="{BB962C8B-B14F-4D97-AF65-F5344CB8AC3E}">
        <p14:creationId xmlns:p14="http://schemas.microsoft.com/office/powerpoint/2010/main" val="310487268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_a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51" b="12651"/>
          <a:stretch/>
        </p:blipFill>
        <p:spPr>
          <a:xfrm>
            <a:off x="-24680" y="0"/>
            <a:ext cx="12241360" cy="685800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-12206" y="2492896"/>
            <a:ext cx="7908406" cy="3672408"/>
          </a:xfrm>
          <a:prstGeom prst="rect">
            <a:avLst/>
          </a:prstGeom>
          <a:solidFill>
            <a:srgbClr val="000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63352" y="2659607"/>
            <a:ext cx="7200800" cy="1201441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Enter title here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63352" y="3876920"/>
            <a:ext cx="7200800" cy="920232"/>
          </a:xfrm>
        </p:spPr>
        <p:txBody>
          <a:bodyPr>
            <a:normAutofit/>
          </a:bodyPr>
          <a:lstStyle>
            <a:lvl1pPr marL="0" indent="0" algn="l">
              <a:buNone/>
              <a:defRPr sz="2000" b="0">
                <a:solidFill>
                  <a:schemeClr val="bg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Enter sub-title here</a:t>
            </a:r>
            <a:endParaRPr lang="en-GB" dirty="0"/>
          </a:p>
        </p:txBody>
      </p:sp>
      <p:pic>
        <p:nvPicPr>
          <p:cNvPr id="9" name="Picture 10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46" b="11346"/>
          <a:stretch/>
        </p:blipFill>
        <p:spPr>
          <a:xfrm>
            <a:off x="8602959" y="0"/>
            <a:ext cx="3601247" cy="1670400"/>
          </a:xfrm>
          <a:prstGeom prst="rect">
            <a:avLst/>
          </a:prstGeom>
        </p:spPr>
      </p:pic>
      <p:sp>
        <p:nvSpPr>
          <p:cNvPr id="10" name="Platshållare för text 6"/>
          <p:cNvSpPr>
            <a:spLocks noGrp="1"/>
          </p:cNvSpPr>
          <p:nvPr>
            <p:ph type="body" sz="quarter" idx="10" hasCustomPrompt="1"/>
          </p:nvPr>
        </p:nvSpPr>
        <p:spPr>
          <a:xfrm>
            <a:off x="260232" y="4838093"/>
            <a:ext cx="7203920" cy="1183195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bg1"/>
                </a:solidFill>
              </a:defRPr>
            </a:lvl2pPr>
            <a:lvl3pPr marL="914400" indent="0">
              <a:buNone/>
              <a:defRPr sz="2000">
                <a:solidFill>
                  <a:schemeClr val="bg1"/>
                </a:solidFill>
              </a:defRPr>
            </a:lvl3pPr>
            <a:lvl4pPr marL="1371600" indent="0">
              <a:buNone/>
              <a:defRPr sz="2000">
                <a:solidFill>
                  <a:schemeClr val="bg1"/>
                </a:solidFill>
              </a:defRPr>
            </a:lvl4pPr>
            <a:lvl5pPr marL="1828800" indent="0">
              <a:buNone/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Name(s), date, event, etc.</a:t>
            </a:r>
          </a:p>
        </p:txBody>
      </p:sp>
      <p:pic>
        <p:nvPicPr>
          <p:cNvPr id="11" name="Bildobjekt 1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7780" y="6396979"/>
            <a:ext cx="332108" cy="332108"/>
          </a:xfrm>
          <a:prstGeom prst="rect">
            <a:avLst/>
          </a:prstGeom>
        </p:spPr>
      </p:pic>
      <p:sp>
        <p:nvSpPr>
          <p:cNvPr id="12" name="textruta 13"/>
          <p:cNvSpPr txBox="1"/>
          <p:nvPr userDrawn="1"/>
        </p:nvSpPr>
        <p:spPr>
          <a:xfrm>
            <a:off x="8472264" y="6381328"/>
            <a:ext cx="43204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600" dirty="0">
                <a:solidFill>
                  <a:schemeClr val="bg1"/>
                </a:solidFill>
              </a:rPr>
              <a:t>www.ieep.eu	@IEEP_eu</a:t>
            </a:r>
          </a:p>
        </p:txBody>
      </p:sp>
    </p:spTree>
    <p:extLst>
      <p:ext uri="{BB962C8B-B14F-4D97-AF65-F5344CB8AC3E}">
        <p14:creationId xmlns:p14="http://schemas.microsoft.com/office/powerpoint/2010/main" val="24998685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inal slide_a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76" b="12576"/>
          <a:stretch/>
        </p:blipFill>
        <p:spPr>
          <a:xfrm>
            <a:off x="-24680" y="0"/>
            <a:ext cx="12216680" cy="6858000"/>
          </a:xfrm>
          <a:prstGeom prst="rect">
            <a:avLst/>
          </a:prstGeom>
        </p:spPr>
      </p:pic>
      <p:sp>
        <p:nvSpPr>
          <p:cNvPr id="12" name="Rectangle 4"/>
          <p:cNvSpPr/>
          <p:nvPr userDrawn="1"/>
        </p:nvSpPr>
        <p:spPr>
          <a:xfrm>
            <a:off x="1271463" y="235484"/>
            <a:ext cx="9649074" cy="6387032"/>
          </a:xfrm>
          <a:prstGeom prst="rect">
            <a:avLst/>
          </a:prstGeom>
          <a:solidFill>
            <a:srgbClr val="000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71464" y="2579736"/>
            <a:ext cx="9649074" cy="1143000"/>
          </a:xfrm>
        </p:spPr>
        <p:txBody>
          <a:bodyPr anchor="t">
            <a:noAutofit/>
          </a:bodyPr>
          <a:lstStyle>
            <a:lvl1pPr algn="ctr"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 for your attention</a:t>
            </a:r>
            <a:endParaRPr lang="en-GB" dirty="0"/>
          </a:p>
        </p:txBody>
      </p:sp>
      <p:pic>
        <p:nvPicPr>
          <p:cNvPr id="13" name="Picture 10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46" b="11346"/>
          <a:stretch/>
        </p:blipFill>
        <p:spPr>
          <a:xfrm>
            <a:off x="3915700" y="282328"/>
            <a:ext cx="4344350" cy="2015080"/>
          </a:xfrm>
          <a:prstGeom prst="rect">
            <a:avLst/>
          </a:prstGeom>
        </p:spPr>
      </p:pic>
      <p:sp>
        <p:nvSpPr>
          <p:cNvPr id="14" name="Platshållare för text 6"/>
          <p:cNvSpPr>
            <a:spLocks noGrp="1"/>
          </p:cNvSpPr>
          <p:nvPr>
            <p:ph type="body" sz="quarter" idx="12" hasCustomPrompt="1"/>
          </p:nvPr>
        </p:nvSpPr>
        <p:spPr>
          <a:xfrm>
            <a:off x="1271463" y="3726071"/>
            <a:ext cx="9649074" cy="1721250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bg1"/>
                </a:solidFill>
              </a:defRPr>
            </a:lvl2pPr>
            <a:lvl3pPr marL="914400" indent="0">
              <a:buNone/>
              <a:defRPr sz="2000">
                <a:solidFill>
                  <a:schemeClr val="bg1"/>
                </a:solidFill>
              </a:defRPr>
            </a:lvl3pPr>
            <a:lvl4pPr marL="1371600" indent="0">
              <a:buNone/>
              <a:defRPr sz="2000">
                <a:solidFill>
                  <a:schemeClr val="bg1"/>
                </a:solidFill>
              </a:defRPr>
            </a:lvl4pPr>
            <a:lvl5pPr marL="1828800" indent="0">
              <a:buNone/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Contact details, further information, etc.</a:t>
            </a:r>
          </a:p>
        </p:txBody>
      </p:sp>
      <p:pic>
        <p:nvPicPr>
          <p:cNvPr id="19" name="Bildobjekt 1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7260" y="5933664"/>
            <a:ext cx="332108" cy="332108"/>
          </a:xfrm>
          <a:prstGeom prst="rect">
            <a:avLst/>
          </a:prstGeom>
        </p:spPr>
      </p:pic>
      <p:sp>
        <p:nvSpPr>
          <p:cNvPr id="20" name="textruta 13"/>
          <p:cNvSpPr txBox="1"/>
          <p:nvPr userDrawn="1"/>
        </p:nvSpPr>
        <p:spPr>
          <a:xfrm>
            <a:off x="4511824" y="5930441"/>
            <a:ext cx="35283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sv-SE" sz="1600" dirty="0">
                <a:solidFill>
                  <a:schemeClr val="bg1"/>
                </a:solidFill>
              </a:rPr>
              <a:t>www.ieep.eu	@IEEP_eu</a:t>
            </a:r>
          </a:p>
        </p:txBody>
      </p:sp>
    </p:spTree>
    <p:extLst>
      <p:ext uri="{BB962C8B-B14F-4D97-AF65-F5344CB8AC3E}">
        <p14:creationId xmlns:p14="http://schemas.microsoft.com/office/powerpoint/2010/main" val="135425388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D57A3D-CE97-4B8C-A1E7-9E93FE3C1FE2}" type="datetimeFigureOut">
              <a:rPr lang="en-GB" smtClean="0"/>
              <a:t>18/07/2018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46EA25-2C25-4884-A9CC-BB9149532C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0973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mailto:rpardo@ieep.eu" TargetMode="Externa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0232" y="2659607"/>
            <a:ext cx="7203920" cy="1798093"/>
          </a:xfrm>
        </p:spPr>
        <p:txBody>
          <a:bodyPr>
            <a:normAutofit fontScale="90000"/>
          </a:bodyPr>
          <a:lstStyle/>
          <a:p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r>
              <a:rPr lang="en-GB" sz="4000" b="1" dirty="0"/>
              <a:t>The circular economy and climate – Making the pieces fit</a:t>
            </a:r>
            <a:br>
              <a:rPr lang="en-GB" dirty="0"/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endParaRPr lang="en-GB" dirty="0"/>
          </a:p>
          <a:p>
            <a:endParaRPr lang="en-GB" dirty="0"/>
          </a:p>
          <a:p>
            <a:r>
              <a:rPr lang="en-GB" sz="2100" b="1" dirty="0"/>
              <a:t>Romain Pardo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July 18</a:t>
            </a:r>
            <a:r>
              <a:rPr lang="en-GB" baseline="30000" dirty="0"/>
              <a:t>th</a:t>
            </a:r>
            <a:r>
              <a:rPr lang="en-GB" dirty="0"/>
              <a:t>, 2018</a:t>
            </a:r>
          </a:p>
        </p:txBody>
      </p:sp>
    </p:spTree>
    <p:extLst>
      <p:ext uri="{BB962C8B-B14F-4D97-AF65-F5344CB8AC3E}">
        <p14:creationId xmlns:p14="http://schemas.microsoft.com/office/powerpoint/2010/main" val="2678815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title"/>
          </p:nvPr>
        </p:nvSpPr>
        <p:spPr>
          <a:xfrm>
            <a:off x="142176" y="106722"/>
            <a:ext cx="12049824" cy="1144729"/>
          </a:xfrm>
        </p:spPr>
        <p:txBody>
          <a:bodyPr/>
          <a:lstStyle/>
          <a:p>
            <a:r>
              <a:rPr lang="en-GB" sz="2800" dirty="0"/>
              <a:t>What is the circular economy?	</a:t>
            </a:r>
            <a:r>
              <a:rPr lang="en-GB" dirty="0"/>
              <a:t>      		</a:t>
            </a:r>
            <a:r>
              <a:rPr lang="en-GB" sz="2800" dirty="0"/>
              <a:t>Why we need to close the loop?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214184" y="1009702"/>
            <a:ext cx="5414392" cy="4061047"/>
          </a:xfrm>
        </p:spPr>
        <p:txBody>
          <a:bodyPr>
            <a:normAutofit/>
          </a:bodyPr>
          <a:lstStyle/>
          <a:p>
            <a:r>
              <a:rPr lang="en-GB" sz="1900" dirty="0"/>
              <a:t>Materials and products are re-used, recycled and repaired while the consumption of raw materials and waste generation is reduced. </a:t>
            </a:r>
          </a:p>
          <a:p>
            <a:pPr algn="just"/>
            <a:r>
              <a:rPr lang="en-GB" sz="1900" dirty="0"/>
              <a:t>Make processes more resource and energy efficient including through innovative business models. 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idx="10"/>
          </p:nvPr>
        </p:nvSpPr>
        <p:spPr>
          <a:xfrm>
            <a:off x="6216513" y="984986"/>
            <a:ext cx="5876631" cy="4061047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en-GB" sz="7600" dirty="0"/>
              <a:t>Our current linear model, based on a ‘take, make, dispose approach’, is leading to the depletion of natural resources. </a:t>
            </a:r>
          </a:p>
          <a:p>
            <a:pPr algn="just">
              <a:lnSpc>
                <a:spcPct val="120000"/>
              </a:lnSpc>
            </a:pPr>
            <a:r>
              <a:rPr lang="en-GB" sz="7600" dirty="0"/>
              <a:t>We need about </a:t>
            </a:r>
            <a:r>
              <a:rPr lang="en-GB" sz="7600" b="1" dirty="0"/>
              <a:t>1.6 planets to provide the resources needed to maintain our production and consumption patterns</a:t>
            </a:r>
            <a:r>
              <a:rPr lang="en-GB" sz="7600" dirty="0"/>
              <a:t>. (By mid-2030s, 2 planets) </a:t>
            </a:r>
            <a:r>
              <a:rPr lang="en-GB" sz="4800" dirty="0"/>
              <a:t>(source: Living planet report 2016, WWF).</a:t>
            </a:r>
          </a:p>
          <a:p>
            <a:pPr>
              <a:lnSpc>
                <a:spcPct val="120000"/>
              </a:lnSpc>
            </a:pPr>
            <a:r>
              <a:rPr lang="en-GB" sz="7600" b="1" dirty="0"/>
              <a:t>Material resource use could double</a:t>
            </a:r>
            <a:r>
              <a:rPr lang="en-GB" sz="7600" dirty="0"/>
              <a:t> </a:t>
            </a:r>
            <a:r>
              <a:rPr lang="en-GB" sz="7600" b="1" dirty="0"/>
              <a:t>between 2015 and 2050</a:t>
            </a:r>
            <a:r>
              <a:rPr lang="en-GB" sz="7600" dirty="0"/>
              <a:t>.  Global use of materials will increase from 85 to 186 billion tonnes per year by 2050.</a:t>
            </a:r>
            <a:br>
              <a:rPr lang="en-GB" sz="7600" dirty="0"/>
            </a:br>
            <a:r>
              <a:rPr lang="en-GB" sz="4800" dirty="0"/>
              <a:t>(According to the International Resource Panel) </a:t>
            </a:r>
            <a:endParaRPr lang="en-GB" sz="5600" dirty="0"/>
          </a:p>
          <a:p>
            <a:pPr>
              <a:lnSpc>
                <a:spcPct val="120000"/>
              </a:lnSpc>
            </a:pPr>
            <a:r>
              <a:rPr lang="en-GB" sz="7600" dirty="0"/>
              <a:t>Circular economy is essential to achieve </a:t>
            </a:r>
            <a:r>
              <a:rPr lang="en-GB" sz="7600" b="1" dirty="0"/>
              <a:t>SDG 12 </a:t>
            </a:r>
            <a:r>
              <a:rPr lang="en-GB" sz="7600" dirty="0"/>
              <a:t>and others, including SDG 13</a:t>
            </a:r>
          </a:p>
          <a:p>
            <a:pPr marL="400050" lvl="1" indent="0">
              <a:lnSpc>
                <a:spcPct val="120000"/>
              </a:lnSpc>
              <a:buNone/>
            </a:pPr>
            <a:endParaRPr lang="en-GB" sz="7200" dirty="0"/>
          </a:p>
          <a:p>
            <a:pPr marL="685800" lvl="1">
              <a:lnSpc>
                <a:spcPct val="120000"/>
              </a:lnSpc>
            </a:pPr>
            <a:endParaRPr lang="en-GB" sz="7200" dirty="0"/>
          </a:p>
          <a:p>
            <a:pPr marL="285750">
              <a:lnSpc>
                <a:spcPct val="120000"/>
              </a:lnSpc>
            </a:pPr>
            <a:endParaRPr lang="en-GB" sz="7600" dirty="0"/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170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65641" y="127879"/>
            <a:ext cx="10306684" cy="1074153"/>
          </a:xfrm>
        </p:spPr>
        <p:txBody>
          <a:bodyPr/>
          <a:lstStyle/>
          <a:p>
            <a:pPr algn="ctr"/>
            <a:r>
              <a:rPr lang="en-GB" dirty="0"/>
              <a:t>The role of circular economy in tackling climate change:</a:t>
            </a:r>
            <a:br>
              <a:rPr lang="en-GB" dirty="0"/>
            </a:br>
            <a:endParaRPr lang="en-GB" dirty="0"/>
          </a:p>
        </p:txBody>
      </p:sp>
      <p:sp>
        <p:nvSpPr>
          <p:cNvPr id="12" name="AutoShape 8" descr="Image result for SDG logo sdg 12"/>
          <p:cNvSpPr>
            <a:spLocks noChangeAspect="1" noChangeArrowheads="1"/>
          </p:cNvSpPr>
          <p:nvPr/>
        </p:nvSpPr>
        <p:spPr bwMode="auto">
          <a:xfrm>
            <a:off x="80980" y="-26659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0" y="820215"/>
            <a:ext cx="1173068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lnSpc>
                <a:spcPct val="150000"/>
              </a:lnSpc>
            </a:pPr>
            <a:r>
              <a:rPr lang="en-GB" sz="2000" u="sng" dirty="0"/>
              <a:t>Half of worldwide </a:t>
            </a:r>
            <a:r>
              <a:rPr lang="en-GB" sz="2000" u="sng"/>
              <a:t>emissions could be </a:t>
            </a:r>
            <a:r>
              <a:rPr lang="en-GB" sz="2000" u="sng" dirty="0"/>
              <a:t>linked to materials: </a:t>
            </a:r>
          </a:p>
          <a:p>
            <a:pPr lvl="1"/>
            <a:r>
              <a:rPr lang="en-GB" sz="2000" dirty="0">
                <a:sym typeface="Wingdings" panose="05000000000000000000" pitchFamily="2" charset="2"/>
              </a:rPr>
              <a:t>2012 OECD study: materials management 54-64% of total GHG emissions </a:t>
            </a:r>
            <a:r>
              <a:rPr lang="en-GB" sz="1200" dirty="0">
                <a:sym typeface="Wingdings" panose="05000000000000000000" pitchFamily="2" charset="2"/>
              </a:rPr>
              <a:t>(Australia, Mexico, Slovenia, Germany) </a:t>
            </a:r>
            <a:endParaRPr lang="en-GB" sz="1200" dirty="0"/>
          </a:p>
          <a:p>
            <a:pPr lvl="1"/>
            <a:endParaRPr lang="en-GB" sz="1000" u="sng" dirty="0"/>
          </a:p>
          <a:p>
            <a:pPr lvl="1"/>
            <a:r>
              <a:rPr lang="en-GB" sz="2000" u="sng" dirty="0"/>
              <a:t>Emission reduction potential:                 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35" b="40760"/>
          <a:stretch/>
        </p:blipFill>
        <p:spPr>
          <a:xfrm>
            <a:off x="589441" y="3490111"/>
            <a:ext cx="1427555" cy="88418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6" t="8903" r="4820" b="2908"/>
          <a:stretch/>
        </p:blipFill>
        <p:spPr>
          <a:xfrm>
            <a:off x="601414" y="4582151"/>
            <a:ext cx="1401198" cy="920724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564727" y="2524562"/>
            <a:ext cx="1474573" cy="7990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/>
          <p:cNvSpPr/>
          <p:nvPr/>
        </p:nvSpPr>
        <p:spPr>
          <a:xfrm>
            <a:off x="574751" y="3423830"/>
            <a:ext cx="1464549" cy="10203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/>
          <p:cNvSpPr/>
          <p:nvPr/>
        </p:nvSpPr>
        <p:spPr>
          <a:xfrm>
            <a:off x="572965" y="4522066"/>
            <a:ext cx="1466335" cy="100552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441" y="2624577"/>
            <a:ext cx="1427555" cy="579944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2322594" y="2474125"/>
            <a:ext cx="8955006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“</a:t>
            </a:r>
            <a:r>
              <a:rPr lang="en-GB" b="1" dirty="0"/>
              <a:t>CO2 emissions </a:t>
            </a:r>
            <a:r>
              <a:rPr lang="en-GB" dirty="0"/>
              <a:t>from the mobility, food and built environment </a:t>
            </a:r>
            <a:r>
              <a:rPr lang="en-GB" b="1" dirty="0"/>
              <a:t>can decrease with 48% by 2030 and with 83% by 2050 compared to 2012 levels </a:t>
            </a:r>
            <a:r>
              <a:rPr lang="en-GB" dirty="0"/>
              <a:t>if these sectors become more circular. </a:t>
            </a:r>
            <a:r>
              <a:rPr lang="en-GB" sz="1200" dirty="0"/>
              <a:t>(measures including material efficiency, renewable energy and energy efficiency).</a:t>
            </a:r>
            <a:r>
              <a:rPr lang="en-GB" dirty="0"/>
              <a:t>” </a:t>
            </a:r>
          </a:p>
          <a:p>
            <a:endParaRPr lang="en-GB" dirty="0"/>
          </a:p>
          <a:p>
            <a:endParaRPr lang="en-GB" sz="800" dirty="0"/>
          </a:p>
          <a:p>
            <a:r>
              <a:rPr lang="en-GB" dirty="0"/>
              <a:t>“The transition towards a more circular economy </a:t>
            </a:r>
            <a:r>
              <a:rPr lang="en-GB" b="1" dirty="0"/>
              <a:t>can cut emissions from heavy  industry by 56% by 2050</a:t>
            </a:r>
            <a:r>
              <a:rPr lang="en-GB" dirty="0"/>
              <a:t>.”</a:t>
            </a:r>
          </a:p>
          <a:p>
            <a:endParaRPr lang="en-GB" dirty="0"/>
          </a:p>
          <a:p>
            <a:endParaRPr lang="en-GB" dirty="0"/>
          </a:p>
          <a:p>
            <a:r>
              <a:rPr lang="en-GB" b="1" dirty="0"/>
              <a:t>The European Commission </a:t>
            </a:r>
            <a:r>
              <a:rPr lang="en-GB" dirty="0"/>
              <a:t>recognises the potential of the circular economy to reduce CO2 emissions. </a:t>
            </a:r>
          </a:p>
        </p:txBody>
      </p:sp>
    </p:spTree>
    <p:extLst>
      <p:ext uri="{BB962C8B-B14F-4D97-AF65-F5344CB8AC3E}">
        <p14:creationId xmlns:p14="http://schemas.microsoft.com/office/powerpoint/2010/main" val="23766408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903" y="108879"/>
            <a:ext cx="11516497" cy="1144729"/>
          </a:xfrm>
        </p:spPr>
        <p:txBody>
          <a:bodyPr/>
          <a:lstStyle/>
          <a:p>
            <a:pPr algn="ctr"/>
            <a:r>
              <a:rPr lang="en-GB" dirty="0"/>
              <a:t>Follow the waste hierarchy: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>
            <a:normAutofit/>
          </a:bodyPr>
          <a:lstStyle/>
          <a:p>
            <a:endParaRPr lang="en-GB" dirty="0"/>
          </a:p>
          <a:p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6453456" y="1482166"/>
            <a:ext cx="11045505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dirty="0"/>
              <a:t> </a:t>
            </a:r>
            <a:r>
              <a:rPr lang="en-GB" dirty="0">
                <a:sym typeface="Wingdings" panose="05000000000000000000" pitchFamily="2" charset="2"/>
              </a:rPr>
              <a:t> </a:t>
            </a:r>
            <a:r>
              <a:rPr lang="en-GB" b="1" dirty="0"/>
              <a:t>The more the waste hierarchy is respected</a:t>
            </a:r>
          </a:p>
          <a:p>
            <a:pPr algn="just"/>
            <a:r>
              <a:rPr lang="en-GB" b="1" dirty="0"/>
              <a:t>      the greater the potential of reducing emissions.</a:t>
            </a:r>
          </a:p>
          <a:p>
            <a:pPr lvl="0"/>
            <a:endParaRPr lang="en-GB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r>
              <a:rPr lang="en-GB" sz="1400" dirty="0"/>
              <a:t>This approach was used by Delft university </a:t>
            </a:r>
          </a:p>
          <a:p>
            <a:r>
              <a:rPr lang="en-GB" sz="1200" dirty="0"/>
              <a:t>(Publication: The circular economy as a key instrument for reducing climate change</a:t>
            </a:r>
            <a:r>
              <a:rPr lang="en-GB" sz="1400" dirty="0">
                <a:solidFill>
                  <a:srgbClr val="7F7F7F"/>
                </a:solidFill>
                <a:latin typeface="Source Sans Pro"/>
              </a:rPr>
              <a:t>)</a:t>
            </a:r>
          </a:p>
          <a:p>
            <a:endParaRPr lang="en-GB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439" y="1572938"/>
            <a:ext cx="5997881" cy="283399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79439" y="4772482"/>
            <a:ext cx="41582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Source: European Commission Directive 2008/98/EC on waste (Waste Framework Directive)</a:t>
            </a:r>
          </a:p>
        </p:txBody>
      </p:sp>
    </p:spTree>
    <p:extLst>
      <p:ext uri="{BB962C8B-B14F-4D97-AF65-F5344CB8AC3E}">
        <p14:creationId xmlns:p14="http://schemas.microsoft.com/office/powerpoint/2010/main" val="19875636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903" y="108879"/>
            <a:ext cx="11516497" cy="1144729"/>
          </a:xfrm>
        </p:spPr>
        <p:txBody>
          <a:bodyPr/>
          <a:lstStyle/>
          <a:p>
            <a:pPr algn="ctr"/>
            <a:r>
              <a:rPr lang="en-GB" dirty="0"/>
              <a:t>Landfilling: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>
            <a:normAutofit/>
          </a:bodyPr>
          <a:lstStyle/>
          <a:p>
            <a:endParaRPr lang="en-GB" dirty="0"/>
          </a:p>
          <a:p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276798" y="1557314"/>
            <a:ext cx="10880521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GB" sz="2000" u="sng" dirty="0"/>
              <a:t>According to the UNFCCC: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third largest source of anthropogenic methane (CH4) emissions </a:t>
            </a:r>
          </a:p>
          <a:p>
            <a:r>
              <a:rPr lang="en-GB" dirty="0"/>
              <a:t>     accounting for 11% of estimated global methane emissions in 2015. </a:t>
            </a:r>
          </a:p>
          <a:p>
            <a:endParaRPr lang="en-GB" dirty="0"/>
          </a:p>
          <a:p>
            <a:pPr>
              <a:spcAft>
                <a:spcPts val="1200"/>
              </a:spcAft>
            </a:pPr>
            <a:r>
              <a:rPr lang="en-GB" sz="2000" u="sng" dirty="0"/>
              <a:t>Circular economy phasing out waste: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ideally achieving 0% landfilling </a:t>
            </a:r>
          </a:p>
          <a:p>
            <a:r>
              <a:rPr lang="en-GB" dirty="0"/>
              <a:t>     despite EU target of no more than 10% landfilling by 2035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4045" y="1600201"/>
            <a:ext cx="4495383" cy="2985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8725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903" y="108879"/>
            <a:ext cx="11516497" cy="1144729"/>
          </a:xfrm>
        </p:spPr>
        <p:txBody>
          <a:bodyPr/>
          <a:lstStyle/>
          <a:p>
            <a:pPr algn="ctr"/>
            <a:r>
              <a:rPr lang="en-GB" dirty="0"/>
              <a:t>Energy recovery or waste to energy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>
            <a:normAutofit/>
          </a:bodyPr>
          <a:lstStyle/>
          <a:p>
            <a:endParaRPr lang="en-GB" dirty="0"/>
          </a:p>
          <a:p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553673" y="783319"/>
            <a:ext cx="11522997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GB" sz="2000" u="sng" dirty="0"/>
              <a:t>Reducing emissions from: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/>
              <a:t>waste, including methane emissions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/>
              <a:t>power plants and the extraction of fossil fuels with the production of energy through </a:t>
            </a:r>
            <a:r>
              <a:rPr lang="en-GB" dirty="0" err="1"/>
              <a:t>biowaste</a:t>
            </a:r>
            <a:r>
              <a:rPr lang="en-GB" dirty="0"/>
              <a:t> (</a:t>
            </a:r>
            <a:r>
              <a:rPr lang="en-GB" dirty="0" err="1"/>
              <a:t>eg</a:t>
            </a:r>
            <a:r>
              <a:rPr lang="en-GB" dirty="0"/>
              <a:t>: Suez wastewater treatment plant: produces </a:t>
            </a:r>
            <a:r>
              <a:rPr lang="en-GB" dirty="0" err="1"/>
              <a:t>biomethane</a:t>
            </a:r>
            <a:r>
              <a:rPr lang="en-GB" dirty="0"/>
              <a:t> from the sludge found in waste water)</a:t>
            </a:r>
          </a:p>
          <a:p>
            <a:pPr>
              <a:lnSpc>
                <a:spcPct val="150000"/>
              </a:lnSpc>
            </a:pPr>
            <a:endParaRPr lang="en-GB" sz="800" dirty="0"/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GB" sz="2000" u="sng" dirty="0"/>
              <a:t>BUT: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/>
              <a:t>Burning solid waste, is a disincentive to respect the waste  hierarchy and doesn’t reduce the demand in raw materials. </a:t>
            </a:r>
          </a:p>
        </p:txBody>
      </p:sp>
    </p:spTree>
    <p:extLst>
      <p:ext uri="{BB962C8B-B14F-4D97-AF65-F5344CB8AC3E}">
        <p14:creationId xmlns:p14="http://schemas.microsoft.com/office/powerpoint/2010/main" val="5742270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903" y="108879"/>
            <a:ext cx="11516497" cy="1144729"/>
          </a:xfrm>
        </p:spPr>
        <p:txBody>
          <a:bodyPr/>
          <a:lstStyle/>
          <a:p>
            <a:pPr algn="ctr"/>
            <a:r>
              <a:rPr lang="en-GB" dirty="0"/>
              <a:t>Recycling: </a:t>
            </a:r>
            <a:br>
              <a:rPr lang="en-GB" dirty="0"/>
            </a:b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516728" y="498610"/>
            <a:ext cx="10880521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en-GB" u="sng" dirty="0"/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/>
              <a:t>Enables to </a:t>
            </a:r>
            <a:r>
              <a:rPr lang="en-GB" sz="2000" b="1" dirty="0"/>
              <a:t>reduce demand</a:t>
            </a:r>
            <a:r>
              <a:rPr lang="en-GB" sz="2000" dirty="0"/>
              <a:t> in raw materials, demands </a:t>
            </a:r>
            <a:r>
              <a:rPr lang="en-GB" sz="2000" b="1" dirty="0"/>
              <a:t>less energy </a:t>
            </a:r>
            <a:r>
              <a:rPr lang="en-GB" sz="2000" dirty="0"/>
              <a:t>than production of primary materials: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/>
              <a:t>Circle economy and </a:t>
            </a:r>
            <a:r>
              <a:rPr lang="en-GB" dirty="0" err="1"/>
              <a:t>Ecofys</a:t>
            </a:r>
            <a:r>
              <a:rPr lang="en-GB" dirty="0"/>
              <a:t> </a:t>
            </a:r>
            <a:r>
              <a:rPr lang="en-GB" sz="1200" dirty="0"/>
              <a:t>(source: ‘</a:t>
            </a:r>
            <a:r>
              <a:rPr lang="en-GB" sz="1200" dirty="0" err="1"/>
              <a:t>Implemeting</a:t>
            </a:r>
            <a:r>
              <a:rPr lang="en-GB" sz="1200" dirty="0"/>
              <a:t> the circular economy globally makes Paris targets achievable) </a:t>
            </a:r>
          </a:p>
          <a:p>
            <a:pPr lvl="2" algn="just">
              <a:lnSpc>
                <a:spcPct val="150000"/>
              </a:lnSpc>
            </a:pPr>
            <a:r>
              <a:rPr lang="en-GB" dirty="0"/>
              <a:t>“Savings in energy use and greenhouse gas emissions by recycling will be between 40-80% for most materials compared to the energy needed to produce primary materials. (secondary or recycled aluminium demands only 5% of the energy that is needed to produce primary aluminium)”</a:t>
            </a:r>
          </a:p>
          <a:p>
            <a:pPr lvl="2" algn="just">
              <a:lnSpc>
                <a:spcPct val="150000"/>
              </a:lnSpc>
            </a:pPr>
            <a:endParaRPr lang="en-GB" sz="2000" dirty="0"/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/>
              <a:t>EU recycling targets: 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/>
              <a:t>All packaging: 70% by 2030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/>
              <a:t>Municipal waste: 65% by 2035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0610" y="3361574"/>
            <a:ext cx="2676639" cy="2235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6594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903" y="108879"/>
            <a:ext cx="11516497" cy="1144729"/>
          </a:xfrm>
        </p:spPr>
        <p:txBody>
          <a:bodyPr/>
          <a:lstStyle/>
          <a:p>
            <a:pPr algn="ctr"/>
            <a:r>
              <a:rPr lang="en-GB" dirty="0"/>
              <a:t>Reuse: </a:t>
            </a:r>
            <a:br>
              <a:rPr lang="en-GB" dirty="0"/>
            </a:b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>
            <a:normAutofit/>
          </a:bodyPr>
          <a:lstStyle/>
          <a:p>
            <a:endParaRPr lang="en-GB" dirty="0"/>
          </a:p>
          <a:p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452539" y="561456"/>
            <a:ext cx="11425425" cy="5155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en-GB" dirty="0"/>
          </a:p>
          <a:p>
            <a:pPr lvl="0">
              <a:lnSpc>
                <a:spcPct val="150000"/>
              </a:lnSpc>
            </a:pPr>
            <a:r>
              <a:rPr lang="en-GB" sz="2000" u="sng" dirty="0"/>
              <a:t>Reducing demand for primary raw materials by: 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/>
              <a:t>making products more durable or easier to repair from the design stage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/>
              <a:t>or remanufacturing processes where a product or component is returned to a new like condition.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/>
              <a:t>Extending the lifespan of a tablet and a laptop can reduce the CO2 emissions of these products by 21% and 19%  respectively. </a:t>
            </a:r>
            <a:r>
              <a:rPr lang="en-GB" sz="1200" dirty="0"/>
              <a:t>(Source: “A circular economy for smart devices’ Green Alliance 2015.)</a:t>
            </a:r>
          </a:p>
          <a:p>
            <a:pPr lvl="0"/>
            <a:endParaRPr lang="en-GB" dirty="0"/>
          </a:p>
          <a:p>
            <a:pPr lvl="0"/>
            <a:r>
              <a:rPr lang="en-GB" sz="2000" u="sng" dirty="0"/>
              <a:t>Examples/Initiatives: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/>
              <a:t>predictive maintenance solutions.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/>
              <a:t>Second hand markets, community initiatives, repair cafés, digital platforms for purchasing second hand products. </a:t>
            </a:r>
          </a:p>
          <a:p>
            <a:pPr marL="285750" lvl="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/>
              <a:t>‘</a:t>
            </a:r>
            <a:r>
              <a:rPr lang="en-GB" dirty="0" err="1"/>
              <a:t>Ecodesign</a:t>
            </a:r>
            <a:r>
              <a:rPr lang="en-GB" dirty="0"/>
              <a:t> Working Plan 2016-2019’: In addition to making sure that more energy efficient products enter the market, the working plan aims to examine how eco-design could contribute to the transition towards a circular economy</a:t>
            </a:r>
            <a:r>
              <a:rPr lang="en-GB" b="1" dirty="0"/>
              <a:t> </a:t>
            </a:r>
            <a:r>
              <a:rPr lang="en-GB" dirty="0"/>
              <a:t>by making products more durable, easier to repair, reuse and recycle. </a:t>
            </a:r>
            <a:endParaRPr lang="en-GB" u="sng" dirty="0"/>
          </a:p>
        </p:txBody>
      </p:sp>
    </p:spTree>
    <p:extLst>
      <p:ext uri="{BB962C8B-B14F-4D97-AF65-F5344CB8AC3E}">
        <p14:creationId xmlns:p14="http://schemas.microsoft.com/office/powerpoint/2010/main" val="30882269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903" y="108879"/>
            <a:ext cx="11516497" cy="1144729"/>
          </a:xfrm>
        </p:spPr>
        <p:txBody>
          <a:bodyPr/>
          <a:lstStyle/>
          <a:p>
            <a:pPr lvl="0" algn="ctr"/>
            <a:r>
              <a:rPr lang="en-GB" dirty="0"/>
              <a:t>Reduce the demand of a product: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53673" y="1373681"/>
            <a:ext cx="10880521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 </a:t>
            </a:r>
          </a:p>
          <a:p>
            <a:pPr lvl="0">
              <a:spcAft>
                <a:spcPts val="1200"/>
              </a:spcAft>
            </a:pPr>
            <a:r>
              <a:rPr lang="en-GB" sz="2000" u="sng" dirty="0"/>
              <a:t>Rethinking the concept of ownership: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/>
              <a:t>Use rather than ownership 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/>
              <a:t>Innovative business models: sell services rather than products. </a:t>
            </a:r>
          </a:p>
          <a:p>
            <a:pPr lvl="0">
              <a:lnSpc>
                <a:spcPct val="150000"/>
              </a:lnSpc>
            </a:pPr>
            <a:r>
              <a:rPr lang="en-GB" dirty="0"/>
              <a:t>     (</a:t>
            </a:r>
            <a:r>
              <a:rPr lang="en-GB" dirty="0" err="1"/>
              <a:t>eg</a:t>
            </a:r>
            <a:r>
              <a:rPr lang="en-GB" dirty="0"/>
              <a:t>: Pay for electricity rather than lightbulbs ( Philips lighting))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/>
              <a:t>Car sharing can contribute to reducing transport emissions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59" r="5911"/>
          <a:stretch/>
        </p:blipFill>
        <p:spPr>
          <a:xfrm>
            <a:off x="7661264" y="1509544"/>
            <a:ext cx="3772930" cy="3066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4586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903" y="108879"/>
            <a:ext cx="11516497" cy="1144729"/>
          </a:xfrm>
        </p:spPr>
        <p:txBody>
          <a:bodyPr/>
          <a:lstStyle/>
          <a:p>
            <a:pPr lvl="0" algn="ctr"/>
            <a:r>
              <a:rPr lang="en-GB" dirty="0"/>
              <a:t>Making process more energy efficient:  </a:t>
            </a:r>
            <a:br>
              <a:rPr lang="en-GB" dirty="0"/>
            </a:br>
            <a:r>
              <a:rPr lang="en-GB" dirty="0"/>
              <a:t> 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>
            <a:normAutofit/>
          </a:bodyPr>
          <a:lstStyle/>
          <a:p>
            <a:endParaRPr lang="en-GB" dirty="0"/>
          </a:p>
          <a:p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553673" y="1023457"/>
            <a:ext cx="10880521" cy="2908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 </a:t>
            </a:r>
          </a:p>
          <a:p>
            <a:pPr lvl="0">
              <a:lnSpc>
                <a:spcPct val="150000"/>
              </a:lnSpc>
            </a:pPr>
            <a:r>
              <a:rPr lang="en-GB" sz="2000" u="sng" dirty="0"/>
              <a:t>Industrial symbiosis models: 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/>
              <a:t>Turning one industry's by-product into another industry's raw material but also energy.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>
                <a:sym typeface="Wingdings" panose="05000000000000000000" pitchFamily="2" charset="2"/>
              </a:rPr>
              <a:t>Example in Ghent: </a:t>
            </a:r>
          </a:p>
          <a:p>
            <a:pPr lvl="0">
              <a:lnSpc>
                <a:spcPct val="150000"/>
              </a:lnSpc>
            </a:pPr>
            <a:r>
              <a:rPr lang="en-GB" b="1" dirty="0">
                <a:sym typeface="Wingdings" panose="05000000000000000000" pitchFamily="2" charset="2"/>
              </a:rPr>
              <a:t>      </a:t>
            </a:r>
            <a:r>
              <a:rPr lang="en-US" dirty="0"/>
              <a:t>The residual heat of the </a:t>
            </a:r>
            <a:r>
              <a:rPr lang="en-US" dirty="0" err="1"/>
              <a:t>Stora</a:t>
            </a:r>
            <a:r>
              <a:rPr lang="en-US" dirty="0"/>
              <a:t> Enso paper company </a:t>
            </a:r>
          </a:p>
          <a:p>
            <a:pPr lvl="2">
              <a:lnSpc>
                <a:spcPct val="150000"/>
              </a:lnSpc>
            </a:pPr>
            <a:r>
              <a:rPr lang="en-GB" b="1" dirty="0">
                <a:sym typeface="Wingdings" panose="05000000000000000000" pitchFamily="2" charset="2"/>
              </a:rPr>
              <a:t> </a:t>
            </a:r>
            <a:r>
              <a:rPr lang="en-US" dirty="0"/>
              <a:t>provides the Ghent site of Volvo cars with hot water via a four </a:t>
            </a:r>
            <a:r>
              <a:rPr lang="en-US" dirty="0" err="1"/>
              <a:t>kilometre</a:t>
            </a:r>
            <a:r>
              <a:rPr lang="en-US" dirty="0"/>
              <a:t>-long heat network </a:t>
            </a:r>
          </a:p>
          <a:p>
            <a:pPr lvl="2">
              <a:lnSpc>
                <a:spcPct val="150000"/>
              </a:lnSpc>
            </a:pPr>
            <a:r>
              <a:rPr lang="en-GB" b="1" dirty="0">
                <a:sym typeface="Wingdings" panose="05000000000000000000" pitchFamily="2" charset="2"/>
              </a:rPr>
              <a:t> </a:t>
            </a:r>
            <a:r>
              <a:rPr lang="en-US" dirty="0"/>
              <a:t>allowing the Ghent plant to cut its annual CO</a:t>
            </a:r>
            <a:r>
              <a:rPr lang="en-US" baseline="-25000" dirty="0"/>
              <a:t>2</a:t>
            </a:r>
            <a:r>
              <a:rPr lang="en-US" dirty="0"/>
              <a:t> emissions by about 15,000 </a:t>
            </a:r>
            <a:r>
              <a:rPr lang="en-US" dirty="0" err="1"/>
              <a:t>tonnes</a:t>
            </a:r>
            <a:r>
              <a:rPr lang="en-US" dirty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245977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903" y="108879"/>
            <a:ext cx="11516497" cy="1144729"/>
          </a:xfrm>
        </p:spPr>
        <p:txBody>
          <a:bodyPr/>
          <a:lstStyle/>
          <a:p>
            <a:pPr lvl="0" algn="ctr"/>
            <a:r>
              <a:rPr lang="en-GB" dirty="0"/>
              <a:t>Challenges:</a:t>
            </a:r>
            <a:br>
              <a:rPr lang="en-GB" dirty="0"/>
            </a:br>
            <a:br>
              <a:rPr lang="en-GB" dirty="0"/>
            </a:br>
            <a:r>
              <a:rPr lang="en-GB" dirty="0"/>
              <a:t> 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>
            <a:normAutofit/>
          </a:bodyPr>
          <a:lstStyle/>
          <a:p>
            <a:endParaRPr lang="en-GB" dirty="0"/>
          </a:p>
          <a:p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498254" y="370588"/>
            <a:ext cx="10880521" cy="5032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 </a:t>
            </a:r>
          </a:p>
          <a:p>
            <a:pPr lvl="0">
              <a:lnSpc>
                <a:spcPct val="150000"/>
              </a:lnSpc>
            </a:pPr>
            <a:r>
              <a:rPr lang="en-US" sz="2000" u="sng" dirty="0"/>
              <a:t>Silo approach: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Lack of awareness and risk of having parallel initiatives rather than creating synergies</a:t>
            </a:r>
            <a:endParaRPr lang="en-GB" dirty="0"/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Lack of references of the potential of circular economy to reduce emissions in EU or MS climate policies. </a:t>
            </a:r>
            <a:endParaRPr lang="en-GB" dirty="0"/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Risk of not identifying trade-offs: waste to energy, the use of biomass…</a:t>
            </a:r>
          </a:p>
          <a:p>
            <a:pPr lvl="0">
              <a:lnSpc>
                <a:spcPct val="150000"/>
              </a:lnSpc>
            </a:pPr>
            <a:endParaRPr lang="en-GB" sz="800" dirty="0"/>
          </a:p>
          <a:p>
            <a:pPr lvl="0">
              <a:lnSpc>
                <a:spcPct val="150000"/>
              </a:lnSpc>
            </a:pPr>
            <a:r>
              <a:rPr lang="en-GB" sz="2000" u="sng" dirty="0"/>
              <a:t>Barriers: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The transition  towards the circular economy is not a reality yet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Behavioral barriers and the absence of a functioning market for secondary materials</a:t>
            </a:r>
          </a:p>
          <a:p>
            <a:pPr lvl="0">
              <a:lnSpc>
                <a:spcPct val="150000"/>
              </a:lnSpc>
            </a:pPr>
            <a:endParaRPr lang="en-US" sz="800" dirty="0"/>
          </a:p>
          <a:p>
            <a:pPr lvl="0">
              <a:lnSpc>
                <a:spcPct val="150000"/>
              </a:lnSpc>
            </a:pPr>
            <a:r>
              <a:rPr lang="en-US" sz="2000" u="sng" dirty="0"/>
              <a:t>Not a </a:t>
            </a:r>
            <a:r>
              <a:rPr lang="en-US" sz="2000" u="sng"/>
              <a:t>silver bullet:</a:t>
            </a:r>
            <a:endParaRPr lang="en-US" sz="2000" u="sng" dirty="0"/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CE not sufficient to fill in the gap of climate change mitigation  </a:t>
            </a:r>
          </a:p>
          <a:p>
            <a:pPr lvl="0">
              <a:lnSpc>
                <a:spcPct val="150000"/>
              </a:lnSpc>
            </a:pPr>
            <a:r>
              <a:rPr lang="en-US" dirty="0"/>
              <a:t>      needs to be combined with other actions such as the deployment of renewables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00218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903" y="108879"/>
            <a:ext cx="11516497" cy="1144729"/>
          </a:xfrm>
        </p:spPr>
        <p:txBody>
          <a:bodyPr/>
          <a:lstStyle/>
          <a:p>
            <a:pPr algn="ctr"/>
            <a:r>
              <a:rPr lang="en-GB" dirty="0"/>
              <a:t>Ideas for the way forward:</a:t>
            </a:r>
            <a:br>
              <a:rPr lang="en-GB" dirty="0"/>
            </a:br>
            <a:br>
              <a:rPr lang="en-GB" dirty="0"/>
            </a:br>
            <a:br>
              <a:rPr lang="en-GB" dirty="0"/>
            </a:br>
            <a:r>
              <a:rPr lang="en-GB" dirty="0"/>
              <a:t> 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>
            <a:normAutofit/>
          </a:bodyPr>
          <a:lstStyle/>
          <a:p>
            <a:endParaRPr lang="en-GB" dirty="0"/>
          </a:p>
          <a:p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383890" y="1285068"/>
            <a:ext cx="1088052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lnSpc>
                <a:spcPct val="150000"/>
              </a:lnSpc>
            </a:pPr>
            <a:r>
              <a:rPr lang="en-GB" sz="2000" u="sng" dirty="0"/>
              <a:t>The transition towards a decarbonised and circular economy in the same systemic shift: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/>
              <a:t>Integrate the circular economy in long term decarbonisation plans (including the Commission 2050 climate change strategy) 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/>
              <a:t>Integrate the climate/circular economy synergies across different policies including industrial policies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/>
              <a:t>Consider the coherence between SDG related circular economy and climate goals in the EU’s and Member States SDG implementation strategies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/>
              <a:t>A shift that must happen at all levels: Global , European, regional and local level</a:t>
            </a:r>
          </a:p>
        </p:txBody>
      </p:sp>
    </p:spTree>
    <p:extLst>
      <p:ext uri="{BB962C8B-B14F-4D97-AF65-F5344CB8AC3E}">
        <p14:creationId xmlns:p14="http://schemas.microsoft.com/office/powerpoint/2010/main" val="24063935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1464" y="2833816"/>
            <a:ext cx="9649074" cy="888920"/>
          </a:xfrm>
        </p:spPr>
        <p:txBody>
          <a:bodyPr/>
          <a:lstStyle/>
          <a:p>
            <a:r>
              <a:rPr lang="en-GB" dirty="0">
                <a:latin typeface="+mn-lt"/>
              </a:rPr>
              <a:t>Thank you for your attention !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>
                <a:hlinkClick r:id="rId2"/>
              </a:rPr>
              <a:t>rpardo@</a:t>
            </a:r>
            <a:r>
              <a:rPr lang="en-GB" dirty="0">
                <a:hlinkClick r:id="rId2"/>
              </a:rPr>
              <a:t>ieep.eu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862885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1119</TotalTime>
  <Words>779</Words>
  <Application>Microsoft Office PowerPoint</Application>
  <PresentationFormat>Widescreen</PresentationFormat>
  <Paragraphs>109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Source Sans Pro</vt:lpstr>
      <vt:lpstr>Symbol</vt:lpstr>
      <vt:lpstr>Wingdings</vt:lpstr>
      <vt:lpstr>Office Theme</vt:lpstr>
      <vt:lpstr>      The circular economy and climate – Making the pieces fit </vt:lpstr>
      <vt:lpstr>What is the circular economy?         Why we need to close the loop?</vt:lpstr>
      <vt:lpstr>The role of circular economy in tackling climate change: </vt:lpstr>
      <vt:lpstr>Follow the waste hierarchy:</vt:lpstr>
      <vt:lpstr>Landfilling:</vt:lpstr>
      <vt:lpstr>Energy recovery or waste to energy</vt:lpstr>
      <vt:lpstr>Recycling:  </vt:lpstr>
      <vt:lpstr>Reuse:  </vt:lpstr>
      <vt:lpstr>Reduce the demand of a product:</vt:lpstr>
      <vt:lpstr>Making process more energy efficient:    </vt:lpstr>
      <vt:lpstr>Challenges:   </vt:lpstr>
      <vt:lpstr>Ideas for the way forward:    </vt:lpstr>
      <vt:lpstr>Thank you for your attention !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Céline Charveriat</dc:creator>
  <cp:lastModifiedBy>Windows User</cp:lastModifiedBy>
  <cp:revision>109</cp:revision>
  <cp:lastPrinted>2017-11-28T10:59:36Z</cp:lastPrinted>
  <dcterms:created xsi:type="dcterms:W3CDTF">2017-11-24T10:44:58Z</dcterms:created>
  <dcterms:modified xsi:type="dcterms:W3CDTF">2018-07-18T11:08:43Z</dcterms:modified>
</cp:coreProperties>
</file>