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85" r:id="rId5"/>
    <p:sldId id="286" r:id="rId6"/>
    <p:sldId id="259" r:id="rId7"/>
    <p:sldId id="260" r:id="rId8"/>
    <p:sldId id="261" r:id="rId9"/>
    <p:sldId id="262" r:id="rId10"/>
    <p:sldId id="282" r:id="rId11"/>
    <p:sldId id="263" r:id="rId12"/>
    <p:sldId id="264" r:id="rId13"/>
    <p:sldId id="280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9" r:id="rId2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409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210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63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6697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623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323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0982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5454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5244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6549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050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2E4EE-55A1-4E76-891B-3EB0B96F8FB5}" type="datetimeFigureOut">
              <a:rPr lang="it-IT" smtClean="0"/>
              <a:t>18/07/2018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869B8-7BC5-4B67-903D-01F1C855C0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9617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Documento_di_Microsoft_Word1.docx"/><Relationship Id="rId3" Type="http://schemas.openxmlformats.org/officeDocument/2006/relationships/image" Target="../media/image1.JP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1.JP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gif"/><Relationship Id="rId11" Type="http://schemas.openxmlformats.org/officeDocument/2006/relationships/image" Target="../media/image23.jp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1589416" y="3915572"/>
            <a:ext cx="8640960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1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21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21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1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21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21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21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1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endParaRPr lang="it-IT" sz="21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1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274247" y="1592060"/>
            <a:ext cx="849694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endParaRPr lang="it-IT" sz="700" dirty="0">
              <a:ln w="3175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rgbClr val="003366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1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International Workshop</a:t>
            </a:r>
          </a:p>
          <a:p>
            <a:pPr algn="ctr">
              <a:lnSpc>
                <a:spcPct val="90000"/>
              </a:lnSpc>
            </a:pPr>
            <a:r>
              <a:rPr lang="en-US" sz="21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New Successful Economic, Industrial, Financial, Territorial Management </a:t>
            </a:r>
            <a:r>
              <a:rPr lang="en-US" sz="21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 SDGs </a:t>
            </a:r>
            <a:r>
              <a:rPr lang="en-US" sz="21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&amp; Circular Economy</a:t>
            </a:r>
          </a:p>
          <a:p>
            <a:pPr algn="ctr">
              <a:lnSpc>
                <a:spcPct val="90000"/>
              </a:lnSpc>
            </a:pPr>
            <a:endParaRPr lang="en-US" sz="2400" b="1" cap="all" dirty="0">
              <a:ln w="3175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01600">
                  <a:srgbClr val="003366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1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Bologna, 18-19th July, 2018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51" y="311807"/>
            <a:ext cx="8441602" cy="862181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681122" y="5114177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b="1" dirty="0" smtClean="0"/>
              <a:t>IRIS FLACCO, </a:t>
            </a:r>
            <a:r>
              <a:rPr lang="en-US" sz="1600" b="1" dirty="0" smtClean="0"/>
              <a:t>Head </a:t>
            </a:r>
            <a:r>
              <a:rPr lang="en-US" sz="1600" b="1" dirty="0"/>
              <a:t>of Service of Energy Policy, Air Quality, National Environmental Information System, Abruzzo </a:t>
            </a:r>
            <a:r>
              <a:rPr lang="en-US" sz="1600" b="1" dirty="0" smtClean="0"/>
              <a:t>Region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065327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0090-D470-44D8-B328-55FF39217344}" type="slidenum">
              <a:rPr lang="it-IT" smtClean="0"/>
              <a:t>2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1001647" y="1333650"/>
            <a:ext cx="858486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/>
              <a:t>OBIETTIVO DELLA PA</a:t>
            </a:r>
          </a:p>
          <a:p>
            <a:pPr marL="285750" indent="-285750" algn="just">
              <a:buFontTx/>
              <a:buChar char="-"/>
            </a:pPr>
            <a:r>
              <a:rPr lang="it-IT" dirty="0" smtClean="0"/>
              <a:t>sostenere e sviluppare la economia circolare</a:t>
            </a:r>
          </a:p>
          <a:p>
            <a:pPr marL="285750" indent="-285750" algn="just">
              <a:buFontTx/>
              <a:buChar char="-"/>
            </a:pPr>
            <a:r>
              <a:rPr lang="it-IT" dirty="0"/>
              <a:t>strategia operativa che occorre sviluppare per raggiungere l’obiettivo del contenimento </a:t>
            </a:r>
            <a:endParaRPr lang="it-IT" dirty="0" smtClean="0"/>
          </a:p>
          <a:p>
            <a:pPr algn="just"/>
            <a:r>
              <a:rPr lang="it-IT" dirty="0" smtClean="0"/>
              <a:t>delle </a:t>
            </a:r>
            <a:r>
              <a:rPr lang="it-IT" dirty="0"/>
              <a:t>risorse  garantendo lo sviluppo dei </a:t>
            </a:r>
            <a:r>
              <a:rPr lang="it-IT" dirty="0" smtClean="0"/>
              <a:t>territori</a:t>
            </a:r>
          </a:p>
          <a:p>
            <a:pPr algn="just"/>
            <a:r>
              <a:rPr lang="it-IT" dirty="0"/>
              <a:t>la bottom up </a:t>
            </a:r>
            <a:r>
              <a:rPr lang="it-IT" dirty="0" err="1"/>
              <a:t>strategy</a:t>
            </a:r>
            <a:r>
              <a:rPr lang="it-IT" dirty="0"/>
              <a:t> costituisce il volano necessario a rilevare le potenzialità e quindi </a:t>
            </a:r>
            <a:endParaRPr lang="it-IT" dirty="0" smtClean="0"/>
          </a:p>
          <a:p>
            <a:pPr algn="just"/>
            <a:r>
              <a:rPr lang="it-IT" dirty="0" smtClean="0"/>
              <a:t>le </a:t>
            </a:r>
            <a:r>
              <a:rPr lang="it-IT" dirty="0"/>
              <a:t>opportunità dei territori da sostenere con il supporto legislativo e delle risorse </a:t>
            </a:r>
            <a:r>
              <a:rPr lang="it-IT" dirty="0" smtClean="0"/>
              <a:t>economiche</a:t>
            </a:r>
          </a:p>
          <a:p>
            <a:pPr algn="just"/>
            <a:endParaRPr lang="it-IT" dirty="0"/>
          </a:p>
          <a:p>
            <a:pPr algn="ctr"/>
            <a:r>
              <a:rPr lang="it-IT" dirty="0" smtClean="0"/>
              <a:t>STRATEGIA REGIONALE</a:t>
            </a:r>
          </a:p>
          <a:p>
            <a:pPr algn="just"/>
            <a:r>
              <a:rPr lang="it-IT" dirty="0" smtClean="0"/>
              <a:t>- Regioni </a:t>
            </a:r>
            <a:r>
              <a:rPr lang="it-IT" dirty="0"/>
              <a:t>accompagnano e supportano la realizzazione della strategia coordinando le attività locali </a:t>
            </a:r>
            <a:r>
              <a:rPr lang="it-IT" dirty="0" smtClean="0"/>
              <a:t>convogliandole </a:t>
            </a:r>
            <a:r>
              <a:rPr lang="it-IT" dirty="0"/>
              <a:t>ed adeguandole alle programmazioni nazionali e </a:t>
            </a:r>
            <a:r>
              <a:rPr lang="it-IT" dirty="0" smtClean="0"/>
              <a:t>sovranazionali</a:t>
            </a:r>
          </a:p>
          <a:p>
            <a:pPr algn="just"/>
            <a:r>
              <a:rPr lang="it-IT" dirty="0" smtClean="0"/>
              <a:t>- </a:t>
            </a:r>
            <a:r>
              <a:rPr lang="it-IT" dirty="0"/>
              <a:t>Regione Abruzzo ha svolto questo ruolo dal 2011 coordinando tutti i 305 Comuni della Regione </a:t>
            </a:r>
            <a:r>
              <a:rPr lang="it-IT" dirty="0" smtClean="0"/>
              <a:t>aderenti </a:t>
            </a:r>
            <a:r>
              <a:rPr lang="it-IT" dirty="0"/>
              <a:t>al programma europeo “</a:t>
            </a:r>
            <a:r>
              <a:rPr lang="it-IT" dirty="0" err="1"/>
              <a:t>Covenant</a:t>
            </a:r>
            <a:r>
              <a:rPr lang="it-IT" dirty="0"/>
              <a:t> of Major” provvedendo a convogliare ai </a:t>
            </a:r>
            <a:r>
              <a:rPr lang="it-IT" dirty="0" smtClean="0"/>
              <a:t>Comuni </a:t>
            </a:r>
            <a:r>
              <a:rPr lang="it-IT" dirty="0"/>
              <a:t>35.000.000,00E del por </a:t>
            </a:r>
            <a:r>
              <a:rPr lang="it-IT" dirty="0" err="1"/>
              <a:t>fesr</a:t>
            </a:r>
            <a:r>
              <a:rPr lang="it-IT" dirty="0"/>
              <a:t> 2007/20013 per lo start up della autonomia energetica locale</a:t>
            </a:r>
            <a:r>
              <a:rPr lang="it-IT" dirty="0" smtClean="0"/>
              <a:t>.</a:t>
            </a:r>
            <a:endParaRPr lang="it-IT" dirty="0"/>
          </a:p>
          <a:p>
            <a:pPr algn="just"/>
            <a:endParaRPr lang="it-IT" dirty="0" smtClean="0"/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925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0090-D470-44D8-B328-55FF39217344}" type="slidenum">
              <a:rPr lang="it-IT" smtClean="0"/>
              <a:t>3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1400432" y="1707501"/>
            <a:ext cx="81860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REGIONE ABRUZZO</a:t>
            </a:r>
          </a:p>
          <a:p>
            <a:pPr algn="just">
              <a:spcAft>
                <a:spcPts val="0"/>
              </a:spcAft>
            </a:pPr>
            <a:endParaRPr lang="it-IT" dirty="0" smtClean="0">
              <a:solidFill>
                <a:srgbClr val="1F497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it-IT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Implementazione delle risorse del Programma POR FESR 2014/2020 per assistere le Amministrazioni Comunali a integrare le programmazioni energetiche con gli aspetti ambientali destinando la risorsa di 10.000.000,00€ </a:t>
            </a:r>
          </a:p>
          <a:p>
            <a:pPr algn="just">
              <a:spcAft>
                <a:spcPts val="0"/>
              </a:spcAft>
            </a:pPr>
            <a:endParaRPr lang="it-IT" dirty="0" smtClean="0">
              <a:solidFill>
                <a:srgbClr val="1F497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it-IT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Realizzazione di interventi innovativi replicabili e individuazione di ambiti omogenei sovracomunali entro i quali progettare attività idonee, anche nell’ambito della progettazione comunitaria e con la collaborazione sinergica degli organismi internazionali </a:t>
            </a:r>
          </a:p>
          <a:p>
            <a:pPr algn="just">
              <a:spcAft>
                <a:spcPts val="0"/>
              </a:spcAft>
            </a:pPr>
            <a:endParaRPr lang="it-IT" dirty="0">
              <a:solidFill>
                <a:srgbClr val="1F497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it-IT" dirty="0" smtClean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strumento degli Accordi di Programma Pubblico-Privato è strategico per indirizzare le Aziende verso l’auto produzione energetica da FER e il ricorso ai nuovi carburanti.</a:t>
            </a:r>
          </a:p>
          <a:p>
            <a:pPr algn="just">
              <a:spcAft>
                <a:spcPts val="0"/>
              </a:spcAft>
            </a:pP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47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0090-D470-44D8-B328-55FF39217344}" type="slidenum">
              <a:rPr lang="it-IT" smtClean="0"/>
              <a:t>4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1144906" y="1349453"/>
            <a:ext cx="330352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PRODUZIONE ENERGIA DA FONTI </a:t>
            </a:r>
            <a:r>
              <a:rPr lang="it-IT" dirty="0" smtClean="0"/>
              <a:t>RINNOVABILI</a:t>
            </a:r>
          </a:p>
          <a:p>
            <a:pPr algn="just"/>
            <a:endParaRPr lang="it-IT" dirty="0"/>
          </a:p>
          <a:p>
            <a:r>
              <a:rPr lang="it-IT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a questi strumenti in Abruzzo si è verificato un aumento dell’uso di fonti rinnovabili che nel 2015, con 3521,8 </a:t>
            </a:r>
            <a:r>
              <a:rPr lang="it-IT" dirty="0" err="1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GWh</a:t>
            </a:r>
            <a:r>
              <a:rPr lang="it-IT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anche grazie alla diminuzione di energia da termoelettrico, ha raggiunto il 71,0% della produzione di energia elettrica (4966,7 </a:t>
            </a:r>
            <a:r>
              <a:rPr lang="it-IT" dirty="0" err="1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GWh</a:t>
            </a:r>
            <a:r>
              <a:rPr lang="it-IT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r>
              <a:rPr lang="it-IT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Rispetto all’anno 2006 le rinnovabili sono aumentate del 65,7%.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5705" y="2112045"/>
            <a:ext cx="6120914" cy="2645893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5916050" y="4751173"/>
            <a:ext cx="49726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/>
              <a:t>Evoluzione della produzione di energia elettrica in </a:t>
            </a:r>
            <a:r>
              <a:rPr lang="it-IT" sz="1200" dirty="0" smtClean="0"/>
              <a:t>Abruzzo (fonte www.gse.it)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225022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0090-D470-44D8-B328-55FF39217344}" type="slidenum">
              <a:rPr lang="it-IT" smtClean="0"/>
              <a:t>5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1" y="1401812"/>
            <a:ext cx="3302546" cy="2459618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8088522" y="3845663"/>
            <a:ext cx="29081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dirty="0">
                <a:solidFill>
                  <a:schemeClr val="accent6">
                    <a:lumMod val="75000"/>
                  </a:schemeClr>
                </a:solidFill>
              </a:rPr>
              <a:t>Produzione lorda da fonti rinnovabili in Abruzzo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954" y="1410571"/>
            <a:ext cx="4547933" cy="2734228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333003" y="4121676"/>
            <a:ext cx="449033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chemeClr val="accent6">
                    <a:lumMod val="75000"/>
                  </a:schemeClr>
                </a:solidFill>
              </a:rPr>
              <a:t>Evoluzione della produzione lorda di energia elettrica da fonti rinnovabili in Abruzzo (fonte </a:t>
            </a:r>
            <a:r>
              <a:rPr lang="it-IT" sz="1100" dirty="0" err="1">
                <a:solidFill>
                  <a:schemeClr val="accent6">
                    <a:lumMod val="75000"/>
                  </a:schemeClr>
                </a:solidFill>
              </a:rPr>
              <a:t>gse</a:t>
            </a:r>
            <a:r>
              <a:rPr lang="it-IT" sz="11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8" name="Rettangolo 7"/>
          <p:cNvSpPr/>
          <p:nvPr/>
        </p:nvSpPr>
        <p:spPr>
          <a:xfrm>
            <a:off x="4964231" y="1410571"/>
            <a:ext cx="249260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>
                <a:solidFill>
                  <a:srgbClr val="0070C0"/>
                </a:solidFill>
              </a:rPr>
              <a:t>La produzione di energia da eolico è progressivamente aumentata negli anni, significativo il contributo del solare negli ultimi anni. La produzione di energia elettrica dall’idrico, collegata alla piovosità, presenta un andamento discontinuo.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506711" y="5285087"/>
            <a:ext cx="105588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accent6">
                    <a:lumMod val="75000"/>
                  </a:schemeClr>
                </a:solidFill>
              </a:rPr>
              <a:t>la fonte rinnovabile più sfruttata è sicuramente quella solare: quasi il 50% dell’energia complessivamente prodotta da fonte rinnovabile (in impianti sottoposti ad Autorizzazione Unica) in Regione Abruzzo proviene da impianti fotovoltaici.</a:t>
            </a:r>
          </a:p>
        </p:txBody>
      </p:sp>
      <p:graphicFrame>
        <p:nvGraphicFramePr>
          <p:cNvPr id="16" name="Oggetto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227164"/>
              </p:ext>
            </p:extLst>
          </p:nvPr>
        </p:nvGraphicFramePr>
        <p:xfrm>
          <a:off x="4879235" y="4308325"/>
          <a:ext cx="6105525" cy="1142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o" r:id="rId8" imgW="6105053" imgH="1279006" progId="Word.Document.12">
                  <p:embed/>
                </p:oleObj>
              </mc:Choice>
              <mc:Fallback>
                <p:oleObj name="Documento" r:id="rId8" imgW="6105053" imgH="127900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79235" y="4308325"/>
                        <a:ext cx="6105525" cy="11427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04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09105" y="1941795"/>
            <a:ext cx="7721140" cy="1645920"/>
          </a:xfrm>
        </p:spPr>
        <p:txBody>
          <a:bodyPr>
            <a:normAutofit fontScale="90000"/>
          </a:bodyPr>
          <a:lstStyle/>
          <a:p>
            <a:r>
              <a:rPr lang="it-IT" sz="2100" b="1" dirty="0"/>
              <a:t>Le sfide mirate di ZEV per il vertice di azione sul clima globale (VECG)</a:t>
            </a:r>
            <a:br>
              <a:rPr lang="it-IT" sz="2100" b="1" dirty="0"/>
            </a:br>
            <a:r>
              <a:rPr lang="it-IT" sz="2100" i="1" dirty="0" smtClean="0"/>
              <a:t>Under 2 </a:t>
            </a:r>
            <a:r>
              <a:rPr lang="it-IT" sz="2100" i="1" dirty="0" err="1" smtClean="0"/>
              <a:t>Coalition</a:t>
            </a:r>
            <a:r>
              <a:rPr lang="it-IT" sz="2100" i="1" dirty="0" smtClean="0"/>
              <a:t>, The </a:t>
            </a:r>
            <a:r>
              <a:rPr lang="it-IT" sz="2100" i="1" dirty="0" err="1" smtClean="0"/>
              <a:t>Climate</a:t>
            </a:r>
            <a:r>
              <a:rPr lang="it-IT" sz="2100" i="1" dirty="0" smtClean="0"/>
              <a:t> Group</a:t>
            </a:r>
            <a:br>
              <a:rPr lang="it-IT" sz="2100" i="1" dirty="0" smtClean="0"/>
            </a:br>
            <a:r>
              <a:rPr lang="it-IT" sz="2100" i="1" dirty="0" smtClean="0"/>
              <a:t/>
            </a:r>
            <a:br>
              <a:rPr lang="it-IT" sz="2100" i="1" dirty="0" smtClean="0"/>
            </a:br>
            <a:r>
              <a:rPr 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Regione Abruzzo, ha sottoscritto la Carta di Parigi  lanciando l’obiettivo di emissioni 0 da traffico nel 2050, mentre va realizzando con continuità  attività programmate di sensibilizzazione e partecipazione dei cittadini coinvolgendo tutto il mondo della scuola, consapevole che i grandi obiettivi possono raggiungersi solo con la partecipazione attiva e consapevole di tutti.</a:t>
            </a:r>
            <a:r>
              <a:rPr lang="it-IT" sz="2100" i="1" dirty="0" smtClean="0"/>
              <a:t/>
            </a:r>
            <a:br>
              <a:rPr lang="it-IT" sz="2100" i="1" dirty="0" smtClean="0"/>
            </a:br>
            <a:r>
              <a:rPr lang="it-IT" sz="2100" b="1" dirty="0"/>
              <a:t/>
            </a:r>
            <a:br>
              <a:rPr lang="it-IT" sz="2100" b="1" dirty="0"/>
            </a:br>
            <a:endParaRPr lang="it-IT" sz="2100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0090-D470-44D8-B328-55FF39217344}" type="slidenum">
              <a:rPr lang="it-IT" smtClean="0"/>
              <a:t>6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105" y="3726848"/>
            <a:ext cx="7167630" cy="221702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0598" y="5137436"/>
            <a:ext cx="3911602" cy="71904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7432" y="1333650"/>
            <a:ext cx="882038" cy="191683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8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75116" y="2422287"/>
            <a:ext cx="7473938" cy="2738250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sz="1600" dirty="0">
                <a:solidFill>
                  <a:schemeClr val="tx1"/>
                </a:solidFill>
              </a:rPr>
              <a:t>Il Summit per l'azione globale sul clima coinvolge i leader di città, stati, imprese e società civili per </a:t>
            </a:r>
            <a:r>
              <a:rPr lang="it-IT" sz="1600" b="1" dirty="0">
                <a:solidFill>
                  <a:schemeClr val="tx1"/>
                </a:solidFill>
              </a:rPr>
              <a:t>condurre un'ambiziosa azione sul clima </a:t>
            </a:r>
            <a:r>
              <a:rPr lang="it-IT" sz="1600" dirty="0">
                <a:solidFill>
                  <a:schemeClr val="tx1"/>
                </a:solidFill>
              </a:rPr>
              <a:t>e </a:t>
            </a:r>
            <a:r>
              <a:rPr lang="it-IT" sz="1600" b="1" dirty="0">
                <a:solidFill>
                  <a:schemeClr val="tx1"/>
                </a:solidFill>
              </a:rPr>
              <a:t>dimostrare che il 2018 rappresenta un punto di svolta </a:t>
            </a:r>
            <a:r>
              <a:rPr lang="it-IT" sz="1600" dirty="0">
                <a:solidFill>
                  <a:schemeClr val="tx1"/>
                </a:solidFill>
              </a:rPr>
              <a:t>per raggiungere gli obiettivi dell‘Accordo di Parigi, pertanto i partecipanti al Summit sono invitati a:</a:t>
            </a:r>
          </a:p>
          <a:p>
            <a:r>
              <a:rPr lang="it-IT" sz="1600" dirty="0">
                <a:solidFill>
                  <a:schemeClr val="tx1"/>
                </a:solidFill>
              </a:rPr>
              <a:t>• </a:t>
            </a:r>
            <a:r>
              <a:rPr lang="it-IT" sz="1600" b="1" dirty="0">
                <a:solidFill>
                  <a:schemeClr val="tx1"/>
                </a:solidFill>
              </a:rPr>
              <a:t>Dare dimostrazioni del progresso / relazione </a:t>
            </a:r>
            <a:r>
              <a:rPr lang="it-IT" sz="1600" dirty="0">
                <a:solidFill>
                  <a:schemeClr val="tx1"/>
                </a:solidFill>
              </a:rPr>
              <a:t>sugli impegni passati svolti</a:t>
            </a:r>
          </a:p>
          <a:p>
            <a:r>
              <a:rPr lang="it-IT" sz="1600" dirty="0">
                <a:solidFill>
                  <a:schemeClr val="tx1"/>
                </a:solidFill>
              </a:rPr>
              <a:t>• </a:t>
            </a:r>
            <a:r>
              <a:rPr lang="it-IT" sz="1600" b="1" dirty="0">
                <a:solidFill>
                  <a:schemeClr val="tx1"/>
                </a:solidFill>
              </a:rPr>
              <a:t>Prendere nuovi impegni </a:t>
            </a:r>
            <a:r>
              <a:rPr lang="it-IT" sz="1600" dirty="0">
                <a:solidFill>
                  <a:schemeClr val="tx1"/>
                </a:solidFill>
              </a:rPr>
              <a:t>per le azioni volte a ridurre ulteriormente le loro emissioni</a:t>
            </a:r>
          </a:p>
          <a:p>
            <a:pPr algn="just"/>
            <a:endParaRPr lang="it-IT" sz="1600" dirty="0">
              <a:solidFill>
                <a:schemeClr val="tx1"/>
              </a:solidFill>
            </a:endParaRPr>
          </a:p>
          <a:p>
            <a:r>
              <a:rPr lang="it-IT" sz="1600" dirty="0">
                <a:solidFill>
                  <a:schemeClr val="tx1"/>
                </a:solidFill>
              </a:rPr>
              <a:t>Il vertice culminerà in un invito all'azione rivolto alle nazioni - e a tutti - per rafforzare le loro ambizioni in base all'Accordo di Parigi e per limitare il riscaldamento a ben 2 gradi Celsius.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0090-D470-44D8-B328-55FF39217344}" type="slidenum">
              <a:rPr lang="it-IT" smtClean="0"/>
              <a:t>7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399" y="5233531"/>
            <a:ext cx="3911602" cy="719044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875116" y="1524617"/>
            <a:ext cx="8686950" cy="75811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dirty="0"/>
              <a:t>UNDER 2_ </a:t>
            </a:r>
            <a:r>
              <a:rPr lang="it-IT" sz="2000" dirty="0"/>
              <a:t>PROGETTO VEICOLI AD EMISSIONE ZERO </a:t>
            </a:r>
          </a:p>
          <a:p>
            <a:r>
              <a:rPr lang="it-IT" sz="2000" dirty="0"/>
              <a:t>Obiettivi del Vertice globale sull'azione per il Clima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333650"/>
            <a:ext cx="882038" cy="191683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1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8415" y="1226512"/>
            <a:ext cx="2525357" cy="500231"/>
          </a:xfrm>
        </p:spPr>
        <p:txBody>
          <a:bodyPr>
            <a:normAutofit fontScale="90000"/>
          </a:bodyPr>
          <a:lstStyle/>
          <a:p>
            <a:r>
              <a:rPr lang="it-IT" sz="3000" b="1" dirty="0"/>
              <a:t>Aree di sfida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0090-D470-44D8-B328-55FF39217344}" type="slidenum">
              <a:rPr lang="it-IT" smtClean="0"/>
              <a:t>8</a:t>
            </a:fld>
            <a:endParaRPr lang="it-IT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745319"/>
              </p:ext>
            </p:extLst>
          </p:nvPr>
        </p:nvGraphicFramePr>
        <p:xfrm>
          <a:off x="681455" y="1692333"/>
          <a:ext cx="9654747" cy="396891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83845"/>
                <a:gridCol w="2670239"/>
                <a:gridCol w="3964725"/>
                <a:gridCol w="2035938"/>
              </a:tblGrid>
              <a:tr h="306156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#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Area</a:t>
                      </a:r>
                      <a:r>
                        <a:rPr lang="it-IT" sz="1200" baseline="0" dirty="0" smtClean="0"/>
                        <a:t> di sfida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Notizia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Guida 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</a:tr>
              <a:tr h="662322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1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Sistemi energetici sani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Uno spostamento globale verso sistemi di energia e di mobilità puliti ed equi promuove il progresso climatico e abilita persone e luoghi sani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The</a:t>
                      </a:r>
                      <a:r>
                        <a:rPr lang="it-IT" sz="1200" baseline="0" dirty="0" smtClean="0"/>
                        <a:t> </a:t>
                      </a:r>
                      <a:r>
                        <a:rPr lang="it-IT" sz="1200" baseline="0" dirty="0" err="1" smtClean="0"/>
                        <a:t>Climate</a:t>
                      </a:r>
                      <a:r>
                        <a:rPr lang="it-IT" sz="1200" baseline="0" dirty="0" smtClean="0"/>
                        <a:t> Group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</a:tr>
              <a:tr h="862084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2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Crescita economica inclusiva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La leadership sul clima e la tecnologia pulita e la transizione energetica generano buoni posti di lavoro, opportunità economiche ampie e una crescita inclusiva e resiliente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BSR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</a:tr>
              <a:tr h="510934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3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Comunità sostenibili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Edifici, città, comunità e infrastrutture sostenibili sono puliti, sani e vivibili e migliorano la qualità della vita per tutti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C40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</a:tr>
              <a:tr h="965098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4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Gestione di terra e oceano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Foreste, cibo, terre e altri ecosistemi svolgono un ruolo fondamentale nel mitigare i cambiamenti climatici e rendere il nostro mondo più resiliente, garantendo allo stesso tempo risorse sufficienti alimentari per una popolazione in crescita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WWF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</a:tr>
              <a:tr h="662322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5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Investimenti climatici trasformativi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Gli investimenti sono mobilitati sulla scala necessaria per raggiungere l'accordo di Parigi, stimolare l'innovazione e accelerare un'economia pulita e resiliente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Ceres for</a:t>
                      </a:r>
                    </a:p>
                    <a:p>
                      <a:r>
                        <a:rPr lang="it-IT" sz="1200" dirty="0" smtClean="0"/>
                        <a:t>Investor</a:t>
                      </a:r>
                    </a:p>
                    <a:p>
                      <a:r>
                        <a:rPr lang="it-IT" sz="1200" dirty="0" err="1" smtClean="0"/>
                        <a:t>Groups</a:t>
                      </a:r>
                      <a:endParaRPr lang="it-IT" sz="12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6070" y="5661249"/>
            <a:ext cx="2232248" cy="41033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6508" y="990114"/>
            <a:ext cx="596426" cy="129614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1144906" y="893610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3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775520" y="901642"/>
            <a:ext cx="7886700" cy="459890"/>
          </a:xfrm>
        </p:spPr>
        <p:txBody>
          <a:bodyPr>
            <a:normAutofit fontScale="90000"/>
          </a:bodyPr>
          <a:lstStyle/>
          <a:p>
            <a:r>
              <a:rPr lang="it-IT" sz="2700" dirty="0"/>
              <a:t>Trasporti ad emissioni zero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>
          <a:xfrm>
            <a:off x="271849" y="1361532"/>
            <a:ext cx="10091351" cy="4279833"/>
          </a:xfrm>
        </p:spPr>
        <p:txBody>
          <a:bodyPr>
            <a:noAutofit/>
          </a:bodyPr>
          <a:lstStyle/>
          <a:p>
            <a:r>
              <a:rPr lang="it-IT" sz="1400" i="1" dirty="0" smtClean="0">
                <a:solidFill>
                  <a:schemeClr val="tx1"/>
                </a:solidFill>
              </a:rPr>
              <a:t>Azioni per </a:t>
            </a:r>
            <a:r>
              <a:rPr lang="it-IT" sz="1400" b="1" dirty="0" smtClean="0">
                <a:solidFill>
                  <a:schemeClr val="tx1"/>
                </a:solidFill>
              </a:rPr>
              <a:t>realizzare </a:t>
            </a:r>
            <a:r>
              <a:rPr lang="it-IT" sz="1400" b="1" dirty="0">
                <a:solidFill>
                  <a:schemeClr val="tx1"/>
                </a:solidFill>
              </a:rPr>
              <a:t>il passaggio all’acquisto di veicoli ad emissione zero prima del 2015.</a:t>
            </a:r>
            <a:r>
              <a:rPr lang="it-IT" sz="1400" dirty="0">
                <a:solidFill>
                  <a:schemeClr val="tx1"/>
                </a:solidFill>
              </a:rPr>
              <a:t>» </a:t>
            </a:r>
          </a:p>
          <a:p>
            <a:pPr marL="342900" indent="-342900">
              <a:buAutoNum type="arabicPeriod"/>
            </a:pPr>
            <a:r>
              <a:rPr lang="it-IT" sz="1400" b="1" dirty="0" smtClean="0">
                <a:solidFill>
                  <a:schemeClr val="tx1"/>
                </a:solidFill>
              </a:rPr>
              <a:t>Supportare </a:t>
            </a:r>
            <a:r>
              <a:rPr lang="it-IT" sz="1400" b="1" dirty="0">
                <a:solidFill>
                  <a:schemeClr val="tx1"/>
                </a:solidFill>
              </a:rPr>
              <a:t>l’adozione anticipata da parte di aziende e consumatori. </a:t>
            </a:r>
            <a:r>
              <a:rPr lang="it-IT" sz="1400" dirty="0">
                <a:solidFill>
                  <a:schemeClr val="tx1"/>
                </a:solidFill>
              </a:rPr>
              <a:t>Includendo:</a:t>
            </a:r>
          </a:p>
          <a:p>
            <a:r>
              <a:rPr lang="it-IT" sz="1400" dirty="0">
                <a:solidFill>
                  <a:schemeClr val="tx1"/>
                </a:solidFill>
              </a:rPr>
              <a:t>Procurare incentivi per l’acquisto di </a:t>
            </a:r>
            <a:r>
              <a:rPr lang="it-IT" sz="1400" dirty="0" err="1">
                <a:solidFill>
                  <a:schemeClr val="tx1"/>
                </a:solidFill>
              </a:rPr>
              <a:t>Evs</a:t>
            </a:r>
            <a:r>
              <a:rPr lang="it-IT" sz="1400" dirty="0">
                <a:solidFill>
                  <a:schemeClr val="tx1"/>
                </a:solidFill>
              </a:rPr>
              <a:t> e di stazioni di ricarica </a:t>
            </a:r>
            <a:r>
              <a:rPr lang="it-IT" sz="1400" dirty="0" err="1">
                <a:solidFill>
                  <a:schemeClr val="tx1"/>
                </a:solidFill>
              </a:rPr>
              <a:t>Evs</a:t>
            </a:r>
            <a:endParaRPr lang="it-IT" sz="1400" dirty="0">
              <a:solidFill>
                <a:schemeClr val="tx1"/>
              </a:solidFill>
            </a:endParaRPr>
          </a:p>
          <a:p>
            <a:r>
              <a:rPr lang="it-IT" sz="1400" dirty="0">
                <a:solidFill>
                  <a:schemeClr val="tx1"/>
                </a:solidFill>
              </a:rPr>
              <a:t>Creare un contesto normativo che facilita l’approvvigionamento di EV da pare delle aziende</a:t>
            </a:r>
          </a:p>
          <a:p>
            <a:pPr marL="342900" indent="-342900">
              <a:buAutoNum type="arabicPeriod" startAt="2"/>
            </a:pPr>
            <a:r>
              <a:rPr lang="it-IT" sz="1400" b="1" dirty="0" smtClean="0">
                <a:solidFill>
                  <a:schemeClr val="tx1"/>
                </a:solidFill>
              </a:rPr>
              <a:t>Condurre </a:t>
            </a:r>
            <a:r>
              <a:rPr lang="it-IT" sz="1400" b="1" dirty="0">
                <a:solidFill>
                  <a:schemeClr val="tx1"/>
                </a:solidFill>
              </a:rPr>
              <a:t>attraverso esempi all’adozione di EV nel settore pubblico. </a:t>
            </a:r>
            <a:r>
              <a:rPr lang="it-IT" sz="1400" dirty="0">
                <a:solidFill>
                  <a:schemeClr val="tx1"/>
                </a:solidFill>
              </a:rPr>
              <a:t>Includendo:</a:t>
            </a:r>
          </a:p>
          <a:p>
            <a:r>
              <a:rPr lang="it-IT" sz="1400" dirty="0">
                <a:solidFill>
                  <a:schemeClr val="tx1"/>
                </a:solidFill>
              </a:rPr>
              <a:t>Sviluppare un piano d’azione per l’approvvigionamento e la produzione di EV entro il 2020 </a:t>
            </a:r>
          </a:p>
          <a:p>
            <a:r>
              <a:rPr lang="it-IT" sz="1400" dirty="0">
                <a:solidFill>
                  <a:schemeClr val="tx1"/>
                </a:solidFill>
              </a:rPr>
              <a:t>Procurare solo autobus a zero emissioni dal [2025/2030] e vicoli pubblici entro il  2030</a:t>
            </a:r>
          </a:p>
          <a:p>
            <a:pPr marL="257175" indent="-257175">
              <a:buAutoNum type="arabicPeriod" startAt="3"/>
            </a:pPr>
            <a:r>
              <a:rPr lang="it-IT" sz="1400" b="1" dirty="0" smtClean="0">
                <a:solidFill>
                  <a:schemeClr val="tx1"/>
                </a:solidFill>
              </a:rPr>
              <a:t>Promuovere </a:t>
            </a:r>
            <a:r>
              <a:rPr lang="it-IT" sz="1400" b="1" dirty="0">
                <a:solidFill>
                  <a:schemeClr val="tx1"/>
                </a:solidFill>
              </a:rPr>
              <a:t>il lancio di infrastrutture di ricarica EV.</a:t>
            </a:r>
            <a:r>
              <a:rPr lang="it-IT" sz="1400" dirty="0">
                <a:solidFill>
                  <a:schemeClr val="tx1"/>
                </a:solidFill>
              </a:rPr>
              <a:t> includendo:</a:t>
            </a:r>
          </a:p>
          <a:p>
            <a:r>
              <a:rPr lang="it-IT" sz="1400" dirty="0">
                <a:solidFill>
                  <a:schemeClr val="tx1"/>
                </a:solidFill>
              </a:rPr>
              <a:t>Installazione di caricabatteria EV in tutti gli opportuni uffici pubblici entro il 2020</a:t>
            </a:r>
          </a:p>
          <a:p>
            <a:r>
              <a:rPr lang="it-IT" sz="1400" dirty="0">
                <a:solidFill>
                  <a:schemeClr val="tx1"/>
                </a:solidFill>
              </a:rPr>
              <a:t>Supportare l’installazione di spazi di ricarica EV</a:t>
            </a:r>
          </a:p>
          <a:p>
            <a:r>
              <a:rPr lang="it-IT" sz="1400" dirty="0">
                <a:solidFill>
                  <a:schemeClr val="tx1"/>
                </a:solidFill>
              </a:rPr>
              <a:t>Installazione di caricatori veloci in tutte le principali autostrade entro il 2025</a:t>
            </a:r>
          </a:p>
          <a:p>
            <a:r>
              <a:rPr lang="it-IT" sz="1400" b="1" dirty="0" smtClean="0">
                <a:solidFill>
                  <a:schemeClr val="tx1"/>
                </a:solidFill>
              </a:rPr>
              <a:t>4</a:t>
            </a:r>
            <a:r>
              <a:rPr lang="it-IT" sz="1400" b="1" dirty="0">
                <a:solidFill>
                  <a:schemeClr val="tx1"/>
                </a:solidFill>
              </a:rPr>
              <a:t>. Lavorare con partner che condividono la stessa idea.</a:t>
            </a:r>
            <a:r>
              <a:rPr lang="it-IT" sz="1400" dirty="0">
                <a:solidFill>
                  <a:schemeClr val="tx1"/>
                </a:solidFill>
              </a:rPr>
              <a:t> Includendo: </a:t>
            </a:r>
          </a:p>
          <a:p>
            <a:r>
              <a:rPr lang="it-IT" sz="1400" dirty="0">
                <a:solidFill>
                  <a:schemeClr val="tx1"/>
                </a:solidFill>
              </a:rPr>
              <a:t>Città, aziende e partner di Under </a:t>
            </a:r>
            <a:r>
              <a:rPr lang="it-IT" sz="1400" dirty="0" err="1">
                <a:solidFill>
                  <a:schemeClr val="tx1"/>
                </a:solidFill>
              </a:rPr>
              <a:t>Coalition</a:t>
            </a:r>
            <a:r>
              <a:rPr lang="it-IT" sz="1400" dirty="0">
                <a:solidFill>
                  <a:schemeClr val="tx1"/>
                </a:solidFill>
              </a:rPr>
              <a:t> e della ZEV </a:t>
            </a:r>
            <a:r>
              <a:rPr lang="it-IT" sz="1400" dirty="0" err="1">
                <a:solidFill>
                  <a:schemeClr val="tx1"/>
                </a:solidFill>
              </a:rPr>
              <a:t>Alliance</a:t>
            </a: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0090-D470-44D8-B328-55FF39217344}" type="slidenum">
              <a:rPr lang="it-IT" smtClean="0"/>
              <a:t>9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080" y="5233532"/>
            <a:ext cx="3216921" cy="59134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8737" y="1990036"/>
            <a:ext cx="882038" cy="191683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6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10" y="1132030"/>
            <a:ext cx="9458247" cy="504710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597" y="5211311"/>
            <a:ext cx="3216921" cy="59134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9076" y="267602"/>
            <a:ext cx="882038" cy="191683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08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44" y="1812845"/>
            <a:ext cx="7752265" cy="423708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8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065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66" y="1933504"/>
            <a:ext cx="5434151" cy="352677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748" y="1994465"/>
            <a:ext cx="6093789" cy="339614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93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static.turistipercaso.it/image/a/abruzzo/abruzzo_njtja.T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444" y="4340108"/>
            <a:ext cx="1547679" cy="1056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http://cdn.mondoviaggiblog.com/wp-content/uploads/2008/06/abbruzz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292" y="3239471"/>
            <a:ext cx="1519985" cy="1056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bruzzo-mare-e-mont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292" y="2152351"/>
            <a:ext cx="1501878" cy="1056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7833683" y="1417389"/>
            <a:ext cx="42211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REGIONE ABRUZZO, ITALY</a:t>
            </a:r>
          </a:p>
        </p:txBody>
      </p:sp>
      <p:sp>
        <p:nvSpPr>
          <p:cNvPr id="11" name="Text Box 25"/>
          <p:cNvSpPr txBox="1">
            <a:spLocks noChangeArrowheads="1"/>
          </p:cNvSpPr>
          <p:nvPr/>
        </p:nvSpPr>
        <p:spPr bwMode="auto">
          <a:xfrm>
            <a:off x="7833683" y="1752650"/>
            <a:ext cx="3252328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kumimoji="1" lang="en-GB" altLang="it-IT" dirty="0">
                <a:solidFill>
                  <a:schemeClr val="tx2"/>
                </a:solidFill>
              </a:rPr>
              <a:t>Region surface : 10,794 Km 2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kumimoji="1" lang="en-GB" altLang="it-IT" dirty="0">
                <a:solidFill>
                  <a:schemeClr val="tx2"/>
                </a:solidFill>
              </a:rPr>
              <a:t>65.1% is mountainous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kumimoji="1" lang="en-GB" altLang="it-IT" dirty="0">
                <a:solidFill>
                  <a:schemeClr val="tx2"/>
                </a:solidFill>
              </a:rPr>
              <a:t>34.9% is constituted by hills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kumimoji="1" lang="en-GB" altLang="it-IT" dirty="0">
                <a:solidFill>
                  <a:schemeClr val="tx2"/>
                </a:solidFill>
              </a:rPr>
              <a:t>4 provinces: L’Aquila, Teramo, Chieti, Pescara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kumimoji="1" lang="en-GB" altLang="it-IT" dirty="0">
                <a:solidFill>
                  <a:schemeClr val="tx2"/>
                </a:solidFill>
              </a:rPr>
              <a:t>305 municipalities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kumimoji="1" lang="en-GB" altLang="it-IT" dirty="0">
                <a:solidFill>
                  <a:schemeClr val="tx2"/>
                </a:solidFill>
              </a:rPr>
              <a:t>1.500.000 inhabitants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kumimoji="1" lang="en-GB" altLang="it-IT" dirty="0">
              <a:solidFill>
                <a:schemeClr val="tx2"/>
              </a:solidFill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kumimoji="1" lang="it-IT" altLang="it-IT" dirty="0">
              <a:solidFill>
                <a:schemeClr val="tx2"/>
              </a:solidFill>
            </a:endParaRPr>
          </a:p>
        </p:txBody>
      </p:sp>
      <p:sp>
        <p:nvSpPr>
          <p:cNvPr id="14" name="Rettangolo 4"/>
          <p:cNvSpPr>
            <a:spLocks noChangeArrowheads="1"/>
          </p:cNvSpPr>
          <p:nvPr/>
        </p:nvSpPr>
        <p:spPr bwMode="auto">
          <a:xfrm>
            <a:off x="374466" y="6399255"/>
            <a:ext cx="108421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IRIS FLACCO, </a:t>
            </a:r>
            <a:r>
              <a:rPr lang="en-US" altLang="it-IT" sz="1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Project Manager and Head of </a:t>
            </a:r>
            <a:r>
              <a:rPr lang="en-US" altLang="it-IT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Energy </a:t>
            </a:r>
            <a:r>
              <a:rPr lang="en-US" altLang="it-IT" sz="1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Policy, </a:t>
            </a:r>
            <a:r>
              <a:rPr lang="en-US" altLang="it-IT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Service Air </a:t>
            </a:r>
            <a:r>
              <a:rPr lang="en-US" altLang="it-IT" sz="1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Quality </a:t>
            </a:r>
            <a:r>
              <a:rPr lang="en-US" altLang="it-IT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and SINA of the Abruzzo Region</a:t>
            </a:r>
            <a:r>
              <a:rPr lang="it-IT" altLang="it-IT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5" name="Immagin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123" y="6049932"/>
            <a:ext cx="474516" cy="67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852" y="2152237"/>
            <a:ext cx="2476500" cy="3143250"/>
          </a:xfrm>
          <a:prstGeom prst="rect">
            <a:avLst/>
          </a:prstGeom>
        </p:spPr>
      </p:pic>
      <p:pic>
        <p:nvPicPr>
          <p:cNvPr id="13" name="Picture 9" descr="cartina"/>
          <p:cNvPicPr preferRelativeResize="0">
            <a:picLocks noChangeAspect="1" noChangeArrowheads="1"/>
          </p:cNvPicPr>
          <p:nvPr/>
        </p:nvPicPr>
        <p:blipFill>
          <a:blip r:embed="rId7">
            <a:clrChange>
              <a:clrFrom>
                <a:srgbClr val="636B6B"/>
              </a:clrFrom>
              <a:clrTo>
                <a:srgbClr val="636B6B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490" y="1645669"/>
            <a:ext cx="1155706" cy="1091996"/>
          </a:xfrm>
          <a:prstGeom prst="rect">
            <a:avLst/>
          </a:prstGeom>
          <a:noFill/>
          <a:ln w="38100">
            <a:solidFill>
              <a:srgbClr val="8585E3"/>
            </a:solidFill>
            <a:miter lim="800000"/>
            <a:headEnd/>
            <a:tailEnd/>
          </a:ln>
          <a:effectLst>
            <a:prstShdw prst="shdw13" dist="143684" dir="18900000">
              <a:srgbClr val="B2B2B2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70" y="2152352"/>
            <a:ext cx="1585951" cy="1056640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31" y="5454161"/>
            <a:ext cx="1547055" cy="773528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57" y="3259344"/>
            <a:ext cx="1573575" cy="975360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802" y="5430832"/>
            <a:ext cx="3555394" cy="784296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58" y="4270759"/>
            <a:ext cx="1562826" cy="1041233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21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017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4"/>
          <p:cNvSpPr txBox="1">
            <a:spLocks/>
          </p:cNvSpPr>
          <p:nvPr/>
        </p:nvSpPr>
        <p:spPr>
          <a:xfrm>
            <a:off x="7657261" y="922802"/>
            <a:ext cx="4227512" cy="7143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it-IT" sz="2400" b="1" dirty="0" smtClean="0">
                <a:solidFill>
                  <a:srgbClr val="00B050"/>
                </a:solidFill>
              </a:rPr>
              <a:t>ABRUZZO POR FESR 2014-2020</a:t>
            </a:r>
          </a:p>
        </p:txBody>
      </p:sp>
      <p:sp>
        <p:nvSpPr>
          <p:cNvPr id="9" name="Segnaposto contenuto 2"/>
          <p:cNvSpPr txBox="1">
            <a:spLocks/>
          </p:cNvSpPr>
          <p:nvPr/>
        </p:nvSpPr>
        <p:spPr>
          <a:xfrm>
            <a:off x="801965" y="2154273"/>
            <a:ext cx="9987173" cy="2861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2000" b="1" dirty="0" smtClean="0">
                <a:solidFill>
                  <a:srgbClr val="002060"/>
                </a:solidFill>
              </a:rPr>
              <a:t>Axis IV. "PROMOTION OF A LOW-CARBON ECONOMY“ </a:t>
            </a:r>
            <a:r>
              <a:rPr lang="it-IT" sz="2000" b="1" dirty="0" err="1" smtClean="0">
                <a:solidFill>
                  <a:srgbClr val="002060"/>
                </a:solidFill>
              </a:rPr>
              <a:t>measure</a:t>
            </a:r>
            <a:r>
              <a:rPr lang="it-IT" sz="2000" b="1" dirty="0" smtClean="0">
                <a:solidFill>
                  <a:srgbClr val="002060"/>
                </a:solidFill>
              </a:rPr>
              <a:t> 4.1.1 </a:t>
            </a:r>
            <a:r>
              <a:rPr lang="it-IT" sz="2000" dirty="0" smtClean="0">
                <a:solidFill>
                  <a:srgbClr val="002060"/>
                </a:solidFill>
              </a:rPr>
              <a:t>– </a:t>
            </a:r>
            <a:r>
              <a:rPr lang="en-US" sz="2000" dirty="0" smtClean="0">
                <a:solidFill>
                  <a:srgbClr val="002060"/>
                </a:solidFill>
              </a:rPr>
              <a:t>PUBLIC NOTICE: "Promotion of eco-efficiency and reduction of primary energy consumption in buildings and public facilities", support measures:</a:t>
            </a:r>
            <a:r>
              <a:rPr lang="it-IT" sz="2000" dirty="0" smtClean="0">
                <a:solidFill>
                  <a:srgbClr val="002060"/>
                </a:solidFill>
              </a:rPr>
              <a:t> </a:t>
            </a:r>
            <a:r>
              <a:rPr lang="it-IT" sz="2000" b="1" dirty="0" smtClean="0">
                <a:solidFill>
                  <a:srgbClr val="002060"/>
                </a:solidFill>
              </a:rPr>
              <a:t>€ 7.000.000 </a:t>
            </a:r>
          </a:p>
          <a:p>
            <a:pPr algn="just">
              <a:spcBef>
                <a:spcPct val="0"/>
              </a:spcBef>
              <a:defRPr/>
            </a:pPr>
            <a:endParaRPr lang="it-IT" altLang="it-IT" sz="2000" dirty="0" smtClean="0">
              <a:solidFill>
                <a:srgbClr val="002060"/>
              </a:solidFill>
              <a:latin typeface="Arial" charset="0"/>
            </a:endParaRPr>
          </a:p>
          <a:p>
            <a:pPr algn="l">
              <a:spcBef>
                <a:spcPct val="0"/>
              </a:spcBef>
              <a:defRPr/>
            </a:pPr>
            <a:endParaRPr lang="it-IT" altLang="it-IT" sz="2000" dirty="0" smtClean="0">
              <a:solidFill>
                <a:srgbClr val="002060"/>
              </a:solidFill>
              <a:latin typeface="Arial" charset="0"/>
            </a:endParaRPr>
          </a:p>
          <a:p>
            <a:pPr algn="l">
              <a:spcBef>
                <a:spcPct val="0"/>
              </a:spcBef>
              <a:defRPr/>
            </a:pPr>
            <a:r>
              <a:rPr lang="en-US" altLang="it-IT" sz="2000" dirty="0" smtClean="0">
                <a:solidFill>
                  <a:srgbClr val="002060"/>
                </a:solidFill>
                <a:latin typeface="Arial" charset="0"/>
              </a:rPr>
              <a:t>- Municipalities participating in the Notice: 110</a:t>
            </a:r>
          </a:p>
          <a:p>
            <a:pPr algn="l">
              <a:spcBef>
                <a:spcPct val="0"/>
              </a:spcBef>
              <a:defRPr/>
            </a:pPr>
            <a:endParaRPr lang="it-IT" altLang="it-IT" sz="2000" dirty="0" smtClean="0">
              <a:solidFill>
                <a:srgbClr val="002060"/>
              </a:solidFill>
              <a:latin typeface="Arial" charset="0"/>
            </a:endParaRPr>
          </a:p>
          <a:p>
            <a:pPr algn="l">
              <a:spcBef>
                <a:spcPct val="0"/>
              </a:spcBef>
              <a:defRPr/>
            </a:pPr>
            <a:r>
              <a:rPr lang="en-US" altLang="it-IT" sz="2000" dirty="0" smtClean="0">
                <a:solidFill>
                  <a:srgbClr val="002060"/>
                </a:solidFill>
                <a:latin typeface="Arial" charset="0"/>
              </a:rPr>
              <a:t>- Municipalities belonging to the internal areas: 53/110 (about 50%)</a:t>
            </a:r>
          </a:p>
          <a:p>
            <a:pPr algn="l">
              <a:spcBef>
                <a:spcPct val="0"/>
              </a:spcBef>
              <a:buFont typeface="Wingdings" pitchFamily="2" charset="2"/>
              <a:buChar char="q"/>
              <a:defRPr/>
            </a:pPr>
            <a:endParaRPr lang="it-IT" altLang="it-IT" sz="2000" dirty="0" smtClean="0">
              <a:solidFill>
                <a:srgbClr val="002060"/>
              </a:solidFill>
              <a:latin typeface="Arial" charset="0"/>
            </a:endParaRPr>
          </a:p>
          <a:p>
            <a:pPr algn="l">
              <a:spcBef>
                <a:spcPct val="0"/>
              </a:spcBef>
              <a:defRPr/>
            </a:pPr>
            <a:r>
              <a:rPr lang="en-US" altLang="it-IT" sz="2000" dirty="0" smtClean="0">
                <a:solidFill>
                  <a:srgbClr val="002060"/>
                </a:solidFill>
                <a:latin typeface="Arial" charset="0"/>
              </a:rPr>
              <a:t>- Total amount of projects submitted: € 10.468.170,82</a:t>
            </a:r>
          </a:p>
          <a:p>
            <a:pPr algn="l">
              <a:spcBef>
                <a:spcPct val="0"/>
              </a:spcBef>
              <a:defRPr/>
            </a:pPr>
            <a:endParaRPr lang="it-IT" altLang="it-IT" sz="2000" dirty="0" smtClean="0">
              <a:solidFill>
                <a:srgbClr val="002060"/>
              </a:solidFill>
              <a:latin typeface="Arial" charset="0"/>
            </a:endParaRPr>
          </a:p>
          <a:p>
            <a:pPr algn="l">
              <a:spcBef>
                <a:spcPct val="0"/>
              </a:spcBef>
              <a:defRPr/>
            </a:pPr>
            <a:r>
              <a:rPr lang="en-US" altLang="it-IT" sz="2000" dirty="0" smtClean="0">
                <a:solidFill>
                  <a:srgbClr val="002060"/>
                </a:solidFill>
                <a:latin typeface="Arial" charset="0"/>
              </a:rPr>
              <a:t>- Possible co-financing made available by the Budget of Municipalities: € 523.370.98</a:t>
            </a:r>
          </a:p>
          <a:p>
            <a:pPr algn="l">
              <a:defRPr/>
            </a:pPr>
            <a:endParaRPr lang="it-IT" sz="2000" dirty="0" smtClean="0"/>
          </a:p>
          <a:p>
            <a:pPr algn="l">
              <a:defRPr/>
            </a:pPr>
            <a:endParaRPr lang="it-IT" sz="2000" dirty="0" smtClean="0"/>
          </a:p>
          <a:p>
            <a:pPr algn="l">
              <a:defRPr/>
            </a:pPr>
            <a:endParaRPr lang="it-IT" sz="2000" dirty="0" smtClean="0"/>
          </a:p>
          <a:p>
            <a:pPr algn="l">
              <a:defRPr/>
            </a:pPr>
            <a:endParaRPr lang="it-IT" sz="2000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58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4"/>
          <p:cNvSpPr txBox="1">
            <a:spLocks/>
          </p:cNvSpPr>
          <p:nvPr/>
        </p:nvSpPr>
        <p:spPr bwMode="auto">
          <a:xfrm>
            <a:off x="6989127" y="940123"/>
            <a:ext cx="4227512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B050"/>
                </a:solidFill>
              </a:rPr>
              <a:t>ABRUZZO POR FESR 2014-2020</a:t>
            </a:r>
          </a:p>
        </p:txBody>
      </p:sp>
      <p:sp>
        <p:nvSpPr>
          <p:cNvPr id="9" name="Segnaposto contenuto 2"/>
          <p:cNvSpPr txBox="1">
            <a:spLocks/>
          </p:cNvSpPr>
          <p:nvPr/>
        </p:nvSpPr>
        <p:spPr>
          <a:xfrm>
            <a:off x="707118" y="2596705"/>
            <a:ext cx="10972800" cy="1568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altLang="it-IT" dirty="0" smtClean="0">
                <a:solidFill>
                  <a:srgbClr val="002060"/>
                </a:solidFill>
                <a:latin typeface="Arial" charset="0"/>
              </a:rPr>
              <a:t>Average reduction of CO2 emissions, in the projects presented: 34.59%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altLang="it-IT" dirty="0" smtClean="0">
                <a:solidFill>
                  <a:srgbClr val="002060"/>
                </a:solidFill>
                <a:latin typeface="Arial" charset="0"/>
              </a:rPr>
              <a:t>Average of the Reduction of Primary Energy Requirement, in the projects presented: 34.22%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altLang="it-IT" dirty="0" smtClean="0">
                <a:solidFill>
                  <a:srgbClr val="002060"/>
                </a:solidFill>
                <a:latin typeface="Arial" charset="0"/>
              </a:rPr>
              <a:t>Number of energy efficiency interventions at the same time of </a:t>
            </a:r>
            <a:r>
              <a:rPr lang="en-US" altLang="it-IT" dirty="0" err="1" smtClean="0">
                <a:solidFill>
                  <a:srgbClr val="002060"/>
                </a:solidFill>
                <a:latin typeface="Arial" charset="0"/>
              </a:rPr>
              <a:t>antiseismic</a:t>
            </a:r>
            <a:r>
              <a:rPr lang="en-US" altLang="it-IT" dirty="0" smtClean="0">
                <a:solidFill>
                  <a:srgbClr val="002060"/>
                </a:solidFill>
                <a:latin typeface="Arial" charset="0"/>
              </a:rPr>
              <a:t> improvement measures: about 32/110 25%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altLang="it-IT" dirty="0" smtClean="0">
                <a:solidFill>
                  <a:srgbClr val="002060"/>
                </a:solidFill>
                <a:latin typeface="Arial" charset="0"/>
              </a:rPr>
              <a:t>Number of projects including technological innovation measures (remote control, data logger, energy saving): 80/110</a:t>
            </a:r>
          </a:p>
          <a:p>
            <a:pPr marL="285750" indent="-285750" algn="r">
              <a:buFont typeface="Arial" panose="020B0604020202020204" pitchFamily="34" charset="0"/>
              <a:buChar char="•"/>
              <a:defRPr/>
            </a:pPr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02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4"/>
          <p:cNvSpPr txBox="1">
            <a:spLocks/>
          </p:cNvSpPr>
          <p:nvPr/>
        </p:nvSpPr>
        <p:spPr bwMode="auto">
          <a:xfrm>
            <a:off x="7578181" y="1227762"/>
            <a:ext cx="42291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B050"/>
                </a:solidFill>
              </a:rPr>
              <a:t>ABRUZZO POR FESR 2014-2020</a:t>
            </a:r>
          </a:p>
        </p:txBody>
      </p:sp>
      <p:sp>
        <p:nvSpPr>
          <p:cNvPr id="10" name="Segnaposto contenuto 2"/>
          <p:cNvSpPr txBox="1">
            <a:spLocks/>
          </p:cNvSpPr>
          <p:nvPr/>
        </p:nvSpPr>
        <p:spPr>
          <a:xfrm>
            <a:off x="1177970" y="2206445"/>
            <a:ext cx="9490030" cy="2113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it-IT" sz="2000" b="1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Types of more common energy efficiency interventions: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altLang="it-IT" sz="2000" dirty="0" smtClean="0">
                <a:solidFill>
                  <a:srgbClr val="002060"/>
                </a:solidFill>
                <a:latin typeface="Arial" charset="0"/>
              </a:rPr>
              <a:t>Interventions on the transparent covering, through the replacement of the frames: about 95% of the projects presented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altLang="it-IT" sz="2000" dirty="0" smtClean="0">
                <a:solidFill>
                  <a:srgbClr val="002060"/>
                </a:solidFill>
                <a:latin typeface="Arial" charset="0"/>
              </a:rPr>
              <a:t>Interventions on the heating and ACS systems: approximately 95% of the projects presented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altLang="it-IT" sz="2000" dirty="0" smtClean="0">
                <a:solidFill>
                  <a:srgbClr val="002060"/>
                </a:solidFill>
                <a:latin typeface="Arial" charset="0"/>
              </a:rPr>
              <a:t>Interventions on the opaque covering, through insulation of walls and floors and coverage: about 32% of the projects presented</a:t>
            </a:r>
          </a:p>
          <a:p>
            <a:pPr algn="l">
              <a:defRPr/>
            </a:pPr>
            <a:endParaRPr lang="it-IT" altLang="it-IT" sz="2000" dirty="0" smtClean="0">
              <a:solidFill>
                <a:srgbClr val="002060"/>
              </a:solidFill>
              <a:latin typeface="Arial" charset="0"/>
            </a:endParaRPr>
          </a:p>
          <a:p>
            <a:pPr algn="l">
              <a:buFont typeface="Wingdings" pitchFamily="2" charset="2"/>
              <a:buChar char="ü"/>
              <a:defRPr/>
            </a:pPr>
            <a:endParaRPr lang="it-IT" altLang="it-IT" sz="2000" dirty="0" smtClean="0">
              <a:solidFill>
                <a:srgbClr val="002060"/>
              </a:solidFill>
              <a:latin typeface="Arial" charset="0"/>
            </a:endParaRPr>
          </a:p>
          <a:p>
            <a:pPr algn="l">
              <a:defRPr/>
            </a:pPr>
            <a:endParaRPr lang="it-IT" alt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329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2" y="2647405"/>
            <a:ext cx="5741516" cy="2926080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6286121" y="712263"/>
            <a:ext cx="5399088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2" algn="just">
              <a:defRPr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Coordinator:</a:t>
            </a:r>
          </a:p>
          <a:p>
            <a:pPr marL="0" lvl="2" algn="just">
              <a:defRPr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Oldham Metropolitan Borough Council (UK)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pPr marL="0" lvl="2" algn="just">
              <a:defRPr/>
            </a:pPr>
            <a:endParaRPr lang="en-US" sz="1000" dirty="0">
              <a:solidFill>
                <a:schemeClr val="accent5">
                  <a:lumMod val="50000"/>
                </a:schemeClr>
              </a:solidFill>
            </a:endParaRPr>
          </a:p>
          <a:p>
            <a:pPr marL="0" lvl="2" algn="just">
              <a:defRPr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Partners:</a:t>
            </a:r>
          </a:p>
          <a:p>
            <a:pPr marL="285750" lvl="2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Abruzzo Region (IT)</a:t>
            </a:r>
          </a:p>
          <a:p>
            <a:pPr marL="285750" lvl="2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EPF Euro Perspectives Foundation (BG)</a:t>
            </a:r>
          </a:p>
          <a:p>
            <a:pPr marL="285750" lvl="2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Energy Efficiency and Renewable Energy Agency Ae3R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</a:rPr>
              <a:t>Ploieşti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 – Prahova (RO)</a:t>
            </a:r>
          </a:p>
          <a:p>
            <a:pPr marL="285750" lvl="2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Institute of Valencian Business Competitiveness (ES)</a:t>
            </a:r>
          </a:p>
          <a:p>
            <a:pPr marL="285750" lvl="2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LENERG Energy Agency (HU)</a:t>
            </a:r>
          </a:p>
          <a:p>
            <a:pPr marL="285750" lvl="2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</a:rPr>
              <a:t>Lake Constance Foundation (DE)</a:t>
            </a:r>
          </a:p>
        </p:txBody>
      </p:sp>
      <p:pic>
        <p:nvPicPr>
          <p:cNvPr id="15" name="Immagin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797" y="3687274"/>
            <a:ext cx="2799637" cy="181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olo 4"/>
          <p:cNvSpPr txBox="1">
            <a:spLocks/>
          </p:cNvSpPr>
          <p:nvPr/>
        </p:nvSpPr>
        <p:spPr bwMode="auto">
          <a:xfrm>
            <a:off x="592181" y="1933030"/>
            <a:ext cx="42291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400" b="1" dirty="0" err="1" smtClean="0">
                <a:solidFill>
                  <a:srgbClr val="00B050"/>
                </a:solidFill>
              </a:rPr>
              <a:t>Interreg</a:t>
            </a:r>
            <a:r>
              <a:rPr lang="it-IT" altLang="it-IT" sz="2400" b="1" dirty="0" smtClean="0">
                <a:solidFill>
                  <a:srgbClr val="00B050"/>
                </a:solidFill>
              </a:rPr>
              <a:t> Europe COALESCCE</a:t>
            </a:r>
            <a:endParaRPr lang="it-IT" altLang="it-IT" sz="2400" b="1" dirty="0">
              <a:solidFill>
                <a:srgbClr val="00B050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90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 txBox="1">
            <a:spLocks/>
          </p:cNvSpPr>
          <p:nvPr/>
        </p:nvSpPr>
        <p:spPr>
          <a:xfrm>
            <a:off x="4807901" y="2162175"/>
            <a:ext cx="6408738" cy="5619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nl-NL" sz="2400" b="1" u="sng" dirty="0" smtClean="0"/>
              <a:t/>
            </a:r>
            <a:br>
              <a:rPr lang="en-GB" altLang="nl-NL" sz="2400" b="1" u="sng" dirty="0" smtClean="0"/>
            </a:br>
            <a:r>
              <a:rPr lang="en-GB" altLang="nl-NL" sz="2400" b="1" dirty="0" smtClean="0">
                <a:solidFill>
                  <a:srgbClr val="00B050"/>
                </a:solidFill>
              </a:rPr>
              <a:t>COMMUNITY ENERGY: A DEFINITION</a:t>
            </a:r>
            <a:r>
              <a:rPr lang="en-GB" altLang="nl-NL" sz="2400" b="1" u="sng" dirty="0" smtClean="0"/>
              <a:t/>
            </a:r>
            <a:br>
              <a:rPr lang="en-GB" altLang="nl-NL" sz="2400" b="1" u="sng" dirty="0" smtClean="0"/>
            </a:br>
            <a:endParaRPr lang="en-GB" altLang="it-IT" sz="2400" b="1" dirty="0" smtClean="0"/>
          </a:p>
        </p:txBody>
      </p:sp>
      <p:sp>
        <p:nvSpPr>
          <p:cNvPr id="8" name="Espace réservé du texte 7"/>
          <p:cNvSpPr txBox="1">
            <a:spLocks/>
          </p:cNvSpPr>
          <p:nvPr/>
        </p:nvSpPr>
        <p:spPr>
          <a:xfrm>
            <a:off x="4727575" y="1889125"/>
            <a:ext cx="6534150" cy="4132263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it-IT"/>
            </a:defPPr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lvl="2" algn="just">
              <a:defRPr/>
            </a:pP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For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this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project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, the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energy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of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cummunity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defined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as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supply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of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energy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infrastructures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mainly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of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renewable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energy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generation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but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also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of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energy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efficiency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measures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drived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by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groups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of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communities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and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owned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in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whole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or in part by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local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communities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generally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by the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emission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of community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actions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, by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using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local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supply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chains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and to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provide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local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job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opportunities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it-IT" sz="2000" dirty="0" err="1" smtClean="0">
                <a:solidFill>
                  <a:schemeClr val="accent5">
                    <a:lumMod val="50000"/>
                  </a:schemeClr>
                </a:solidFill>
              </a:rPr>
              <a:t>motivated</a:t>
            </a:r>
            <a:r>
              <a:rPr lang="it-IT" sz="2000" dirty="0" smtClean="0">
                <a:solidFill>
                  <a:schemeClr val="accent5">
                    <a:lumMod val="50000"/>
                  </a:schemeClr>
                </a:solidFill>
              </a:rPr>
              <a:t> by the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objectives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of environmental </a:t>
            </a:r>
            <a:r>
              <a:rPr lang="it-IT" sz="2000" b="1" dirty="0" err="1" smtClean="0">
                <a:solidFill>
                  <a:schemeClr val="accent5">
                    <a:lumMod val="50000"/>
                  </a:schemeClr>
                </a:solidFill>
              </a:rPr>
              <a:t>improvement</a:t>
            </a:r>
            <a:r>
              <a:rPr lang="it-IT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and maintaining the value of energy generation within the local population rather than going to large national and multinational companies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9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2443163"/>
            <a:ext cx="403225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43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8"/>
          <p:cNvSpPr txBox="1">
            <a:spLocks noChangeArrowheads="1"/>
          </p:cNvSpPr>
          <p:nvPr/>
        </p:nvSpPr>
        <p:spPr bwMode="auto">
          <a:xfrm>
            <a:off x="-192655" y="2382505"/>
            <a:ext cx="67135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600" b="1" dirty="0"/>
              <a:t> </a:t>
            </a:r>
            <a:endParaRPr lang="it-IT" altLang="it-IT" sz="16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600" b="1" dirty="0" err="1"/>
              <a:t>Financing</a:t>
            </a:r>
            <a:r>
              <a:rPr lang="it-IT" altLang="it-IT" sz="1600" b="1" dirty="0"/>
              <a:t> </a:t>
            </a:r>
            <a:r>
              <a:rPr lang="it-IT" altLang="it-IT" sz="1600" b="1" dirty="0" err="1"/>
              <a:t>Models</a:t>
            </a:r>
            <a:r>
              <a:rPr lang="it-IT" altLang="it-IT" sz="1600" b="1" dirty="0"/>
              <a:t> for Energy </a:t>
            </a:r>
            <a:r>
              <a:rPr lang="it-IT" altLang="it-IT" sz="1600" b="1" dirty="0" err="1"/>
              <a:t>Efficiency</a:t>
            </a:r>
            <a:r>
              <a:rPr lang="it-IT" altLang="it-IT" sz="1600" b="1" dirty="0"/>
              <a:t> </a:t>
            </a:r>
            <a:r>
              <a:rPr lang="it-IT" altLang="it-IT" sz="1600" b="1" dirty="0" err="1"/>
              <a:t>Measures</a:t>
            </a:r>
            <a:r>
              <a:rPr lang="it-IT" altLang="it-IT" sz="1600" b="1" dirty="0"/>
              <a:t> in Public </a:t>
            </a:r>
            <a:r>
              <a:rPr lang="it-IT" altLang="it-IT" sz="1600" b="1" dirty="0" err="1"/>
              <a:t>Buildings</a:t>
            </a:r>
            <a:endParaRPr lang="it-IT" altLang="it-IT" sz="1600" dirty="0"/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1600" dirty="0"/>
          </a:p>
        </p:txBody>
      </p:sp>
      <p:pic>
        <p:nvPicPr>
          <p:cNvPr id="9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21" y="2911720"/>
            <a:ext cx="4266984" cy="788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tangolo 11"/>
          <p:cNvSpPr>
            <a:spLocks noChangeArrowheads="1"/>
          </p:cNvSpPr>
          <p:nvPr/>
        </p:nvSpPr>
        <p:spPr bwMode="auto">
          <a:xfrm>
            <a:off x="226421" y="3806490"/>
            <a:ext cx="10145713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it-IT" altLang="it-IT" sz="1800" b="1" dirty="0"/>
              <a:t>NEW FINANCE</a:t>
            </a:r>
            <a:r>
              <a:rPr lang="en-US" altLang="it-IT" sz="1800" b="1" dirty="0"/>
              <a:t> </a:t>
            </a:r>
            <a:r>
              <a:rPr lang="en-US" altLang="it-IT" sz="1800" dirty="0"/>
              <a:t>will help accelerate new investments in energy efficiency and renewable energy sources in public buildings</a:t>
            </a:r>
            <a:r>
              <a:rPr lang="it-IT" altLang="it-IT" sz="1800" dirty="0"/>
              <a:t>, </a:t>
            </a:r>
            <a:r>
              <a:rPr lang="en-US" altLang="it-IT" sz="1800" dirty="0"/>
              <a:t>increasing the confidence of key decision makers in the public and financial sectors to find and apply work strategies for mobilizing private finance and better use of SIE funds</a:t>
            </a:r>
            <a:r>
              <a:rPr lang="it-IT" altLang="it-IT" sz="1800" dirty="0"/>
              <a:t>. To </a:t>
            </a:r>
            <a:r>
              <a:rPr lang="it-IT" altLang="it-IT" sz="1800" dirty="0" err="1"/>
              <a:t>achieve</a:t>
            </a:r>
            <a:r>
              <a:rPr lang="it-IT" altLang="it-IT" sz="1800" dirty="0"/>
              <a:t> </a:t>
            </a:r>
            <a:r>
              <a:rPr lang="it-IT" altLang="it-IT" sz="1800" dirty="0" err="1"/>
              <a:t>this</a:t>
            </a:r>
            <a:r>
              <a:rPr lang="it-IT" altLang="it-IT" sz="1800" dirty="0"/>
              <a:t> </a:t>
            </a:r>
            <a:r>
              <a:rPr lang="it-IT" altLang="it-IT" sz="1800" dirty="0" err="1"/>
              <a:t>objective</a:t>
            </a:r>
            <a:r>
              <a:rPr lang="it-IT" altLang="it-IT" sz="1800" dirty="0"/>
              <a:t>, the </a:t>
            </a:r>
            <a:r>
              <a:rPr lang="it-IT" altLang="it-IT" sz="1800" dirty="0" err="1"/>
              <a:t>project</a:t>
            </a:r>
            <a:r>
              <a:rPr lang="it-IT" altLang="it-IT" sz="1800" dirty="0"/>
              <a:t> </a:t>
            </a:r>
            <a:r>
              <a:rPr lang="it-IT" altLang="it-IT" sz="1800" dirty="0" err="1"/>
              <a:t>will</a:t>
            </a:r>
            <a:r>
              <a:rPr lang="it-IT" altLang="it-IT" sz="1800" dirty="0"/>
              <a:t> focus on </a:t>
            </a:r>
            <a:r>
              <a:rPr lang="it-IT" altLang="it-IT" sz="1800" dirty="0" err="1"/>
              <a:t>proved</a:t>
            </a:r>
            <a:r>
              <a:rPr lang="it-IT" altLang="it-IT" sz="1800" dirty="0"/>
              <a:t> </a:t>
            </a:r>
            <a:r>
              <a:rPr lang="it-IT" altLang="it-IT" sz="1800" dirty="0" err="1"/>
              <a:t>implementation</a:t>
            </a:r>
            <a:r>
              <a:rPr lang="it-IT" altLang="it-IT" sz="1800" dirty="0"/>
              <a:t> </a:t>
            </a:r>
            <a:r>
              <a:rPr lang="it-IT" altLang="it-IT" sz="1800" dirty="0" err="1"/>
              <a:t>models</a:t>
            </a:r>
            <a:r>
              <a:rPr lang="it-IT" altLang="it-IT" sz="1800" dirty="0"/>
              <a:t> </a:t>
            </a:r>
            <a:r>
              <a:rPr lang="it-IT" altLang="it-IT" sz="1800" dirty="0" err="1"/>
              <a:t>effective</a:t>
            </a:r>
            <a:r>
              <a:rPr lang="it-IT" altLang="it-IT" sz="1800" dirty="0"/>
              <a:t> </a:t>
            </a:r>
            <a:r>
              <a:rPr lang="it-IT" altLang="it-IT" sz="1800" dirty="0" err="1"/>
              <a:t>replication</a:t>
            </a:r>
            <a:r>
              <a:rPr lang="it-IT" altLang="it-IT" sz="1800" dirty="0"/>
              <a:t> and </a:t>
            </a:r>
            <a:r>
              <a:rPr lang="it-IT" altLang="it-IT" sz="1800" dirty="0" err="1"/>
              <a:t>smart</a:t>
            </a:r>
            <a:r>
              <a:rPr lang="it-IT" altLang="it-IT" sz="1800" dirty="0"/>
              <a:t> networking </a:t>
            </a:r>
            <a:r>
              <a:rPr lang="it-IT" altLang="it-IT" sz="1800" dirty="0" err="1"/>
              <a:t>activities</a:t>
            </a:r>
            <a:r>
              <a:rPr lang="it-IT" altLang="it-IT" sz="1800" dirty="0"/>
              <a:t> </a:t>
            </a:r>
            <a:r>
              <a:rPr lang="it-IT" altLang="it-IT" sz="1800" dirty="0" err="1"/>
              <a:t>involving</a:t>
            </a:r>
            <a:r>
              <a:rPr lang="it-IT" altLang="it-IT" sz="1800" dirty="0"/>
              <a:t> in the </a:t>
            </a:r>
            <a:r>
              <a:rPr lang="it-IT" altLang="it-IT" sz="1800" dirty="0" err="1"/>
              <a:t>same</a:t>
            </a:r>
            <a:r>
              <a:rPr lang="it-IT" altLang="it-IT" sz="1800" dirty="0"/>
              <a:t> way the public and private </a:t>
            </a:r>
            <a:r>
              <a:rPr lang="it-IT" altLang="it-IT" sz="1800" dirty="0" err="1"/>
              <a:t>sector</a:t>
            </a:r>
            <a:r>
              <a:rPr lang="it-IT" altLang="it-IT" sz="1800" dirty="0"/>
              <a:t> </a:t>
            </a:r>
            <a:r>
              <a:rPr lang="it-IT" altLang="it-IT" sz="1800" dirty="0" err="1"/>
              <a:t>actors</a:t>
            </a:r>
            <a:r>
              <a:rPr lang="it-IT" altLang="it-IT" sz="1800" dirty="0"/>
              <a:t>, </a:t>
            </a:r>
            <a:r>
              <a:rPr lang="en-US" altLang="it-IT" sz="1800" dirty="0"/>
              <a:t>while exploiting a number of precedents and </a:t>
            </a:r>
            <a:r>
              <a:rPr lang="en-US" altLang="it-IT" sz="1800" dirty="0" smtClean="0"/>
              <a:t>ongoing similar initiatives.</a:t>
            </a:r>
            <a:endParaRPr lang="it-IT" altLang="it-IT" sz="1800" dirty="0"/>
          </a:p>
          <a:p>
            <a:pPr>
              <a:spcBef>
                <a:spcPct val="0"/>
              </a:spcBef>
              <a:buFontTx/>
              <a:buNone/>
            </a:pPr>
            <a:endParaRPr lang="it-IT" altLang="it-IT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1800" dirty="0"/>
              <a:t> </a:t>
            </a:r>
          </a:p>
          <a:p>
            <a:pPr>
              <a:spcBef>
                <a:spcPct val="0"/>
              </a:spcBef>
              <a:buFontTx/>
              <a:buNone/>
            </a:pPr>
            <a:endParaRPr lang="it-IT" altLang="it-IT" sz="1800" dirty="0"/>
          </a:p>
        </p:txBody>
      </p:sp>
      <p:sp>
        <p:nvSpPr>
          <p:cNvPr id="12" name="Titolo 4"/>
          <p:cNvSpPr txBox="1">
            <a:spLocks/>
          </p:cNvSpPr>
          <p:nvPr/>
        </p:nvSpPr>
        <p:spPr bwMode="auto">
          <a:xfrm>
            <a:off x="226421" y="1778295"/>
            <a:ext cx="42291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400" b="1" dirty="0" err="1" smtClean="0">
                <a:solidFill>
                  <a:srgbClr val="00B050"/>
                </a:solidFill>
              </a:rPr>
              <a:t>Interreg</a:t>
            </a:r>
            <a:r>
              <a:rPr lang="it-IT" altLang="it-IT" sz="2400" b="1" dirty="0" smtClean="0">
                <a:solidFill>
                  <a:srgbClr val="00B050"/>
                </a:solidFill>
              </a:rPr>
              <a:t> MED NEW FINANCE</a:t>
            </a:r>
            <a:endParaRPr lang="it-IT" altLang="it-IT" sz="2400" b="1" dirty="0">
              <a:solidFill>
                <a:srgbClr val="00B050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3"/>
          <a:srcRect l="-1068" t="-2216" r="9288" b="2216"/>
          <a:stretch/>
        </p:blipFill>
        <p:spPr>
          <a:xfrm>
            <a:off x="6268019" y="620397"/>
            <a:ext cx="4948620" cy="288959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4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48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8"/>
          <p:cNvSpPr>
            <a:spLocks noChangeArrowheads="1"/>
          </p:cNvSpPr>
          <p:nvPr/>
        </p:nvSpPr>
        <p:spPr bwMode="auto">
          <a:xfrm>
            <a:off x="809146" y="1569990"/>
            <a:ext cx="10472737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1800" dirty="0"/>
          </a:p>
          <a:p>
            <a:pPr>
              <a:spcBef>
                <a:spcPct val="0"/>
              </a:spcBef>
              <a:buFontTx/>
              <a:buNone/>
            </a:pPr>
            <a:endParaRPr lang="it-IT" altLang="it-IT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2200" b="1" dirty="0"/>
              <a:t>PARTNERS</a:t>
            </a:r>
            <a:r>
              <a:rPr lang="it-IT" altLang="it-IT" sz="2200" b="1" dirty="0" smtClean="0"/>
              <a:t>:</a:t>
            </a:r>
          </a:p>
          <a:p>
            <a:pPr>
              <a:spcBef>
                <a:spcPct val="0"/>
              </a:spcBef>
              <a:buFontTx/>
              <a:buNone/>
            </a:pPr>
            <a:endParaRPr lang="it-IT" altLang="it-IT" sz="22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2200" dirty="0"/>
              <a:t>- North-West </a:t>
            </a:r>
            <a:r>
              <a:rPr lang="it-IT" altLang="it-IT" sz="2200" dirty="0" err="1"/>
              <a:t>Croatia</a:t>
            </a:r>
            <a:r>
              <a:rPr lang="it-IT" altLang="it-IT" sz="2200" dirty="0"/>
              <a:t> </a:t>
            </a:r>
            <a:r>
              <a:rPr lang="it-IT" altLang="it-IT" sz="2200" dirty="0" err="1"/>
              <a:t>Regional</a:t>
            </a:r>
            <a:r>
              <a:rPr lang="it-IT" altLang="it-IT" sz="2200" dirty="0"/>
              <a:t> Energy Agency - REGEA (</a:t>
            </a:r>
            <a:r>
              <a:rPr lang="it-IT" altLang="it-IT" sz="2200" dirty="0" err="1"/>
              <a:t>Croatia</a:t>
            </a:r>
            <a:r>
              <a:rPr lang="it-IT" altLang="it-IT" sz="2200" dirty="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2200" dirty="0"/>
              <a:t>- </a:t>
            </a:r>
            <a:r>
              <a:rPr lang="it-IT" altLang="it-IT" sz="2200" dirty="0" err="1"/>
              <a:t>Catalan</a:t>
            </a:r>
            <a:r>
              <a:rPr lang="it-IT" altLang="it-IT" sz="2200" dirty="0"/>
              <a:t> </a:t>
            </a:r>
            <a:r>
              <a:rPr lang="it-IT" altLang="it-IT" sz="2200" dirty="0" err="1"/>
              <a:t>Institute</a:t>
            </a:r>
            <a:r>
              <a:rPr lang="it-IT" altLang="it-IT" sz="2200" dirty="0"/>
              <a:t> for Energy - ICAEN (</a:t>
            </a:r>
            <a:r>
              <a:rPr lang="it-IT" altLang="it-IT" sz="2200" dirty="0" err="1"/>
              <a:t>Spain</a:t>
            </a:r>
            <a:r>
              <a:rPr lang="it-IT" altLang="it-IT" sz="2200" dirty="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2200" b="1" dirty="0"/>
              <a:t>- Abruzzo </a:t>
            </a:r>
            <a:r>
              <a:rPr lang="it-IT" altLang="it-IT" sz="2200" b="1" dirty="0" err="1"/>
              <a:t>Regional</a:t>
            </a:r>
            <a:r>
              <a:rPr lang="it-IT" altLang="it-IT" sz="2200" b="1" dirty="0"/>
              <a:t> Energy Agency – ARAEN (</a:t>
            </a:r>
            <a:r>
              <a:rPr lang="it-IT" altLang="it-IT" sz="2200" b="1" dirty="0" err="1"/>
              <a:t>Italy</a:t>
            </a:r>
            <a:r>
              <a:rPr lang="it-IT" altLang="it-IT" sz="2200" b="1" dirty="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2200" dirty="0"/>
              <a:t>- Energy Agency of </a:t>
            </a:r>
            <a:r>
              <a:rPr lang="it-IT" altLang="it-IT" sz="2200" dirty="0" err="1"/>
              <a:t>Savinjska</a:t>
            </a:r>
            <a:r>
              <a:rPr lang="it-IT" altLang="it-IT" sz="2200" dirty="0"/>
              <a:t>, </a:t>
            </a:r>
            <a:r>
              <a:rPr lang="it-IT" altLang="it-IT" sz="2200" dirty="0" err="1"/>
              <a:t>Šaleška</a:t>
            </a:r>
            <a:r>
              <a:rPr lang="it-IT" altLang="it-IT" sz="2200" dirty="0"/>
              <a:t> and </a:t>
            </a:r>
            <a:r>
              <a:rPr lang="it-IT" altLang="it-IT" sz="2200" dirty="0" err="1"/>
              <a:t>Koroška</a:t>
            </a:r>
            <a:r>
              <a:rPr lang="it-IT" altLang="it-IT" sz="2200" dirty="0"/>
              <a:t> </a:t>
            </a:r>
            <a:r>
              <a:rPr lang="it-IT" altLang="it-IT" sz="2200" dirty="0" err="1"/>
              <a:t>Region</a:t>
            </a:r>
            <a:r>
              <a:rPr lang="it-IT" altLang="it-IT" sz="2200" dirty="0"/>
              <a:t> – KSSENA (Slovenia)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2200" dirty="0"/>
              <a:t>- Malta </a:t>
            </a:r>
            <a:r>
              <a:rPr lang="it-IT" altLang="it-IT" sz="2200" dirty="0" err="1"/>
              <a:t>Intelligent</a:t>
            </a:r>
            <a:r>
              <a:rPr lang="it-IT" altLang="it-IT" sz="2200" dirty="0"/>
              <a:t> Energy Management Agency – MIEMA (Malta)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it-IT" altLang="it-IT" sz="2200" dirty="0"/>
              <a:t>- Development Agency of the Una-Sana Canton – DAUSC (Bosnia and </a:t>
            </a:r>
            <a:r>
              <a:rPr lang="it-IT" altLang="it-IT" sz="2200" dirty="0" err="1"/>
              <a:t>Herzegovina</a:t>
            </a:r>
            <a:r>
              <a:rPr lang="it-IT" altLang="it-IT" sz="2200" dirty="0"/>
              <a:t>)</a:t>
            </a:r>
          </a:p>
        </p:txBody>
      </p:sp>
      <p:pic>
        <p:nvPicPr>
          <p:cNvPr id="9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34" y="5074377"/>
            <a:ext cx="101933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96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700" y="2199743"/>
            <a:ext cx="4930266" cy="2894771"/>
          </a:xfrm>
          <a:prstGeom prst="rect">
            <a:avLst/>
          </a:prstGeom>
        </p:spPr>
      </p:pic>
      <p:sp>
        <p:nvSpPr>
          <p:cNvPr id="6" name="Espace réservé du texte 7"/>
          <p:cNvSpPr txBox="1">
            <a:spLocks/>
          </p:cNvSpPr>
          <p:nvPr/>
        </p:nvSpPr>
        <p:spPr>
          <a:xfrm>
            <a:off x="444136" y="2462436"/>
            <a:ext cx="4894219" cy="2205357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it-IT"/>
            </a:defPPr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lvl="2" algn="just">
              <a:defRPr/>
            </a:pPr>
            <a:r>
              <a:rPr lang="en-US" sz="2000" dirty="0" smtClean="0"/>
              <a:t>The MED is a territorial cooperation program </a:t>
            </a:r>
            <a:r>
              <a:rPr lang="en-US" sz="2000" dirty="0" err="1" smtClean="0"/>
              <a:t>financied</a:t>
            </a:r>
            <a:r>
              <a:rPr lang="en-US" sz="2000" dirty="0" smtClean="0"/>
              <a:t> by Regional Development Funds (FERS) for member countries </a:t>
            </a:r>
            <a:r>
              <a:rPr lang="en-US" sz="2000" dirty="0"/>
              <a:t>and the Pre-Accession Funds (IPA) for non-EU </a:t>
            </a:r>
            <a:r>
              <a:rPr lang="en-US" sz="2000" dirty="0" smtClean="0"/>
              <a:t>countries.</a:t>
            </a: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0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344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8709025" y="576279"/>
            <a:ext cx="234791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just">
              <a:defRPr/>
            </a:pPr>
            <a:r>
              <a:rPr lang="it-IT" sz="3200" b="1" dirty="0">
                <a:solidFill>
                  <a:schemeClr val="accent5">
                    <a:lumMod val="50000"/>
                  </a:schemeClr>
                </a:solidFill>
              </a:rPr>
              <a:t>ESMARTCITY</a:t>
            </a:r>
            <a:endParaRPr lang="en-GB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73318" y="2085968"/>
            <a:ext cx="10406063" cy="1012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l-GR" sz="1600" b="1" dirty="0">
                <a:solidFill>
                  <a:srgbClr val="4F81BD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ESMARTCITY</a:t>
            </a:r>
            <a:r>
              <a:rPr lang="it-IT" sz="1600" dirty="0">
                <a:solidFill>
                  <a:srgbClr val="4F81BD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rgbClr val="4F81BD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project</a:t>
            </a:r>
            <a:endParaRPr lang="it-IT" sz="1600" dirty="0">
              <a:solidFill>
                <a:srgbClr val="4F81BD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ESMARTCITY </a:t>
            </a: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project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dirty="0"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Making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possible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smarter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city in the 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Mediterranean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area 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through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networking</a:t>
            </a:r>
            <a:r>
              <a:rPr lang="el-GR" dirty="0"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collocated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in the Green 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Growth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theme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of the 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Axis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it-IT" dirty="0" err="1">
                <a:ea typeface="Calibri" panose="020F0502020204030204" pitchFamily="34" charset="0"/>
                <a:cs typeface="Times New Roman" panose="02020603050405020304" pitchFamily="18" charset="0"/>
              </a:rPr>
              <a:t>Innovation</a:t>
            </a:r>
            <a:r>
              <a:rPr lang="it-IT" dirty="0"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Axis 2 low carbon economy.</a:t>
            </a:r>
            <a:endParaRPr lang="it-IT" sz="16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73318" y="3290110"/>
            <a:ext cx="9910762" cy="1140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l-GR" sz="1600" b="1" i="1" dirty="0">
                <a:solidFill>
                  <a:srgbClr val="4F81BD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Budget </a:t>
            </a:r>
            <a:r>
              <a:rPr lang="it-IT" sz="1600" b="1" i="1" dirty="0">
                <a:solidFill>
                  <a:srgbClr val="4F81BD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and </a:t>
            </a:r>
            <a:r>
              <a:rPr lang="it-IT" sz="1600" b="1" i="1" dirty="0" err="1">
                <a:solidFill>
                  <a:srgbClr val="4F81BD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duration</a:t>
            </a:r>
            <a:endParaRPr lang="it-IT" sz="1600" b="1" i="1" dirty="0">
              <a:solidFill>
                <a:srgbClr val="4F81BD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total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aspected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budget </a:t>
            </a: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€ 2.500.000 co-</a:t>
            </a: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financied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with 85% of ERDF Funds for € 1,992,400.00 and IPA for€ 132,600.00</a:t>
            </a:r>
            <a:r>
              <a:rPr lang="it-IT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duration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of the </a:t>
            </a: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project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30 </a:t>
            </a: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months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2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21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830263" y="2087563"/>
            <a:ext cx="2347912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just">
              <a:defRPr/>
            </a:pPr>
            <a:r>
              <a:rPr lang="it-IT" sz="3200" b="1" dirty="0">
                <a:solidFill>
                  <a:schemeClr val="accent5">
                    <a:lumMod val="50000"/>
                  </a:schemeClr>
                </a:solidFill>
              </a:rPr>
              <a:t>ESMARTCITY</a:t>
            </a:r>
            <a:endParaRPr lang="en-GB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872038" y="1503363"/>
            <a:ext cx="6489700" cy="4387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l-GR" b="1" i="1" dirty="0">
                <a:solidFill>
                  <a:srgbClr val="4F81BD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Partnership</a:t>
            </a:r>
            <a:r>
              <a:rPr lang="it-IT" b="1" i="1" dirty="0">
                <a:solidFill>
                  <a:srgbClr val="4F81BD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: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it-IT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it-IT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Territorial</a:t>
            </a:r>
            <a:r>
              <a:rPr lang="it-IT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Authorities</a:t>
            </a:r>
            <a:r>
              <a:rPr lang="it-IT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addition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Region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Abruzzo</a:t>
            </a:r>
            <a:endParaRPr lang="it-IT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l-GR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Western Greece Region(GR)	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it-IT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Metropolitan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City of </a:t>
            </a:r>
            <a:r>
              <a:rPr lang="el-GR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Milan</a:t>
            </a:r>
            <a:r>
              <a:rPr lang="it-IT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l-GR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(IT)	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l-GR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City Development Agency East Sarajevo (BH)	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it-IT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it-IT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Research</a:t>
            </a:r>
            <a:r>
              <a:rPr lang="it-IT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Intitutes</a:t>
            </a:r>
            <a:r>
              <a:rPr lang="it-IT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it-IT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University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it-IT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Polytechnic</a:t>
            </a:r>
            <a:r>
              <a:rPr lang="it-I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l-GR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Milano(IT</a:t>
            </a:r>
            <a:r>
              <a:rPr lang="el-GR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	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l-GR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Athena Research and Innovation Center (GR)	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l-GR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Inria - Rhône-Alpes Isère (FR)	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l-GR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it-IT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Energy Agency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l-GR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Agency of Granada (SP)	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l-GR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and Environment of Arrábida (PT)	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l-GR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Capenergies - Aix en Provence (FR) 	</a:t>
            </a:r>
            <a:endParaRPr lang="it-IT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tangolo 4"/>
          <p:cNvSpPr>
            <a:spLocks noChangeArrowheads="1"/>
          </p:cNvSpPr>
          <p:nvPr/>
        </p:nvSpPr>
        <p:spPr bwMode="auto">
          <a:xfrm>
            <a:off x="830263" y="2671763"/>
            <a:ext cx="26162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800" dirty="0"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it-IT" altLang="it-IT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project</a:t>
            </a:r>
            <a:r>
              <a:rPr lang="it-IT" altLang="it-IT" sz="1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altLang="it-IT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has</a:t>
            </a:r>
            <a:r>
              <a:rPr lang="it-IT" altLang="it-IT" sz="1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altLang="it-IT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it-IT" altLang="it-IT" sz="1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altLang="it-IT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lead</a:t>
            </a:r>
            <a:r>
              <a:rPr lang="it-IT" altLang="it-IT" sz="1800" dirty="0">
                <a:ea typeface="Calibri" panose="020F0502020204030204" pitchFamily="34" charset="0"/>
                <a:cs typeface="Times New Roman" panose="02020603050405020304" pitchFamily="18" charset="0"/>
              </a:rPr>
              <a:t> partner </a:t>
            </a:r>
            <a:r>
              <a:rPr lang="it-IT" altLang="it-IT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Region</a:t>
            </a:r>
            <a:r>
              <a:rPr lang="it-IT" altLang="it-IT" sz="1800" dirty="0">
                <a:ea typeface="Calibri" panose="020F0502020204030204" pitchFamily="34" charset="0"/>
                <a:cs typeface="Times New Roman" panose="02020603050405020304" pitchFamily="18" charset="0"/>
              </a:rPr>
              <a:t> Abruzzo (IT) and the </a:t>
            </a:r>
            <a:r>
              <a:rPr lang="it-IT" altLang="it-IT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partecipation</a:t>
            </a:r>
            <a:r>
              <a:rPr lang="it-IT" altLang="it-IT" sz="1800" dirty="0">
                <a:ea typeface="Calibri" panose="020F0502020204030204" pitchFamily="34" charset="0"/>
                <a:cs typeface="Times New Roman" panose="02020603050405020304" pitchFamily="18" charset="0"/>
              </a:rPr>
              <a:t> of 9 </a:t>
            </a:r>
            <a:r>
              <a:rPr lang="it-IT" altLang="it-IT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partners</a:t>
            </a:r>
            <a:r>
              <a:rPr lang="it-IT" altLang="it-IT" sz="1800" dirty="0">
                <a:ea typeface="Calibri" panose="020F0502020204030204" pitchFamily="34" charset="0"/>
                <a:cs typeface="Times New Roman" panose="02020603050405020304" pitchFamily="18" charset="0"/>
              </a:rPr>
              <a:t> from 5 </a:t>
            </a:r>
            <a:r>
              <a:rPr lang="it-IT" altLang="it-IT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Member</a:t>
            </a:r>
            <a:r>
              <a:rPr lang="it-IT" altLang="it-IT" sz="1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altLang="it-IT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States</a:t>
            </a:r>
            <a:r>
              <a:rPr lang="it-IT" altLang="it-IT" sz="1800" dirty="0">
                <a:ea typeface="Calibri" panose="020F0502020204030204" pitchFamily="34" charset="0"/>
                <a:cs typeface="Times New Roman" panose="02020603050405020304" pitchFamily="18" charset="0"/>
              </a:rPr>
              <a:t> and a </a:t>
            </a:r>
            <a:r>
              <a:rPr lang="it-IT" altLang="it-IT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pre-accession</a:t>
            </a:r>
            <a:r>
              <a:rPr lang="it-IT" altLang="it-IT" sz="1800" dirty="0">
                <a:ea typeface="Calibri" panose="020F0502020204030204" pitchFamily="34" charset="0"/>
                <a:cs typeface="Times New Roman" panose="02020603050405020304" pitchFamily="18" charset="0"/>
              </a:rPr>
              <a:t> partner:</a:t>
            </a:r>
            <a:endParaRPr lang="it-IT" altLang="it-IT" sz="1800" dirty="0">
              <a:ea typeface="Calibri" panose="020F0502020204030204" pitchFamily="34" charset="0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2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693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7899399" y="899612"/>
            <a:ext cx="234791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just">
              <a:defRPr/>
            </a:pPr>
            <a:r>
              <a:rPr lang="it-IT" sz="3200" b="1" dirty="0">
                <a:solidFill>
                  <a:schemeClr val="accent5">
                    <a:lumMod val="50000"/>
                  </a:schemeClr>
                </a:solidFill>
              </a:rPr>
              <a:t>ESMARTCITY</a:t>
            </a:r>
            <a:endParaRPr lang="en-GB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Rettangolo 3"/>
          <p:cNvSpPr>
            <a:spLocks noChangeArrowheads="1"/>
          </p:cNvSpPr>
          <p:nvPr/>
        </p:nvSpPr>
        <p:spPr bwMode="auto">
          <a:xfrm>
            <a:off x="3335337" y="1910124"/>
            <a:ext cx="6911975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 main objective of the project is to improve the innovation ability of the </a:t>
            </a:r>
            <a:r>
              <a:rPr lang="en-US" altLang="it-IT" sz="1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MEDiterranean</a:t>
            </a:r>
            <a:r>
              <a:rPr lang="en-US" altLang="it-IT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cities, through the creation of the </a:t>
            </a:r>
            <a:r>
              <a:rPr lang="en-US" altLang="it-IT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innovation ecosystems</a:t>
            </a:r>
            <a:r>
              <a:rPr lang="en-US" altLang="it-IT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involving Citizens, Businesses, Research and University and Public Authorities and through the application of the </a:t>
            </a:r>
            <a:r>
              <a:rPr lang="en-US" altLang="it-IT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Smart City </a:t>
            </a:r>
            <a:r>
              <a:rPr lang="en-US" altLang="it-IT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concept which transformed digital </a:t>
            </a:r>
            <a:r>
              <a:rPr lang="en-US" altLang="it-IT" sz="18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technologies </a:t>
            </a:r>
            <a:r>
              <a:rPr lang="en-US" altLang="it-IT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into better </a:t>
            </a:r>
            <a:r>
              <a:rPr lang="en-US" altLang="it-IT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public services for citizens</a:t>
            </a:r>
            <a:r>
              <a:rPr lang="en-US" altLang="it-IT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better use of resources and </a:t>
            </a:r>
            <a:r>
              <a:rPr lang="en-US" altLang="it-IT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less environmental impact</a:t>
            </a:r>
            <a:r>
              <a:rPr lang="en-US" altLang="it-IT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it-IT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achieve this objective, the project involves the executions of </a:t>
            </a:r>
            <a:r>
              <a:rPr lang="en-US" altLang="it-IT" sz="2400" b="1" dirty="0">
                <a:solidFill>
                  <a:srgbClr val="0099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pilot interventions </a:t>
            </a:r>
            <a:r>
              <a:rPr lang="en-US" altLang="it-IT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using ICT technological infrastructures to provide specific applications and services to the citizens of the area of the energy efficiency and intelligent public lighting.</a:t>
            </a:r>
          </a:p>
        </p:txBody>
      </p:sp>
      <p:sp>
        <p:nvSpPr>
          <p:cNvPr id="8" name="Rettangolo 13"/>
          <p:cNvSpPr>
            <a:spLocks noChangeArrowheads="1"/>
          </p:cNvSpPr>
          <p:nvPr/>
        </p:nvSpPr>
        <p:spPr bwMode="auto">
          <a:xfrm>
            <a:off x="782638" y="2503488"/>
            <a:ext cx="1179512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ts val="1000"/>
              </a:spcBef>
              <a:buFontTx/>
              <a:buNone/>
            </a:pPr>
            <a:r>
              <a:rPr lang="it-IT" altLang="it-IT" sz="1800" b="1" i="1">
                <a:solidFill>
                  <a:srgbClr val="4F81BD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Objectives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2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37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9127762" y="1216779"/>
            <a:ext cx="234791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just">
              <a:defRPr/>
            </a:pPr>
            <a:r>
              <a:rPr lang="it-IT" sz="3200" b="1" dirty="0">
                <a:solidFill>
                  <a:schemeClr val="accent5">
                    <a:lumMod val="50000"/>
                  </a:schemeClr>
                </a:solidFill>
              </a:rPr>
              <a:t>ESMARTCITY</a:t>
            </a:r>
            <a:endParaRPr lang="en-GB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Rettangolo 3"/>
          <p:cNvSpPr>
            <a:spLocks noChangeArrowheads="1"/>
          </p:cNvSpPr>
          <p:nvPr/>
        </p:nvSpPr>
        <p:spPr bwMode="auto">
          <a:xfrm>
            <a:off x="4949825" y="2209368"/>
            <a:ext cx="67818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8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Pilot interventions of </a:t>
            </a:r>
            <a:r>
              <a:rPr lang="en-US" altLang="it-IT" sz="1800" b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intelligent public lighting </a:t>
            </a:r>
            <a:r>
              <a:rPr lang="en-US" altLang="it-IT" sz="18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(smart lighting) will be carried out in a district of Pescara (IT), Mortil (PT) and Sarajevo and in the INSA Engineering School Campus of Lione.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180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1800">
                <a:solidFill>
                  <a:srgbClr val="000000"/>
                </a:solidFill>
                <a:ea typeface="Calibri" panose="020F0502020204030204" pitchFamily="34" charset="0"/>
              </a:rPr>
              <a:t>This kind of pilot intervention involves the analysis and evaluation of the functionality and the intelligent control environment of public lighting impacts.</a:t>
            </a:r>
          </a:p>
          <a:p>
            <a:pPr>
              <a:spcBef>
                <a:spcPct val="0"/>
              </a:spcBef>
              <a:buFontTx/>
              <a:buNone/>
            </a:pPr>
            <a:endParaRPr lang="it-IT" altLang="it-IT" sz="180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1800">
                <a:solidFill>
                  <a:srgbClr val="000000"/>
                </a:solidFill>
                <a:ea typeface="Calibri" panose="020F0502020204030204" pitchFamily="34" charset="0"/>
              </a:rPr>
              <a:t>Also Energy efficiency interventions will be carried out on municipal public buildings and on the Politecnico in Milan (IT), in Patras (GR) and Granada (SP). </a:t>
            </a:r>
            <a:endParaRPr lang="it-IT" altLang="it-IT" sz="18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31" y="3057526"/>
            <a:ext cx="4287837" cy="24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13"/>
          <p:cNvSpPr>
            <a:spLocks noChangeArrowheads="1"/>
          </p:cNvSpPr>
          <p:nvPr/>
        </p:nvSpPr>
        <p:spPr bwMode="auto">
          <a:xfrm>
            <a:off x="1169988" y="2493963"/>
            <a:ext cx="1350962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ts val="1000"/>
              </a:spcBef>
              <a:buFontTx/>
              <a:buNone/>
            </a:pPr>
            <a:r>
              <a:rPr lang="it-IT" altLang="it-IT" sz="1800" b="1" i="1" dirty="0" err="1">
                <a:solidFill>
                  <a:srgbClr val="4F81BD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Pilot</a:t>
            </a:r>
            <a:r>
              <a:rPr lang="it-IT" altLang="it-IT" sz="1800" b="1" i="1" dirty="0">
                <a:solidFill>
                  <a:srgbClr val="4F81BD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 Project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3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02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9445441" y="687570"/>
            <a:ext cx="234791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2" algn="just">
              <a:defRPr/>
            </a:pPr>
            <a:r>
              <a:rPr lang="it-IT" sz="3200" b="1" dirty="0">
                <a:solidFill>
                  <a:schemeClr val="accent5">
                    <a:lumMod val="50000"/>
                  </a:schemeClr>
                </a:solidFill>
              </a:rPr>
              <a:t>ESMARTCITY</a:t>
            </a:r>
            <a:endParaRPr lang="en-GB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466474" y="1738531"/>
            <a:ext cx="9516979" cy="427809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buFontTx/>
              <a:buChar char="-"/>
            </a:pPr>
            <a:r>
              <a:rPr lang="en-US" altLang="it-IT" sz="1600" dirty="0">
                <a:solidFill>
                  <a:srgbClr val="000000"/>
                </a:solidFill>
              </a:rPr>
              <a:t>To determine key </a:t>
            </a:r>
            <a:r>
              <a:rPr lang="en-US" altLang="it-IT" sz="1600" b="1" dirty="0">
                <a:solidFill>
                  <a:srgbClr val="000000"/>
                </a:solidFill>
              </a:rPr>
              <a:t>players</a:t>
            </a:r>
            <a:r>
              <a:rPr lang="en-US" altLang="it-IT" sz="1600" dirty="0">
                <a:solidFill>
                  <a:srgbClr val="000000"/>
                </a:solidFill>
              </a:rPr>
              <a:t> in the area of ​​energy efficiency and intelligent public lighting; </a:t>
            </a:r>
          </a:p>
          <a:p>
            <a:pPr algn="just">
              <a:buFontTx/>
              <a:buChar char="-"/>
            </a:pPr>
            <a:endParaRPr lang="it-IT" altLang="it-IT" sz="1600" dirty="0">
              <a:solidFill>
                <a:srgbClr val="000000"/>
              </a:solidFill>
            </a:endParaRPr>
          </a:p>
          <a:p>
            <a:pPr algn="just">
              <a:buFontTx/>
              <a:buChar char="-"/>
            </a:pPr>
            <a:r>
              <a:rPr lang="en-US" altLang="it-IT" sz="1600" dirty="0">
                <a:solidFill>
                  <a:srgbClr val="000000"/>
                </a:solidFill>
              </a:rPr>
              <a:t>To undertake </a:t>
            </a:r>
            <a:r>
              <a:rPr lang="en-US" altLang="it-IT" sz="1600" b="1" dirty="0">
                <a:solidFill>
                  <a:srgbClr val="000000"/>
                </a:solidFill>
              </a:rPr>
              <a:t>networking / clustering activities </a:t>
            </a:r>
            <a:r>
              <a:rPr lang="en-US" altLang="it-IT" sz="1600" dirty="0">
                <a:solidFill>
                  <a:srgbClr val="000000"/>
                </a:solidFill>
              </a:rPr>
              <a:t>to establish an international network / cluster of the relevant key players in the selected application area;</a:t>
            </a:r>
          </a:p>
          <a:p>
            <a:pPr algn="just"/>
            <a:endParaRPr lang="it-IT" altLang="it-IT" sz="1600" dirty="0">
              <a:solidFill>
                <a:srgbClr val="000000"/>
              </a:solidFill>
            </a:endParaRPr>
          </a:p>
          <a:p>
            <a:pPr algn="just">
              <a:buFontTx/>
              <a:buChar char="-"/>
            </a:pPr>
            <a:r>
              <a:rPr lang="en-US" altLang="it-IT" sz="1600" dirty="0">
                <a:solidFill>
                  <a:srgbClr val="000000"/>
                </a:solidFill>
              </a:rPr>
              <a:t>Implementation of pilot projects through a bottom up approach and collaborating with the network of actors, creating and distributing the applications / services required for pilot </a:t>
            </a:r>
            <a:r>
              <a:rPr lang="en-US" altLang="it-IT" sz="1600" dirty="0" smtClean="0">
                <a:solidFill>
                  <a:srgbClr val="000000"/>
                </a:solidFill>
              </a:rPr>
              <a:t>interventions;</a:t>
            </a:r>
          </a:p>
          <a:p>
            <a:pPr marL="0" indent="0" algn="just"/>
            <a:endParaRPr lang="en-US" altLang="it-IT" sz="1600" dirty="0">
              <a:solidFill>
                <a:srgbClr val="000000"/>
              </a:solidFill>
            </a:endParaRPr>
          </a:p>
          <a:p>
            <a:pPr algn="just">
              <a:buFontTx/>
              <a:buChar char="-"/>
            </a:pPr>
            <a:r>
              <a:rPr lang="en-US" altLang="it-IT" sz="1600" dirty="0">
                <a:solidFill>
                  <a:srgbClr val="000000"/>
                </a:solidFill>
              </a:rPr>
              <a:t>To provide activities of </a:t>
            </a:r>
            <a:r>
              <a:rPr lang="en-US" altLang="it-IT" sz="1600" b="1" dirty="0">
                <a:solidFill>
                  <a:srgbClr val="000000"/>
                </a:solidFill>
              </a:rPr>
              <a:t>capacity building </a:t>
            </a:r>
            <a:r>
              <a:rPr lang="en-US" altLang="it-IT" sz="1600" dirty="0">
                <a:solidFill>
                  <a:srgbClr val="000000"/>
                </a:solidFill>
              </a:rPr>
              <a:t>to </a:t>
            </a:r>
            <a:r>
              <a:rPr lang="en-US" altLang="it-IT" sz="1600" i="1" dirty="0">
                <a:solidFill>
                  <a:srgbClr val="000000"/>
                </a:solidFill>
              </a:rPr>
              <a:t>public and private policy maker</a:t>
            </a:r>
            <a:r>
              <a:rPr lang="en-US" altLang="it-IT" sz="1600" dirty="0">
                <a:solidFill>
                  <a:srgbClr val="000000"/>
                </a:solidFill>
              </a:rPr>
              <a:t>, training for citizens and suppliers of relevant technologies; </a:t>
            </a:r>
          </a:p>
          <a:p>
            <a:pPr algn="just">
              <a:buFontTx/>
              <a:buChar char="-"/>
            </a:pPr>
            <a:endParaRPr lang="en-US" altLang="it-IT" sz="1600" dirty="0">
              <a:solidFill>
                <a:srgbClr val="000000"/>
              </a:solidFill>
            </a:endParaRPr>
          </a:p>
          <a:p>
            <a:pPr algn="just">
              <a:buFontTx/>
              <a:buChar char="-"/>
            </a:pPr>
            <a:r>
              <a:rPr lang="en-US" altLang="it-IT" sz="1600" dirty="0">
                <a:solidFill>
                  <a:srgbClr val="000000"/>
                </a:solidFill>
              </a:rPr>
              <a:t>To start the experimentation and creation of new applications and services based on the results of pilot interventions; to promote innovative entrepreneurship; </a:t>
            </a:r>
            <a:endParaRPr lang="en-US" altLang="it-IT" sz="1600" dirty="0" smtClean="0">
              <a:solidFill>
                <a:srgbClr val="000000"/>
              </a:solidFill>
            </a:endParaRPr>
          </a:p>
          <a:p>
            <a:pPr algn="just">
              <a:buFontTx/>
              <a:buChar char="-"/>
            </a:pPr>
            <a:endParaRPr lang="en-US" altLang="it-IT" sz="1600" dirty="0">
              <a:solidFill>
                <a:srgbClr val="000000"/>
              </a:solidFill>
            </a:endParaRPr>
          </a:p>
          <a:p>
            <a:pPr algn="just">
              <a:buFontTx/>
              <a:buChar char="-"/>
            </a:pPr>
            <a:r>
              <a:rPr lang="en-US" altLang="it-IT" sz="1600" dirty="0" smtClean="0">
                <a:solidFill>
                  <a:srgbClr val="000000"/>
                </a:solidFill>
              </a:rPr>
              <a:t>Develop </a:t>
            </a:r>
            <a:r>
              <a:rPr lang="en-US" altLang="it-IT" sz="1600" dirty="0">
                <a:solidFill>
                  <a:srgbClr val="000000"/>
                </a:solidFill>
              </a:rPr>
              <a:t>methods to raise awareness and disseminate the objectives and achievements </a:t>
            </a:r>
            <a:endParaRPr lang="en-US" altLang="it-IT" sz="1600" dirty="0" smtClean="0">
              <a:solidFill>
                <a:srgbClr val="000000"/>
              </a:solidFill>
            </a:endParaRPr>
          </a:p>
          <a:p>
            <a:pPr marL="0" indent="0" algn="just"/>
            <a:r>
              <a:rPr lang="en-US" altLang="it-IT" sz="1600" dirty="0" smtClean="0">
                <a:solidFill>
                  <a:srgbClr val="000000"/>
                </a:solidFill>
              </a:rPr>
              <a:t>      of </a:t>
            </a:r>
            <a:r>
              <a:rPr lang="en-US" altLang="it-IT" sz="1600" dirty="0">
                <a:solidFill>
                  <a:srgbClr val="000000"/>
                </a:solidFill>
              </a:rPr>
              <a:t>the project; dissemination activities to policy makers even outside the areas involved </a:t>
            </a:r>
            <a:endParaRPr lang="en-US" altLang="it-IT" sz="1600" dirty="0" smtClean="0">
              <a:solidFill>
                <a:srgbClr val="000000"/>
              </a:solidFill>
            </a:endParaRPr>
          </a:p>
          <a:p>
            <a:pPr marL="0" indent="0" algn="just"/>
            <a:r>
              <a:rPr lang="en-US" altLang="it-IT" sz="1600" dirty="0" smtClean="0">
                <a:solidFill>
                  <a:srgbClr val="000000"/>
                </a:solidFill>
              </a:rPr>
              <a:t>      in </a:t>
            </a:r>
            <a:r>
              <a:rPr lang="en-US" altLang="it-IT" sz="1600" dirty="0">
                <a:solidFill>
                  <a:srgbClr val="000000"/>
                </a:solidFill>
              </a:rPr>
              <a:t>the project</a:t>
            </a:r>
          </a:p>
        </p:txBody>
      </p:sp>
      <p:sp>
        <p:nvSpPr>
          <p:cNvPr id="8" name="Rettangolo 2"/>
          <p:cNvSpPr>
            <a:spLocks noChangeArrowheads="1"/>
          </p:cNvSpPr>
          <p:nvPr/>
        </p:nvSpPr>
        <p:spPr bwMode="auto">
          <a:xfrm>
            <a:off x="259849" y="2423656"/>
            <a:ext cx="2065338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15000"/>
              </a:lnSpc>
              <a:spcBef>
                <a:spcPts val="1000"/>
              </a:spcBef>
              <a:buFontTx/>
              <a:buNone/>
            </a:pPr>
            <a:r>
              <a:rPr lang="it-IT" altLang="it-IT" sz="1800" b="1" i="1" dirty="0">
                <a:solidFill>
                  <a:srgbClr val="4F81BD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Executive </a:t>
            </a:r>
            <a:r>
              <a:rPr lang="it-IT" altLang="it-IT" sz="1800" b="1" i="1" dirty="0" err="1">
                <a:solidFill>
                  <a:srgbClr val="4F81BD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Approach</a:t>
            </a:r>
            <a:endParaRPr lang="it-IT" altLang="it-IT" sz="1800" b="1" i="1" dirty="0">
              <a:solidFill>
                <a:srgbClr val="4F81BD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12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847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61850" y="2173355"/>
            <a:ext cx="107376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it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CONSTITUTION OF THE PERMANENT WORKING TABLE </a:t>
            </a:r>
          </a:p>
          <a:p>
            <a:pPr>
              <a:spcAft>
                <a:spcPts val="0"/>
              </a:spcAft>
            </a:pPr>
            <a:endParaRPr lang="en-US" b="1" dirty="0">
              <a:latin typeface="+mj-lt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 smtClean="0">
                <a:latin typeface="+mj-lt"/>
                <a:ea typeface="Times New Roman" panose="02020603050405020304" pitchFamily="18" charset="0"/>
              </a:rPr>
              <a:t>with </a:t>
            </a:r>
            <a:r>
              <a:rPr lang="en-US" dirty="0">
                <a:latin typeface="+mj-lt"/>
                <a:ea typeface="Times New Roman" panose="02020603050405020304" pitchFamily="18" charset="0"/>
              </a:rPr>
              <a:t>the public and private stakeholders and with the representatives of </a:t>
            </a:r>
            <a:r>
              <a:rPr lang="en-US" dirty="0" err="1">
                <a:latin typeface="+mj-lt"/>
                <a:ea typeface="Times New Roman" panose="02020603050405020304" pitchFamily="18" charset="0"/>
              </a:rPr>
              <a:t>Confindustria</a:t>
            </a:r>
            <a:r>
              <a:rPr lang="en-US" dirty="0">
                <a:latin typeface="+mj-lt"/>
                <a:ea typeface="Times New Roman" panose="02020603050405020304" pitchFamily="18" charset="0"/>
              </a:rPr>
              <a:t> Abruzzo, of the CNA </a:t>
            </a:r>
            <a:r>
              <a:rPr lang="it-IT" i="1" dirty="0" err="1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association</a:t>
            </a:r>
            <a:r>
              <a:rPr lang="it-IT" i="1" dirty="0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 of </a:t>
            </a:r>
            <a:r>
              <a:rPr lang="it-IT" i="1" dirty="0" err="1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crafts</a:t>
            </a:r>
            <a:r>
              <a:rPr lang="it-IT" i="1" dirty="0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 and small and medium-</a:t>
            </a:r>
            <a:r>
              <a:rPr lang="it-IT" i="1" dirty="0" err="1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sized</a:t>
            </a:r>
            <a:r>
              <a:rPr lang="it-IT" i="1" dirty="0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it-IT" i="1" dirty="0" err="1" smtClean="0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enterprises</a:t>
            </a:r>
            <a:r>
              <a:rPr lang="en-US" dirty="0" smtClean="0">
                <a:latin typeface="+mj-lt"/>
                <a:ea typeface="Times New Roman" panose="02020603050405020304" pitchFamily="18" charset="0"/>
              </a:rPr>
              <a:t>, </a:t>
            </a:r>
            <a:r>
              <a:rPr lang="en-US" dirty="0">
                <a:latin typeface="+mj-lt"/>
                <a:ea typeface="Times New Roman" panose="02020603050405020304" pitchFamily="18" charset="0"/>
              </a:rPr>
              <a:t>of the </a:t>
            </a:r>
            <a:r>
              <a:rPr lang="en-US" dirty="0" smtClean="0">
                <a:latin typeface="+mj-lt"/>
                <a:ea typeface="Times New Roman" panose="02020603050405020304" pitchFamily="18" charset="0"/>
              </a:rPr>
              <a:t>ANCE </a:t>
            </a:r>
            <a:r>
              <a:rPr lang="it-IT" i="1" dirty="0" smtClean="0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(</a:t>
            </a:r>
            <a:r>
              <a:rPr lang="it-IT" i="1" dirty="0" err="1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association</a:t>
            </a:r>
            <a:r>
              <a:rPr lang="it-IT" i="1" dirty="0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 of </a:t>
            </a:r>
            <a:r>
              <a:rPr lang="it-IT" i="1" dirty="0" err="1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builders</a:t>
            </a:r>
            <a:r>
              <a:rPr lang="it-IT" i="1" dirty="0">
                <a:solidFill>
                  <a:srgbClr val="538135"/>
                </a:solidFill>
                <a:latin typeface="+mj-lt"/>
                <a:ea typeface="Times New Roman" panose="02020603050405020304" pitchFamily="18" charset="0"/>
              </a:rPr>
              <a:t>)</a:t>
            </a:r>
            <a:r>
              <a:rPr lang="en-US" dirty="0" smtClean="0">
                <a:latin typeface="+mj-lt"/>
                <a:ea typeface="Times New Roman" panose="02020603050405020304" pitchFamily="18" charset="0"/>
              </a:rPr>
              <a:t>, </a:t>
            </a:r>
            <a:r>
              <a:rPr lang="en-US" dirty="0">
                <a:latin typeface="+mj-lt"/>
                <a:ea typeface="Times New Roman" panose="02020603050405020304" pitchFamily="18" charset="0"/>
              </a:rPr>
              <a:t>the Professional Associations and Trade Associations to </a:t>
            </a:r>
            <a:r>
              <a:rPr lang="en-US" b="1" dirty="0">
                <a:latin typeface="+mj-lt"/>
                <a:ea typeface="Times New Roman" panose="02020603050405020304" pitchFamily="18" charset="0"/>
              </a:rPr>
              <a:t>PARTICIPATE</a:t>
            </a:r>
            <a:r>
              <a:rPr lang="en-US" dirty="0">
                <a:latin typeface="+mj-lt"/>
                <a:ea typeface="Times New Roman" panose="02020603050405020304" pitchFamily="18" charset="0"/>
              </a:rPr>
              <a:t> and </a:t>
            </a:r>
            <a:r>
              <a:rPr lang="en-US" b="1" dirty="0">
                <a:latin typeface="+mj-lt"/>
                <a:ea typeface="Times New Roman" panose="02020603050405020304" pitchFamily="18" charset="0"/>
              </a:rPr>
              <a:t>INVOLVE DIRECTLY </a:t>
            </a:r>
            <a:r>
              <a:rPr lang="en-US" dirty="0">
                <a:latin typeface="+mj-lt"/>
                <a:ea typeface="Times New Roman" panose="02020603050405020304" pitchFamily="18" charset="0"/>
              </a:rPr>
              <a:t>to the Project for the diffusion of innovative technologies and contribute to the achievement of the goals set by Europe on ENERGY in the territory</a:t>
            </a:r>
          </a:p>
          <a:p>
            <a:pPr>
              <a:spcAft>
                <a:spcPts val="0"/>
              </a:spcAft>
            </a:pPr>
            <a:endParaRPr lang="it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6" y="52427"/>
            <a:ext cx="8441602" cy="862181"/>
          </a:xfrm>
          <a:prstGeom prst="rect">
            <a:avLst/>
          </a:prstGeom>
        </p:spPr>
      </p:pic>
      <p:sp>
        <p:nvSpPr>
          <p:cNvPr id="8" name="Titolo 1"/>
          <p:cNvSpPr txBox="1">
            <a:spLocks/>
          </p:cNvSpPr>
          <p:nvPr/>
        </p:nvSpPr>
        <p:spPr>
          <a:xfrm>
            <a:off x="1309105" y="930411"/>
            <a:ext cx="8189213" cy="403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Policy for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1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19 luglio 2018 Bologna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681455" y="6193713"/>
            <a:ext cx="9896261" cy="722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200" b="1" dirty="0" smtClean="0"/>
              <a:t>IRIS FLACCO, </a:t>
            </a:r>
            <a:r>
              <a:rPr lang="en-US" sz="1200" b="1" dirty="0" smtClean="0"/>
              <a:t>Head </a:t>
            </a:r>
            <a:r>
              <a:rPr lang="en-US" sz="1200" b="1" dirty="0"/>
              <a:t>of Service of Energy Policy, Air Quality, National Environmental Information System, Abruzzo </a:t>
            </a:r>
            <a:r>
              <a:rPr lang="en-US" sz="1200" b="1" dirty="0" smtClean="0"/>
              <a:t>Region</a:t>
            </a:r>
            <a:endParaRPr lang="en-US" sz="1200" b="1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24" y="6297320"/>
            <a:ext cx="1103795" cy="36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480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2723</Words>
  <Application>Microsoft Office PowerPoint</Application>
  <PresentationFormat>Widescreen</PresentationFormat>
  <Paragraphs>253</Paragraphs>
  <Slides>27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6" baseType="lpstr">
      <vt:lpstr>MS Gothic</vt:lpstr>
      <vt:lpstr>ＭＳ Ｐゴシック</vt:lpstr>
      <vt:lpstr>Arial</vt:lpstr>
      <vt:lpstr>Calibri</vt:lpstr>
      <vt:lpstr>Calibri Light</vt:lpstr>
      <vt:lpstr>Times New Roman</vt:lpstr>
      <vt:lpstr>Wingdings</vt:lpstr>
      <vt:lpstr>Tema di Office</vt:lpstr>
      <vt:lpstr>Documento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sfide mirate di ZEV per il vertice di azione sul clima globale (VECG) Under 2 Coalition, The Climate Group  Regione Abruzzo, ha sottoscritto la Carta di Parigi  lanciando l’obiettivo di emissioni 0 da traffico nel 2050, mentre va realizzando con continuità  attività programmate di sensibilizzazione e partecipazione dei cittadini coinvolgendo tutto il mondo della scuola, consapevole che i grandi obiettivi possono raggiungersi solo con la partecipazione attiva e consapevole di tutti.  </vt:lpstr>
      <vt:lpstr>Presentazione standard di PowerPoint</vt:lpstr>
      <vt:lpstr>Aree di sfida</vt:lpstr>
      <vt:lpstr>Trasporti ad emissioni zero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Laura Antosa</dc:creator>
  <cp:lastModifiedBy>Laura Antosa</cp:lastModifiedBy>
  <cp:revision>11</cp:revision>
  <cp:lastPrinted>2018-07-18T11:54:18Z</cp:lastPrinted>
  <dcterms:created xsi:type="dcterms:W3CDTF">2018-07-17T15:46:07Z</dcterms:created>
  <dcterms:modified xsi:type="dcterms:W3CDTF">2018-07-18T11:57:49Z</dcterms:modified>
</cp:coreProperties>
</file>